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160" y="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02E8-7094-BB4F-A1B1-052CA76D8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-5993328"/>
            <a:ext cx="11734800" cy="8355528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Century" panose="02000000000000000000" pitchFamily="2" charset="0"/>
                <a:ea typeface="Century" panose="02000000000000000000" pitchFamily="2" charset="0"/>
              </a:rPr>
              <a:t>		</a:t>
            </a:r>
            <a:r>
              <a:rPr lang="en-GB" sz="4000" u="sng" dirty="0">
                <a:latin typeface="Century" panose="02000000000000000000" pitchFamily="2" charset="0"/>
                <a:ea typeface="Century" panose="02000000000000000000" pitchFamily="2" charset="0"/>
              </a:rPr>
              <a:t>Numerical computation</a:t>
            </a:r>
            <a:endParaRPr lang="en-US" sz="4000" u="sng" dirty="0">
              <a:latin typeface="Century" panose="02000000000000000000" pitchFamily="2" charset="0"/>
              <a:ea typeface="Century" panose="02000000000000000000" pitchFamily="2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A33F380-F470-25B6-1F85-57FA39EA6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9244F54-6935-316D-B491-F8C9B2ADB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2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EA58-35F7-6E41-B8D2-7DC98635C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62200" y="457200"/>
            <a:ext cx="10485664" cy="795648"/>
          </a:xfrm>
        </p:spPr>
        <p:txBody>
          <a:bodyPr/>
          <a:lstStyle/>
          <a:p>
            <a:r>
              <a:rPr lang="en-GB" u="sng" dirty="0"/>
              <a:t>Recommended Books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0A0EB-859A-6C47-AE74-EB675326DD28}"/>
              </a:ext>
            </a:extLst>
          </p:cNvPr>
          <p:cNvSpPr txBox="1"/>
          <p:nvPr/>
        </p:nvSpPr>
        <p:spPr>
          <a:xfrm>
            <a:off x="3761509" y="251367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943028-AE4E-EB4A-AA15-BB35FAE4B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95746"/>
            <a:ext cx="10820400" cy="46229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Times" pitchFamily="18" charset="0"/>
            </a:endParaRPr>
          </a:p>
          <a:p>
            <a:r>
              <a:rPr lang="en-GB" sz="3200">
                <a:latin typeface="Times" pitchFamily="18" charset="0"/>
              </a:rPr>
              <a:t>Elements of Numerical Analysis by Faiz Ahmad snd Rana, National Book Foundation, Pakistan, 2000 (approx.).</a:t>
            </a:r>
            <a:endParaRPr lang="en-US" sz="3200" dirty="0">
              <a:latin typeface="Times" pitchFamily="18" charset="0"/>
            </a:endParaRPr>
          </a:p>
          <a:p>
            <a:r>
              <a:rPr lang="en-US" sz="3200">
                <a:latin typeface="Times" pitchFamily="18" charset="0"/>
              </a:rPr>
              <a:t>Numerical </a:t>
            </a:r>
            <a:r>
              <a:rPr lang="en-US" sz="3200" dirty="0">
                <a:latin typeface="Times" pitchFamily="18" charset="0"/>
              </a:rPr>
              <a:t>Methods by </a:t>
            </a:r>
            <a:r>
              <a:rPr lang="en-US" sz="3200" dirty="0" err="1">
                <a:latin typeface="Times" pitchFamily="18" charset="0"/>
              </a:rPr>
              <a:t>Iyenger</a:t>
            </a:r>
            <a:r>
              <a:rPr lang="en-US" sz="3200" dirty="0">
                <a:latin typeface="Times" pitchFamily="18" charset="0"/>
              </a:rPr>
              <a:t> and </a:t>
            </a:r>
            <a:r>
              <a:rPr lang="en-US" sz="3200" dirty="0" err="1">
                <a:latin typeface="Times" pitchFamily="18" charset="0"/>
              </a:rPr>
              <a:t>Jains</a:t>
            </a:r>
            <a:r>
              <a:rPr lang="en-US" sz="3200" dirty="0">
                <a:latin typeface="Times" pitchFamily="18" charset="0"/>
              </a:rPr>
              <a:t>, New Age International Publisher, India, </a:t>
            </a:r>
            <a:r>
              <a:rPr lang="en-US" sz="3200">
                <a:latin typeface="Times" pitchFamily="18" charset="0"/>
              </a:rPr>
              <a:t>2009.</a:t>
            </a:r>
            <a:endParaRPr lang="en-GB" sz="3200">
              <a:latin typeface="Times" pitchFamily="18" charset="0"/>
            </a:endParaRPr>
          </a:p>
          <a:p>
            <a:r>
              <a:rPr lang="en-GB" sz="3200">
                <a:latin typeface="Times" pitchFamily="18" charset="0"/>
              </a:rPr>
              <a:t>An Introduction to Numerical Analysis by Suli and Mayers, Cambridge, UK, 2003.</a:t>
            </a:r>
            <a:endParaRPr lang="en-US" sz="3200" dirty="0">
              <a:latin typeface="Times" pitchFamily="18" charset="0"/>
            </a:endParaRPr>
          </a:p>
          <a:p>
            <a:r>
              <a:rPr lang="en-US" sz="3200" dirty="0">
                <a:latin typeface="Times" pitchFamily="18" charset="0"/>
              </a:rPr>
              <a:t>Numerical Analysis by Burden and </a:t>
            </a:r>
            <a:r>
              <a:rPr lang="en-US" sz="3200" dirty="0" err="1">
                <a:latin typeface="Times" pitchFamily="18" charset="0"/>
              </a:rPr>
              <a:t>Faires</a:t>
            </a:r>
            <a:r>
              <a:rPr lang="en-US" sz="3200" dirty="0">
                <a:latin typeface="Times" pitchFamily="18" charset="0"/>
              </a:rPr>
              <a:t>, 9</a:t>
            </a:r>
            <a:r>
              <a:rPr lang="en-US" sz="3200" baseline="30000" dirty="0">
                <a:latin typeface="Times" pitchFamily="18" charset="0"/>
              </a:rPr>
              <a:t>th</a:t>
            </a:r>
            <a:r>
              <a:rPr lang="en-US" sz="3200" dirty="0">
                <a:latin typeface="Times" pitchFamily="18" charset="0"/>
              </a:rPr>
              <a:t> Edition</a:t>
            </a:r>
            <a:r>
              <a:rPr lang="en-US" sz="3200">
                <a:latin typeface="Times" pitchFamily="18" charset="0"/>
              </a:rPr>
              <a:t>, Brooks</a:t>
            </a:r>
            <a:r>
              <a:rPr lang="en-GB" sz="3200">
                <a:latin typeface="Times" pitchFamily="18" charset="0"/>
              </a:rPr>
              <a:t>-</a:t>
            </a:r>
            <a:r>
              <a:rPr lang="en-US" sz="3200">
                <a:latin typeface="Times" pitchFamily="18" charset="0"/>
              </a:rPr>
              <a:t>Cole</a:t>
            </a:r>
            <a:r>
              <a:rPr lang="en-US" sz="3200" dirty="0">
                <a:latin typeface="Times" pitchFamily="18" charset="0"/>
              </a:rPr>
              <a:t>, USA, 2011.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1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4373"/>
            <a:ext cx="115062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Introduction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Why do we need numerical computation</a:t>
            </a:r>
            <a:r>
              <a:rPr lang="en-US" dirty="0">
                <a:latin typeface="Times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348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dirty="0">
                <a:latin typeface="Times" pitchFamily="18" charset="0"/>
              </a:rPr>
              <a:t>Basically, there are three kinds of methods in science and engineering.</a:t>
            </a:r>
          </a:p>
          <a:p>
            <a:pPr>
              <a:buNone/>
            </a:pPr>
            <a:r>
              <a:rPr lang="en-US" sz="3000" dirty="0">
                <a:latin typeface="Times" pitchFamily="18" charset="0"/>
              </a:rPr>
              <a:t>1. </a:t>
            </a:r>
            <a:r>
              <a:rPr lang="en-US" sz="3000" u="sng" dirty="0">
                <a:latin typeface="Times" pitchFamily="18" charset="0"/>
              </a:rPr>
              <a:t>Analytical Methods</a:t>
            </a:r>
            <a:r>
              <a:rPr lang="en-US" sz="3000" dirty="0">
                <a:latin typeface="Times" pitchFamily="18" charset="0"/>
              </a:rPr>
              <a:t> that give us the exact solutions of some problems but we cannot solve every complicated problem with them.</a:t>
            </a:r>
          </a:p>
          <a:p>
            <a:pPr>
              <a:buNone/>
            </a:pPr>
            <a:r>
              <a:rPr lang="en-US" sz="3000" dirty="0">
                <a:latin typeface="Times" pitchFamily="18" charset="0"/>
              </a:rPr>
              <a:t>2. </a:t>
            </a:r>
            <a:r>
              <a:rPr lang="en-US" sz="3000" u="sng" dirty="0">
                <a:latin typeface="Times" pitchFamily="18" charset="0"/>
              </a:rPr>
              <a:t>Numerical Methods</a:t>
            </a:r>
            <a:r>
              <a:rPr lang="en-US" sz="3000" dirty="0">
                <a:latin typeface="Times" pitchFamily="18" charset="0"/>
              </a:rPr>
              <a:t> that  give us the approximate solutions of simple as well as complicated problems.</a:t>
            </a:r>
          </a:p>
          <a:p>
            <a:pPr>
              <a:buNone/>
            </a:pPr>
            <a:r>
              <a:rPr lang="en-US" sz="3000" dirty="0">
                <a:latin typeface="Times" pitchFamily="18" charset="0"/>
              </a:rPr>
              <a:t>3. </a:t>
            </a:r>
            <a:r>
              <a:rPr lang="en-US" sz="3000" u="sng" dirty="0">
                <a:latin typeface="Times" pitchFamily="18" charset="0"/>
              </a:rPr>
              <a:t>Experimental Methods</a:t>
            </a:r>
            <a:r>
              <a:rPr lang="en-US" sz="3000" dirty="0">
                <a:latin typeface="Times" pitchFamily="18" charset="0"/>
              </a:rPr>
              <a:t> that give us the exact solutions, that are most reliable, of simple as well as complicated problems but they can be time and money consuming.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4373"/>
            <a:ext cx="11201400" cy="1293028"/>
          </a:xfrm>
        </p:spPr>
        <p:txBody>
          <a:bodyPr>
            <a:normAutofit/>
          </a:bodyPr>
          <a:lstStyle/>
          <a:p>
            <a:r>
              <a:rPr lang="en-US" sz="3200" dirty="0"/>
              <a:t>Numerical computation=numerical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10820400" cy="4389885"/>
          </a:xfrm>
        </p:spPr>
        <p:txBody>
          <a:bodyPr>
            <a:noAutofit/>
          </a:bodyPr>
          <a:lstStyle/>
          <a:p>
            <a:r>
              <a:rPr lang="en-US" sz="3000" dirty="0">
                <a:latin typeface="Times" pitchFamily="18" charset="0"/>
              </a:rPr>
              <a:t>Numerical means related to numbers and analysis means a detail investigation (based on the properties of a method).  In numerical analysis, we study the methods by which we find an approximate solution, which is usually very close to the actual solution, of a given problem. </a:t>
            </a:r>
          </a:p>
          <a:p>
            <a:pPr>
              <a:buNone/>
            </a:pPr>
            <a:r>
              <a:rPr lang="en-US" sz="3000" dirty="0">
                <a:latin typeface="Times" pitchFamily="18" charset="0"/>
              </a:rPr>
              <a:t>Hence we have an error in the numerical computation.</a:t>
            </a:r>
          </a:p>
          <a:p>
            <a:pPr>
              <a:buNone/>
            </a:pPr>
            <a:r>
              <a:rPr lang="en-US" sz="3000" b="1" u="sng" dirty="0">
                <a:latin typeface="Times" pitchFamily="18" charset="0"/>
              </a:rPr>
              <a:t>Error Analysis:</a:t>
            </a:r>
            <a:r>
              <a:rPr lang="en-US" sz="3000" b="1" dirty="0">
                <a:latin typeface="Times" pitchFamily="18" charset="0"/>
              </a:rPr>
              <a:t>  </a:t>
            </a:r>
            <a:r>
              <a:rPr lang="en-US" sz="3000" dirty="0">
                <a:latin typeface="Times" pitchFamily="18" charset="0"/>
              </a:rPr>
              <a:t>An error in a numerical computation is defined as the difference between the actual value (x) and the approximate value (x*) of a quantity.</a:t>
            </a:r>
          </a:p>
          <a:p>
            <a:pPr>
              <a:buNone/>
            </a:pPr>
            <a:r>
              <a:rPr lang="en-US" sz="3000" dirty="0">
                <a:latin typeface="Times" pitchFamily="18" charset="0"/>
              </a:rPr>
              <a:t>					Error = e = x – x*. </a:t>
            </a:r>
            <a:endParaRPr lang="en-US" sz="3000" b="1" u="sng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Types of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000" dirty="0">
                <a:latin typeface="Times" pitchFamily="18" charset="0"/>
              </a:rPr>
              <a:t>1. </a:t>
            </a:r>
            <a:r>
              <a:rPr lang="en-US" sz="3000" b="1" u="sng" dirty="0">
                <a:latin typeface="Times" pitchFamily="18" charset="0"/>
              </a:rPr>
              <a:t>Absolute Error</a:t>
            </a:r>
            <a:r>
              <a:rPr lang="en-US" sz="3000" b="1" dirty="0">
                <a:latin typeface="Times" pitchFamily="18" charset="0"/>
              </a:rPr>
              <a:t>: </a:t>
            </a:r>
            <a:r>
              <a:rPr lang="en-US" sz="3000" dirty="0">
                <a:latin typeface="Times" pitchFamily="18" charset="0"/>
              </a:rPr>
              <a:t>It is defined as</a:t>
            </a:r>
          </a:p>
          <a:p>
            <a:pPr>
              <a:buNone/>
            </a:pPr>
            <a:r>
              <a:rPr lang="en-US" sz="3000" dirty="0">
                <a:latin typeface="Times" pitchFamily="18" charset="0"/>
              </a:rPr>
              <a:t>A.E. = </a:t>
            </a:r>
            <a:r>
              <a:rPr lang="en-US" sz="3000" b="1" dirty="0">
                <a:latin typeface="Times" pitchFamily="18" charset="0"/>
              </a:rPr>
              <a:t>|</a:t>
            </a:r>
            <a:r>
              <a:rPr lang="en-US" sz="3000" dirty="0">
                <a:latin typeface="Times" pitchFamily="18" charset="0"/>
              </a:rPr>
              <a:t>x – x*</a:t>
            </a:r>
            <a:r>
              <a:rPr lang="en-US" sz="3000" b="1" dirty="0">
                <a:latin typeface="Times" pitchFamily="18" charset="0"/>
              </a:rPr>
              <a:t>|</a:t>
            </a:r>
            <a:r>
              <a:rPr lang="en-US" sz="3000" dirty="0">
                <a:latin typeface="Times" pitchFamily="18" charset="0"/>
              </a:rPr>
              <a:t>. </a:t>
            </a:r>
          </a:p>
          <a:p>
            <a:pPr>
              <a:buNone/>
            </a:pPr>
            <a:endParaRPr lang="en-US" sz="3000" dirty="0">
              <a:latin typeface="Times" pitchFamily="18" charset="0"/>
            </a:endParaRPr>
          </a:p>
          <a:p>
            <a:pPr>
              <a:buNone/>
            </a:pPr>
            <a:r>
              <a:rPr lang="en-US" sz="3000" dirty="0">
                <a:latin typeface="Times" pitchFamily="18" charset="0"/>
              </a:rPr>
              <a:t>2. </a:t>
            </a:r>
            <a:r>
              <a:rPr lang="en-US" sz="3000" b="1" u="sng" dirty="0">
                <a:latin typeface="Times" pitchFamily="18" charset="0"/>
              </a:rPr>
              <a:t>Relative Error</a:t>
            </a:r>
            <a:r>
              <a:rPr lang="en-US" sz="3000" b="1" dirty="0">
                <a:latin typeface="Times" pitchFamily="18" charset="0"/>
              </a:rPr>
              <a:t>: </a:t>
            </a:r>
            <a:r>
              <a:rPr lang="en-US" sz="3000" dirty="0">
                <a:latin typeface="Times" pitchFamily="18" charset="0"/>
              </a:rPr>
              <a:t>It is defined as</a:t>
            </a:r>
          </a:p>
          <a:p>
            <a:pPr>
              <a:buNone/>
            </a:pPr>
            <a:r>
              <a:rPr lang="en-US" sz="3000" dirty="0">
                <a:latin typeface="Times" pitchFamily="18" charset="0"/>
              </a:rPr>
              <a:t>R.E. = A.E ∕ x.</a:t>
            </a:r>
          </a:p>
          <a:p>
            <a:pPr>
              <a:buNone/>
            </a:pPr>
            <a:endParaRPr lang="en-US" sz="3000" dirty="0">
              <a:latin typeface="Times" pitchFamily="18" charset="0"/>
            </a:endParaRPr>
          </a:p>
          <a:p>
            <a:pPr>
              <a:buNone/>
            </a:pPr>
            <a:r>
              <a:rPr lang="en-US" sz="3000" b="1" dirty="0">
                <a:latin typeface="Times" pitchFamily="18" charset="0"/>
              </a:rPr>
              <a:t>3. </a:t>
            </a:r>
            <a:r>
              <a:rPr lang="en-US" sz="3000" b="1" u="sng" dirty="0">
                <a:latin typeface="Times" pitchFamily="18" charset="0"/>
              </a:rPr>
              <a:t>Percentage Error</a:t>
            </a:r>
            <a:r>
              <a:rPr lang="en-US" sz="3000" b="1" dirty="0">
                <a:latin typeface="Times" pitchFamily="18" charset="0"/>
              </a:rPr>
              <a:t>:</a:t>
            </a:r>
            <a:r>
              <a:rPr lang="en-US" sz="3000" dirty="0">
                <a:latin typeface="Times" pitchFamily="18" charset="0"/>
              </a:rPr>
              <a:t>  It is defined as </a:t>
            </a:r>
          </a:p>
          <a:p>
            <a:pPr>
              <a:buNone/>
            </a:pPr>
            <a:r>
              <a:rPr lang="en-US" sz="3000" dirty="0">
                <a:latin typeface="Times" pitchFamily="18" charset="0"/>
              </a:rPr>
              <a:t>P.E. = 100 </a:t>
            </a:r>
            <a:r>
              <a:rPr lang="en-US" sz="3000" dirty="0"/>
              <a:t>×</a:t>
            </a:r>
            <a:r>
              <a:rPr lang="en-US" sz="3000" dirty="0">
                <a:latin typeface="Times" pitchFamily="18" charset="0"/>
              </a:rPr>
              <a:t> R.E.</a:t>
            </a:r>
          </a:p>
          <a:p>
            <a:pPr>
              <a:buNone/>
            </a:pPr>
            <a:endParaRPr lang="en-US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Sources of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3000" b="1" u="sng" dirty="0">
                <a:latin typeface="Times" pitchFamily="18" charset="0"/>
              </a:rPr>
              <a:t>Gross or Inherent or Experimental Errors</a:t>
            </a:r>
            <a:r>
              <a:rPr lang="en-US" sz="3000" b="1" dirty="0">
                <a:latin typeface="Times" pitchFamily="18" charset="0"/>
              </a:rPr>
              <a:t>:</a:t>
            </a:r>
            <a:endParaRPr lang="en-US" sz="3000" b="1" u="sng" dirty="0">
              <a:latin typeface="Times" pitchFamily="18" charset="0"/>
            </a:endParaRPr>
          </a:p>
          <a:p>
            <a:pPr marL="514350" indent="-514350">
              <a:buNone/>
            </a:pPr>
            <a:r>
              <a:rPr lang="en-US" sz="3000" dirty="0">
                <a:latin typeface="Times" pitchFamily="18" charset="0"/>
              </a:rPr>
              <a:t>These are caused by human mistakes, ignoring any assumption in the problem modeling or inaccurate data.</a:t>
            </a:r>
          </a:p>
          <a:p>
            <a:pPr marL="514350" indent="-514350">
              <a:buNone/>
            </a:pPr>
            <a:r>
              <a:rPr lang="en-US" sz="3000" dirty="0">
                <a:latin typeface="Times" pitchFamily="18" charset="0"/>
              </a:rPr>
              <a:t>2. </a:t>
            </a:r>
            <a:r>
              <a:rPr lang="en-US" sz="3000" b="1" u="sng" dirty="0">
                <a:latin typeface="Times" pitchFamily="18" charset="0"/>
              </a:rPr>
              <a:t>Truncation Errors</a:t>
            </a:r>
            <a:r>
              <a:rPr lang="en-US" sz="3000" b="1" dirty="0">
                <a:latin typeface="Times" pitchFamily="18" charset="0"/>
              </a:rPr>
              <a:t>:</a:t>
            </a:r>
            <a:endParaRPr lang="en-US" sz="3000" b="1" u="sng" dirty="0">
              <a:latin typeface="Times" pitchFamily="18" charset="0"/>
            </a:endParaRPr>
          </a:p>
          <a:p>
            <a:pPr marL="514350" indent="-514350">
              <a:buNone/>
            </a:pPr>
            <a:r>
              <a:rPr lang="en-US" sz="3000" dirty="0">
                <a:latin typeface="Times" pitchFamily="18" charset="0"/>
              </a:rPr>
              <a:t>These are caused  by truncating or cutting an infinite series to a finite one.</a:t>
            </a:r>
          </a:p>
          <a:p>
            <a:pPr marL="514350" indent="-514350">
              <a:buNone/>
            </a:pPr>
            <a:r>
              <a:rPr lang="en-US" sz="3000" dirty="0">
                <a:latin typeface="Times" pitchFamily="18" charset="0"/>
              </a:rPr>
              <a:t>3. </a:t>
            </a:r>
            <a:r>
              <a:rPr lang="en-US" sz="3000" b="1" u="sng" dirty="0">
                <a:latin typeface="Times" pitchFamily="18" charset="0"/>
              </a:rPr>
              <a:t>Rounding or Chopping Errors</a:t>
            </a:r>
            <a:r>
              <a:rPr lang="en-US" sz="3000" b="1" dirty="0">
                <a:latin typeface="Times" pitchFamily="18" charset="0"/>
              </a:rPr>
              <a:t>:</a:t>
            </a:r>
            <a:endParaRPr lang="en-US" sz="3000" b="1" u="sng" dirty="0">
              <a:latin typeface="Times" pitchFamily="18" charset="0"/>
            </a:endParaRPr>
          </a:p>
          <a:p>
            <a:pPr marL="514350" indent="-514350">
              <a:buNone/>
            </a:pPr>
            <a:r>
              <a:rPr lang="en-US" sz="3000" dirty="0">
                <a:latin typeface="Times" pitchFamily="18" charset="0"/>
              </a:rPr>
              <a:t>These are caused by rounding or chopping off numbers. We use four rules in rounding off numbers.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Rules of Rounding 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000" dirty="0">
                <a:latin typeface="Times" pitchFamily="18" charset="0"/>
              </a:rPr>
              <a:t>Suppose that we want to round off the following numbers to 1 decimal place.</a:t>
            </a:r>
          </a:p>
          <a:p>
            <a:pPr marL="514350" indent="-514350">
              <a:buAutoNum type="romanLcPeriod"/>
            </a:pPr>
            <a:r>
              <a:rPr lang="en-US" sz="3000" dirty="0">
                <a:latin typeface="Times" pitchFamily="18" charset="0"/>
              </a:rPr>
              <a:t>18.63 = 18.6</a:t>
            </a:r>
          </a:p>
          <a:p>
            <a:pPr marL="514350" indent="-514350">
              <a:buAutoNum type="romanLcPeriod"/>
            </a:pPr>
            <a:r>
              <a:rPr lang="en-US" sz="3000" dirty="0">
                <a:latin typeface="Times" pitchFamily="18" charset="0"/>
              </a:rPr>
              <a:t> 25.78 = 25.8</a:t>
            </a:r>
          </a:p>
          <a:p>
            <a:pPr marL="514350" indent="-514350">
              <a:buAutoNum type="romanLcPeriod"/>
            </a:pPr>
            <a:r>
              <a:rPr lang="en-US" sz="3000" dirty="0">
                <a:latin typeface="Times" pitchFamily="18" charset="0"/>
              </a:rPr>
              <a:t> 33.45 = 33.4</a:t>
            </a:r>
          </a:p>
          <a:p>
            <a:pPr marL="514350" indent="-514350">
              <a:buAutoNum type="romanLcPeriod"/>
            </a:pPr>
            <a:r>
              <a:rPr lang="en-US" sz="3000" dirty="0">
                <a:latin typeface="Times" pitchFamily="18" charset="0"/>
              </a:rPr>
              <a:t> 48.75 = 48.8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4373"/>
            <a:ext cx="10744200" cy="1293028"/>
          </a:xfrm>
        </p:spPr>
        <p:txBody>
          <a:bodyPr/>
          <a:lstStyle/>
          <a:p>
            <a:r>
              <a:rPr lang="en-US" u="sng" dirty="0"/>
              <a:t>Fixed point and floating point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000" b="1" u="sng" dirty="0">
                <a:latin typeface="Times" pitchFamily="18" charset="0"/>
              </a:rPr>
              <a:t>Fixed Point System</a:t>
            </a:r>
            <a:r>
              <a:rPr lang="en-US" sz="3000" b="1" dirty="0">
                <a:latin typeface="Times" pitchFamily="18" charset="0"/>
              </a:rPr>
              <a:t>:</a:t>
            </a:r>
          </a:p>
          <a:p>
            <a:pPr>
              <a:buNone/>
            </a:pPr>
            <a:r>
              <a:rPr lang="en-US" sz="3000" dirty="0">
                <a:latin typeface="Times" pitchFamily="18" charset="0"/>
              </a:rPr>
              <a:t>It has numbers of the form 8.465, 50.68, 78.92, etc. </a:t>
            </a:r>
          </a:p>
          <a:p>
            <a:pPr>
              <a:buNone/>
            </a:pPr>
            <a:r>
              <a:rPr lang="en-US" sz="3000" b="1" u="sng" dirty="0">
                <a:latin typeface="Times" pitchFamily="18" charset="0"/>
              </a:rPr>
              <a:t>Floating Point System</a:t>
            </a:r>
            <a:r>
              <a:rPr lang="en-US" sz="3000" b="1" dirty="0">
                <a:latin typeface="Times" pitchFamily="18" charset="0"/>
              </a:rPr>
              <a:t>:</a:t>
            </a:r>
          </a:p>
          <a:p>
            <a:pPr>
              <a:buNone/>
            </a:pPr>
            <a:r>
              <a:rPr lang="en-US" sz="3000" dirty="0">
                <a:latin typeface="Times" pitchFamily="18" charset="0"/>
              </a:rPr>
              <a:t>It has numbers of the form 2 × 10³ = 2 E03 = 2 +03,</a:t>
            </a:r>
          </a:p>
          <a:p>
            <a:pPr>
              <a:buNone/>
            </a:pPr>
            <a:r>
              <a:rPr lang="en-US" sz="3000" dirty="0">
                <a:latin typeface="Times" pitchFamily="18" charset="0"/>
              </a:rPr>
              <a:t>					     4 × 10</a:t>
            </a:r>
            <a:r>
              <a:rPr lang="en-US" sz="3000" baseline="30000" dirty="0">
                <a:latin typeface="Times" pitchFamily="18" charset="0"/>
              </a:rPr>
              <a:t>-6</a:t>
            </a:r>
            <a:r>
              <a:rPr lang="en-US" sz="3000" dirty="0">
                <a:latin typeface="Times" pitchFamily="18" charset="0"/>
              </a:rPr>
              <a:t>  = 4 E – 06 = 4 – 06.</a:t>
            </a:r>
          </a:p>
          <a:p>
            <a:pPr>
              <a:buNone/>
            </a:pPr>
            <a:r>
              <a:rPr lang="en-US" sz="3000" b="1" u="sng" dirty="0">
                <a:latin typeface="Times" pitchFamily="18" charset="0"/>
              </a:rPr>
              <a:t>Significant Digits</a:t>
            </a:r>
            <a:r>
              <a:rPr lang="en-US" sz="3000" b="1" dirty="0">
                <a:latin typeface="Times" pitchFamily="18" charset="0"/>
              </a:rPr>
              <a:t>:</a:t>
            </a:r>
          </a:p>
          <a:p>
            <a:pPr>
              <a:buNone/>
            </a:pPr>
            <a:r>
              <a:rPr lang="en-US" sz="3000" dirty="0">
                <a:latin typeface="Times" pitchFamily="18" charset="0"/>
              </a:rPr>
              <a:t>There are four significant digits in 8.465, 50.68, 78.92 whereas three in </a:t>
            </a:r>
            <a:r>
              <a:rPr lang="en-US" sz="3000">
                <a:latin typeface="Times" pitchFamily="18" charset="0"/>
              </a:rPr>
              <a:t>86.40 = 86.4.</a:t>
            </a:r>
            <a:endParaRPr lang="en-US" sz="3000" dirty="0">
              <a:latin typeface="Times" pitchFamily="18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538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</vt:lpstr>
      <vt:lpstr>Century Gothic</vt:lpstr>
      <vt:lpstr>Times</vt:lpstr>
      <vt:lpstr>Vapor Trail</vt:lpstr>
      <vt:lpstr>  Numerical computation</vt:lpstr>
      <vt:lpstr>Recommended Books</vt:lpstr>
      <vt:lpstr>Introduction   Why do we need numerical computation?</vt:lpstr>
      <vt:lpstr>Numerical computation=numerical analysis</vt:lpstr>
      <vt:lpstr>Types of errors</vt:lpstr>
      <vt:lpstr>Sources of errors</vt:lpstr>
      <vt:lpstr>Rules of Rounding off</vt:lpstr>
      <vt:lpstr>Fixed point and floating point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</dc:title>
  <dc:creator>Unknown User</dc:creator>
  <cp:lastModifiedBy>Humair Shoukat</cp:lastModifiedBy>
  <cp:revision>22</cp:revision>
  <dcterms:created xsi:type="dcterms:W3CDTF">2020-04-21T09:57:53Z</dcterms:created>
  <dcterms:modified xsi:type="dcterms:W3CDTF">2023-02-03T13:35:43Z</dcterms:modified>
</cp:coreProperties>
</file>