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7"/>
  </p:notesMasterIdLst>
  <p:sldIdLst>
    <p:sldId id="256" r:id="rId2"/>
    <p:sldId id="260" r:id="rId3"/>
    <p:sldId id="258" r:id="rId4"/>
    <p:sldId id="320" r:id="rId5"/>
    <p:sldId id="321" r:id="rId6"/>
    <p:sldId id="269" r:id="rId7"/>
    <p:sldId id="308" r:id="rId8"/>
    <p:sldId id="262" r:id="rId9"/>
    <p:sldId id="309" r:id="rId10"/>
    <p:sldId id="310" r:id="rId11"/>
    <p:sldId id="270" r:id="rId12"/>
    <p:sldId id="272" r:id="rId13"/>
    <p:sldId id="276" r:id="rId14"/>
    <p:sldId id="311" r:id="rId15"/>
    <p:sldId id="312" r:id="rId16"/>
    <p:sldId id="279" r:id="rId17"/>
    <p:sldId id="280" r:id="rId18"/>
    <p:sldId id="284" r:id="rId19"/>
    <p:sldId id="285" r:id="rId20"/>
    <p:sldId id="286" r:id="rId21"/>
    <p:sldId id="287" r:id="rId22"/>
    <p:sldId id="288" r:id="rId23"/>
    <p:sldId id="289" r:id="rId24"/>
    <p:sldId id="317" r:id="rId25"/>
    <p:sldId id="313" r:id="rId26"/>
    <p:sldId id="314" r:id="rId27"/>
    <p:sldId id="294" r:id="rId28"/>
    <p:sldId id="295" r:id="rId29"/>
    <p:sldId id="292" r:id="rId30"/>
    <p:sldId id="297" r:id="rId31"/>
    <p:sldId id="298" r:id="rId32"/>
    <p:sldId id="299" r:id="rId33"/>
    <p:sldId id="322" r:id="rId34"/>
    <p:sldId id="323" r:id="rId35"/>
    <p:sldId id="300" r:id="rId36"/>
    <p:sldId id="301" r:id="rId37"/>
    <p:sldId id="302" r:id="rId38"/>
    <p:sldId id="303" r:id="rId39"/>
    <p:sldId id="324" r:id="rId40"/>
    <p:sldId id="325" r:id="rId41"/>
    <p:sldId id="328" r:id="rId42"/>
    <p:sldId id="326" r:id="rId43"/>
    <p:sldId id="327" r:id="rId44"/>
    <p:sldId id="329" r:id="rId45"/>
    <p:sldId id="33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00" autoAdjust="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baseline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0971E3-0C9B-4D57-B5B6-1C107EFC228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47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n0 shown is the minimum possible value; any greater value would also work</a:t>
            </a:r>
          </a:p>
          <a:p>
            <a:endParaRPr 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2000"/>
              <a:t>Asymptotic or Big-O notation.</a:t>
            </a:r>
            <a:endParaRPr lang="en-US"/>
          </a:p>
          <a:p>
            <a:endParaRPr lang="en-US"/>
          </a:p>
          <a:p>
            <a:r>
              <a:rPr lang="en-US"/>
              <a:t>O       Omega     Sigma</a:t>
            </a:r>
          </a:p>
          <a:p>
            <a:endParaRPr lang="en-US" sz="2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4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1AF12A-F49B-45BC-9DCD-1F783E8674B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14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 = 1	| I = 2	|</a:t>
            </a:r>
            <a:r>
              <a:rPr lang="en-US" baseline="0" dirty="0" err="1"/>
              <a:t>i</a:t>
            </a:r>
            <a:r>
              <a:rPr lang="en-US" baseline="0" dirty="0"/>
              <a:t>=3	| I = k</a:t>
            </a:r>
          </a:p>
          <a:p>
            <a:pPr marL="228600" indent="-228600">
              <a:buAutoNum type="arabicPeriod"/>
            </a:pPr>
            <a:r>
              <a:rPr lang="en-US" baseline="0" dirty="0"/>
              <a:t>J = 0+1	| j = 0+1+2	|j=0+1+2+3	| j = 0+1+2+3+4+…….k 	= k(k + 1) / 2 &lt; n =&gt; K</a:t>
            </a:r>
            <a:r>
              <a:rPr lang="en-US" baseline="30000" dirty="0"/>
              <a:t>2</a:t>
            </a:r>
            <a:r>
              <a:rPr lang="en-US" baseline="0" dirty="0"/>
              <a:t> = n  =&gt; k = </a:t>
            </a:r>
            <a:r>
              <a:rPr lang="en-US" baseline="0" dirty="0">
                <a:latin typeface="Verdana" panose="020B0604030504040204" pitchFamily="34" charset="0"/>
                <a:ea typeface="Verdana" panose="020B0604030504040204" pitchFamily="34" charset="0"/>
              </a:rPr>
              <a:t>√n</a:t>
            </a:r>
            <a:r>
              <a:rPr lang="en-US" baseline="0" dirty="0"/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3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</a:t>
            </a:r>
            <a:r>
              <a:rPr lang="en-US" dirty="0"/>
              <a:t> &lt;=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√n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0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94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1+1/2+1/3+1/4……+1/n= </a:t>
            </a:r>
            <a:r>
              <a:rPr lang="en-US" dirty="0" err="1"/>
              <a:t>logn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70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21DE7-260A-4C9D-A2DF-D759F27D759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</a:t>
            </a:r>
            <a:r>
              <a:rPr lang="en-US" baseline="0" dirty="0"/>
              <a:t> core machine.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you are working in a Software Company then you will discuss that this algorithms should be used then reasoning..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2EEE1-E63C-4FF9-A8FA-88FCB4877B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6D0F7A-B8A2-4C37-92C0-647FC08DF499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B8E9-F750-4DF9-8027-B7B9D07B44D2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DD2-A616-4C31-AAD6-D39DDB8A940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848600" cy="54864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8481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8036-F3F1-4136-A786-C243CF6E5A74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E8FDAB-E07D-4E82-AE8E-6E50EAD07B49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0B3D-384C-4F52-90DE-D20E0D9C14A2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0452-967A-45D1-8FA8-40799E98F64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A8F-4F61-42B9-94D0-6F820070FB44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D3A-EE70-4037-9AE0-FE79BC28E33B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2437-8492-40D8-80D3-D27FC51423B5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8099-2D62-4D0A-AAB7-EA407F1D5C4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D11578-4C8A-4F18-B515-828EE9187330}" type="datetime1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0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 dirty="0"/>
              <a:t>CS 321-Design &amp; Analysis of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FF6CA-2EE8-4C6C-87FA-D34D35E97589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5CFBF-7F2C-933A-1E16-9405D42AA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Algorithms is independent of a specific programming language, machine, operating system or compiler.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theoretical study of algorithm’s  </a:t>
            </a:r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resource</a:t>
            </a:r>
            <a:r>
              <a:rPr lang="en-US" dirty="0"/>
              <a:t> usage.</a:t>
            </a:r>
          </a:p>
          <a:p>
            <a:r>
              <a:rPr lang="en-US" dirty="0"/>
              <a:t>Other important features of an algorithm are</a:t>
            </a:r>
          </a:p>
          <a:p>
            <a:pPr lvl="1"/>
            <a:r>
              <a:rPr lang="en-US" dirty="0"/>
              <a:t>modularity </a:t>
            </a:r>
          </a:p>
          <a:p>
            <a:pPr lvl="1"/>
            <a:r>
              <a:rPr lang="en-US" dirty="0"/>
              <a:t>correctness </a:t>
            </a:r>
          </a:p>
          <a:p>
            <a:pPr lvl="1"/>
            <a:r>
              <a:rPr lang="en-US" dirty="0"/>
              <a:t>maintainability 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user-friendliness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extensibility</a:t>
            </a:r>
          </a:p>
          <a:p>
            <a:r>
              <a:rPr lang="en-US" dirty="0"/>
              <a:t>During this course our focus will be on </a:t>
            </a:r>
            <a:r>
              <a:rPr lang="en-US" b="1" dirty="0">
                <a:solidFill>
                  <a:srgbClr val="FF0000"/>
                </a:solidFill>
              </a:rPr>
              <a:t>the performance and the storage requirements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study algorithms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are given two brand new algorithms from two different companies to perform sorting. Which one you would go for ? Lets assume companies are not willing to install the software  at your end for testing but are willing to share their pseudo-code with you. </a:t>
            </a:r>
          </a:p>
          <a:p>
            <a:pPr lvl="1"/>
            <a:r>
              <a:rPr lang="en-US" dirty="0"/>
              <a:t>You need an objective analysis of both the algorithms before you can choose one. Like:-</a:t>
            </a:r>
          </a:p>
          <a:p>
            <a:pPr lvl="2"/>
            <a:r>
              <a:rPr lang="en-US" dirty="0"/>
              <a:t>Scalability of algorithms</a:t>
            </a:r>
          </a:p>
          <a:p>
            <a:pPr lvl="2"/>
            <a:r>
              <a:rPr lang="en-US" dirty="0"/>
              <a:t>Real life constraints like time and storage</a:t>
            </a:r>
          </a:p>
          <a:p>
            <a:pPr lvl="2"/>
            <a:r>
              <a:rPr lang="en-US" dirty="0"/>
              <a:t>Behavior of the algorithms</a:t>
            </a:r>
          </a:p>
          <a:p>
            <a:pPr lvl="2"/>
            <a:r>
              <a:rPr lang="en-US" dirty="0"/>
              <a:t>Quickness (speed is fun)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Problems solved by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Practical application of algorithms include the following examples</a:t>
            </a:r>
          </a:p>
          <a:p>
            <a:pPr eaLnBrk="1" hangingPunct="1">
              <a:buNone/>
            </a:pPr>
            <a:endParaRPr lang="en-US" dirty="0"/>
          </a:p>
          <a:p>
            <a:pPr lvl="1"/>
            <a:r>
              <a:rPr lang="en-US" dirty="0"/>
              <a:t>Internet world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r>
              <a:rPr lang="en-US" dirty="0"/>
              <a:t>DNA sequence matching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RAM(Random Access Machine)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Mathematical model for computation.</a:t>
            </a:r>
          </a:p>
          <a:p>
            <a:r>
              <a:rPr lang="en-US" dirty="0"/>
              <a:t>Single core machine.</a:t>
            </a:r>
          </a:p>
          <a:p>
            <a:r>
              <a:rPr lang="en-US" dirty="0"/>
              <a:t>Having large RAM (Random Access Memory)</a:t>
            </a:r>
          </a:p>
          <a:p>
            <a:r>
              <a:rPr lang="en-US" dirty="0"/>
              <a:t>Sequential Instructions.</a:t>
            </a:r>
          </a:p>
          <a:p>
            <a:r>
              <a:rPr lang="en-US" dirty="0"/>
              <a:t>Arithmetic Operations/ Boolean operations. (+ -  / * ) A[5]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operations in C++</a:t>
            </a:r>
          </a:p>
          <a:p>
            <a:pPr lvl="1"/>
            <a:r>
              <a:rPr lang="en-US" dirty="0"/>
              <a:t>x = y;</a:t>
            </a:r>
          </a:p>
          <a:p>
            <a:pPr lvl="1"/>
            <a:r>
              <a:rPr lang="en-US" dirty="0"/>
              <a:t>z = a + b; Z = a - b;</a:t>
            </a:r>
          </a:p>
          <a:p>
            <a:pPr lvl="1"/>
            <a:r>
              <a:rPr lang="en-US" dirty="0"/>
              <a:t>z = a * b; Z = a / b;</a:t>
            </a:r>
          </a:p>
          <a:p>
            <a:pPr lvl="1"/>
            <a:r>
              <a:rPr lang="en-US" dirty="0"/>
              <a:t>z = w[10]</a:t>
            </a:r>
          </a:p>
          <a:p>
            <a:pPr lvl="1"/>
            <a:r>
              <a:rPr lang="en-US" dirty="0"/>
              <a:t>(x &lt;= y)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dirty="0"/>
              <a:t>Takes constant time.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19200"/>
            <a:ext cx="8763000" cy="19050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GB" dirty="0"/>
              <a:t>Complexity Analysis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629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600" dirty="0"/>
              <a:t> Want to achieve platform-independence</a:t>
            </a:r>
          </a:p>
          <a:p>
            <a:pPr>
              <a:buFontTx/>
              <a:buChar char="•"/>
            </a:pPr>
            <a:endParaRPr lang="en-GB" sz="2600" dirty="0"/>
          </a:p>
          <a:p>
            <a:pPr>
              <a:buFontTx/>
              <a:buChar char="•"/>
            </a:pPr>
            <a:r>
              <a:rPr lang="en-GB" sz="2600" dirty="0"/>
              <a:t> Use an abstract machine that uses steps of time  instead of seconds </a:t>
            </a:r>
            <a:br>
              <a:rPr lang="en-GB" sz="2600" dirty="0"/>
            </a:br>
            <a:r>
              <a:rPr lang="en-GB" sz="2600" dirty="0"/>
              <a:t>   - each elementary operation takes 1 step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50275" cy="517525"/>
          </a:xfrm>
          <a:solidFill>
            <a:schemeClr val="bg1"/>
          </a:solidFill>
        </p:spPr>
        <p:txBody>
          <a:bodyPr lIns="92075" tIns="46038" rIns="92075" bIns="46038">
            <a:normAutofit fontScale="90000"/>
          </a:bodyPr>
          <a:lstStyle/>
          <a:p>
            <a:r>
              <a:rPr lang="en-GB" dirty="0"/>
              <a:t>Complexity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Analysing an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// Input: int A[N], array of N integers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// Output: Sum of all numbers in array A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int Sum(int A[], int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   int s=0;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   for (int i=0; i&lt; N; i++)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      s = s + A[i];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   return 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000"/>
              <a:t>How should we analyse this?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/>
          </a:p>
          <a:p>
            <a:pPr>
              <a:lnSpc>
                <a:spcPct val="9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Analysing an Algorithm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0" y="1524000"/>
            <a:ext cx="56451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 b="1">
                <a:latin typeface="Courier New" pitchFamily="49" charset="0"/>
              </a:rPr>
              <a:t>// Input: int A[N], array of N integers</a:t>
            </a:r>
          </a:p>
          <a:p>
            <a:r>
              <a:rPr lang="en-GB" sz="1800" b="1">
                <a:latin typeface="Courier New" pitchFamily="49" charset="0"/>
              </a:rPr>
              <a:t>// Output: Sum of all numbers in array A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int Sum(int A[], int N){</a:t>
            </a:r>
          </a:p>
          <a:p>
            <a:r>
              <a:rPr lang="en-GB" sz="1800" b="1">
                <a:latin typeface="Courier New" pitchFamily="49" charset="0"/>
              </a:rPr>
              <a:t>   int s=0;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for (int i=0; i&lt; N; i++)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   s = s + A[i];</a:t>
            </a:r>
          </a:p>
          <a:p>
            <a:endParaRPr lang="en-GB" sz="1800" b="1">
              <a:latin typeface="Courier New" pitchFamily="49" charset="0"/>
            </a:endParaRPr>
          </a:p>
          <a:p>
            <a:r>
              <a:rPr lang="en-GB" sz="1800" b="1">
                <a:latin typeface="Courier New" pitchFamily="49" charset="0"/>
              </a:rPr>
              <a:t>   return s;</a:t>
            </a:r>
          </a:p>
          <a:p>
            <a:r>
              <a:rPr lang="en-GB" sz="1800" b="1">
                <a:latin typeface="Courier New" pitchFamily="49" charset="0"/>
              </a:rPr>
              <a:t>}</a:t>
            </a:r>
          </a:p>
          <a:p>
            <a:endParaRPr lang="en-GB" sz="1800" b="1">
              <a:latin typeface="Courier New" pitchFamily="49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235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768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454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743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3140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2362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200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1295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1600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H="1" flipV="1">
            <a:off x="3505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4343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819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1600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H="1" flipV="1">
            <a:off x="2590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 flipV="1">
            <a:off x="3276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 flipV="1">
            <a:off x="2590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029200" y="4038600"/>
            <a:ext cx="35655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1,2,8: Once</a:t>
            </a:r>
          </a:p>
          <a:p>
            <a:r>
              <a:rPr lang="en-GB" sz="2000"/>
              <a:t>3,4,5,6,7: Once per each iteration</a:t>
            </a:r>
          </a:p>
          <a:p>
            <a:r>
              <a:rPr lang="en-GB" sz="2000"/>
              <a:t>                of for loop, N iteration</a:t>
            </a:r>
          </a:p>
          <a:p>
            <a:r>
              <a:rPr lang="en-GB" sz="2000"/>
              <a:t>Total: 5N + 3</a:t>
            </a:r>
          </a:p>
          <a:p>
            <a:r>
              <a:rPr lang="en-GB" sz="2000"/>
              <a:t>The </a:t>
            </a:r>
            <a:r>
              <a:rPr lang="en-GB" sz="2000" i="1"/>
              <a:t>complexity function</a:t>
            </a:r>
            <a:r>
              <a:rPr lang="en-GB" sz="2000"/>
              <a:t> of the </a:t>
            </a:r>
          </a:p>
          <a:p>
            <a:r>
              <a:rPr lang="en-GB" sz="2000"/>
              <a:t>algorithm is : </a:t>
            </a:r>
            <a:r>
              <a:rPr lang="en-GB" sz="2000" i="1"/>
              <a:t>f(N) = 5N +3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030A0"/>
                </a:solidFill>
              </a:rPr>
              <a:t>About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70000"/>
              </a:lnSpc>
              <a:defRPr/>
            </a:pPr>
            <a:r>
              <a:rPr lang="en-US" sz="4300" b="1" dirty="0"/>
              <a:t>Credit Hours: 3 + 0</a:t>
            </a:r>
          </a:p>
          <a:p>
            <a:pPr eaLnBrk="1" hangingPunct="1">
              <a:lnSpc>
                <a:spcPct val="170000"/>
              </a:lnSpc>
              <a:defRPr/>
            </a:pPr>
            <a:r>
              <a:rPr lang="en-US" sz="4300" b="1" dirty="0"/>
              <a:t>Text Book</a:t>
            </a:r>
            <a:r>
              <a:rPr lang="en-US" sz="4300" dirty="0"/>
              <a:t>:</a:t>
            </a:r>
          </a:p>
          <a:p>
            <a:r>
              <a:rPr lang="en-US" sz="4300" i="1" dirty="0">
                <a:solidFill>
                  <a:schemeClr val="tx2"/>
                </a:solidFill>
              </a:rPr>
              <a:t>Introduction to Algorithms (Text Book)</a:t>
            </a:r>
          </a:p>
          <a:p>
            <a:pPr>
              <a:buNone/>
            </a:pPr>
            <a:r>
              <a:rPr lang="en-US" sz="4300" i="1" dirty="0">
                <a:solidFill>
                  <a:schemeClr val="tx2"/>
                </a:solidFill>
              </a:rPr>
              <a:t>	Thomas H. </a:t>
            </a:r>
            <a:r>
              <a:rPr lang="en-US" sz="4300" i="1" dirty="0" err="1">
                <a:solidFill>
                  <a:schemeClr val="tx2"/>
                </a:solidFill>
              </a:rPr>
              <a:t>Cormen</a:t>
            </a:r>
            <a:r>
              <a:rPr lang="en-US" sz="4300" i="1" dirty="0">
                <a:solidFill>
                  <a:schemeClr val="tx2"/>
                </a:solidFill>
              </a:rPr>
              <a:t>, Charles E. </a:t>
            </a:r>
            <a:r>
              <a:rPr lang="en-US" sz="4300" i="1" dirty="0" err="1">
                <a:solidFill>
                  <a:schemeClr val="tx2"/>
                </a:solidFill>
              </a:rPr>
              <a:t>Leiserson</a:t>
            </a:r>
            <a:r>
              <a:rPr lang="en-US" sz="4300" i="1" dirty="0">
                <a:solidFill>
                  <a:schemeClr val="tx2"/>
                </a:solidFill>
              </a:rPr>
              <a:t>, Ronald L. </a:t>
            </a:r>
            <a:r>
              <a:rPr lang="en-US" sz="4300" i="1" dirty="0" err="1">
                <a:solidFill>
                  <a:schemeClr val="tx2"/>
                </a:solidFill>
              </a:rPr>
              <a:t>Rivest</a:t>
            </a:r>
            <a:r>
              <a:rPr lang="en-US" sz="4300" i="1" dirty="0">
                <a:solidFill>
                  <a:schemeClr val="tx2"/>
                </a:solidFill>
              </a:rPr>
              <a:t>, and Clifford Stein </a:t>
            </a:r>
          </a:p>
          <a:p>
            <a:pPr>
              <a:buNone/>
            </a:pPr>
            <a:r>
              <a:rPr lang="en-US" sz="4300" i="1">
                <a:solidFill>
                  <a:schemeClr val="tx2"/>
                </a:solidFill>
              </a:rPr>
              <a:t>	Latest </a:t>
            </a:r>
            <a:r>
              <a:rPr lang="en-US" sz="4300" i="1" dirty="0">
                <a:solidFill>
                  <a:schemeClr val="tx2"/>
                </a:solidFill>
              </a:rPr>
              <a:t>Edition, MIT Press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1066800"/>
          </a:xfrm>
        </p:spPr>
        <p:txBody>
          <a:bodyPr>
            <a:normAutofit fontScale="90000"/>
          </a:bodyPr>
          <a:lstStyle/>
          <a:p>
            <a:r>
              <a:rPr lang="en-US" sz="2800"/>
              <a:t>Analysing an Algorithm </a:t>
            </a:r>
            <a:br>
              <a:rPr lang="en-US" sz="2800"/>
            </a:br>
            <a:br>
              <a:rPr lang="en-US" sz="2800"/>
            </a:br>
            <a:r>
              <a:rPr lang="en-US" sz="2400"/>
              <a:t>Growth of 5n+3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Estimated running time for different values of N: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N = 10				=&gt; 53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N = 100			=&gt; 503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N = 1,000			=&gt; 5003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N = 1,000,000		=&gt; 5,000,003 steps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	As N grows, the number of steps grow in </a:t>
            </a:r>
            <a:r>
              <a:rPr lang="en-GB" sz="2400" i="1"/>
              <a:t>linear </a:t>
            </a:r>
            <a:r>
              <a:rPr lang="en-GB" sz="2400"/>
              <a:t>proportion to N for this function </a:t>
            </a:r>
            <a:r>
              <a:rPr lang="en-GB" sz="2400" i="1"/>
              <a:t>“Sum”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What Dominates in Previous Example?</a:t>
            </a:r>
            <a:endParaRPr lang="en-US" sz="28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What about the +3 and 5 in 5N+3? </a:t>
            </a:r>
          </a:p>
          <a:p>
            <a:pPr>
              <a:lnSpc>
                <a:spcPct val="90000"/>
              </a:lnSpc>
            </a:pPr>
            <a:r>
              <a:rPr lang="en-GB" sz="2000"/>
              <a:t>As N gets large, the +3 becomes insignificant</a:t>
            </a:r>
          </a:p>
          <a:p>
            <a:pPr>
              <a:lnSpc>
                <a:spcPct val="90000"/>
              </a:lnSpc>
            </a:pPr>
            <a:r>
              <a:rPr lang="en-GB" sz="2000"/>
              <a:t>5 is inaccurate, as different operations require varying amounts of time and also does not have any significant importance</a:t>
            </a:r>
            <a:br>
              <a:rPr lang="en-GB" sz="2000"/>
            </a:br>
            <a:endParaRPr lang="en-GB" sz="20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/>
              <a:t>What is fundamental is that the time is </a:t>
            </a:r>
            <a:r>
              <a:rPr lang="en-GB" sz="2000" i="1"/>
              <a:t>linear </a:t>
            </a:r>
            <a:r>
              <a:rPr lang="en-GB" sz="2000"/>
              <a:t>in N.</a:t>
            </a:r>
            <a:br>
              <a:rPr lang="en-GB" sz="2000"/>
            </a:br>
            <a:r>
              <a:rPr lang="en-GB" sz="2000" u="sng"/>
              <a:t>Asymptotic Complexity</a:t>
            </a:r>
            <a:r>
              <a:rPr lang="en-GB" sz="2000"/>
              <a:t>: As N gets large, concentrate on the</a:t>
            </a:r>
            <a:br>
              <a:rPr lang="en-GB" sz="2000"/>
            </a:br>
            <a:r>
              <a:rPr lang="en-GB" sz="2000"/>
              <a:t>highest order term:</a:t>
            </a:r>
          </a:p>
          <a:p>
            <a:pPr>
              <a:lnSpc>
                <a:spcPct val="90000"/>
              </a:lnSpc>
            </a:pPr>
            <a:r>
              <a:rPr lang="en-GB" sz="2000"/>
              <a:t> Drop lower order terms such as +3</a:t>
            </a:r>
          </a:p>
          <a:p>
            <a:pPr>
              <a:lnSpc>
                <a:spcPct val="90000"/>
              </a:lnSpc>
            </a:pPr>
            <a:r>
              <a:rPr lang="en-GB" sz="2000"/>
              <a:t> Drop the constant coefficient of the highest order term  i.e. N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Asymptotic Complexity</a:t>
            </a:r>
            <a:endParaRPr lang="en-US" sz="2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5N+3 time bound is said to "grow asymptotically" like N</a:t>
            </a:r>
          </a:p>
          <a:p>
            <a:r>
              <a:rPr lang="en-GB" b="1" dirty="0"/>
              <a:t> This gives us an approximation of the complexity of the algorithm</a:t>
            </a:r>
          </a:p>
          <a:p>
            <a:r>
              <a:rPr lang="en-GB" dirty="0"/>
              <a:t> Ignores lots of (machine dependent) details, concentrate on the bigger picture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Comparing Functions: Asymptotic Notation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Asymptotic analysis of an algorithm refers to defining the mathematical </a:t>
            </a:r>
            <a:r>
              <a:rPr lang="en-US" dirty="0" err="1"/>
              <a:t>boundation</a:t>
            </a:r>
            <a:r>
              <a:rPr lang="en-US" dirty="0"/>
              <a:t>/framing of its run-time performance. Using asymptotic analysis, we can very well conclude the best case, average case, and worst case scenario of an algorithm.</a:t>
            </a:r>
          </a:p>
          <a:p>
            <a:endParaRPr lang="en-US" dirty="0"/>
          </a:p>
          <a:p>
            <a:r>
              <a:rPr lang="en-US" dirty="0"/>
              <a:t>Big Oh Notation: Upper bound</a:t>
            </a:r>
          </a:p>
          <a:p>
            <a:r>
              <a:rPr lang="en-US" dirty="0"/>
              <a:t>Omega Notation: Lower bound</a:t>
            </a:r>
          </a:p>
          <a:p>
            <a:r>
              <a:rPr lang="en-US" dirty="0"/>
              <a:t>Theta Notation: Tighter bound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Notation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400"/>
              <a:t>If f(N) and g(N) are two complexity functions, we say</a:t>
            </a:r>
          </a:p>
          <a:p>
            <a:pPr>
              <a:buFontTx/>
              <a:buNone/>
            </a:pPr>
            <a:endParaRPr lang="en-GB" sz="2400"/>
          </a:p>
          <a:p>
            <a:pPr>
              <a:buFontTx/>
              <a:buNone/>
            </a:pPr>
            <a:r>
              <a:rPr lang="en-GB" sz="2400"/>
              <a:t>			      f(N)  = O(g(N))</a:t>
            </a:r>
          </a:p>
          <a:p>
            <a:pPr>
              <a:buFontTx/>
              <a:buNone/>
            </a:pPr>
            <a:endParaRPr lang="en-GB" sz="2400"/>
          </a:p>
          <a:p>
            <a:pPr>
              <a:buFontTx/>
              <a:buNone/>
            </a:pPr>
            <a:r>
              <a:rPr lang="en-GB" sz="2400" i="1"/>
              <a:t>(read "f(N) as order g(N)", or "f(N) is big-O of g(N)")</a:t>
            </a:r>
          </a:p>
          <a:p>
            <a:pPr>
              <a:buFontTx/>
              <a:buNone/>
            </a:pPr>
            <a:r>
              <a:rPr lang="en-GB" sz="2400"/>
              <a:t>if there are constants </a:t>
            </a:r>
            <a:r>
              <a:rPr lang="en-US" sz="2400"/>
              <a:t>c and N</a:t>
            </a:r>
            <a:r>
              <a:rPr lang="en-US" sz="2400" baseline="-25000"/>
              <a:t>0</a:t>
            </a:r>
            <a:r>
              <a:rPr lang="en-US" sz="2400"/>
              <a:t> such that for N &gt; N</a:t>
            </a:r>
            <a:r>
              <a:rPr lang="en-US" sz="2400" baseline="-25000"/>
              <a:t>0</a:t>
            </a:r>
            <a:r>
              <a:rPr lang="en-US" sz="2400"/>
              <a:t>, </a:t>
            </a:r>
          </a:p>
          <a:p>
            <a:pPr>
              <a:buFontTx/>
              <a:buNone/>
            </a:pPr>
            <a:r>
              <a:rPr lang="en-GB" sz="2400"/>
              <a:t>			      f(N) </a:t>
            </a:r>
            <a:r>
              <a:rPr lang="en-GB" sz="2400">
                <a:cs typeface="Times New Roman" pitchFamily="18" charset="0"/>
              </a:rPr>
              <a:t>≤</a:t>
            </a:r>
            <a:r>
              <a:rPr lang="en-GB" sz="2400"/>
              <a:t> </a:t>
            </a:r>
            <a:r>
              <a:rPr lang="en-GB" sz="2400">
                <a:solidFill>
                  <a:srgbClr val="FF3300"/>
                </a:solidFill>
              </a:rPr>
              <a:t>c *</a:t>
            </a:r>
            <a:r>
              <a:rPr lang="en-GB" sz="2400"/>
              <a:t> g(N)</a:t>
            </a:r>
          </a:p>
          <a:p>
            <a:pPr>
              <a:buFontTx/>
              <a:buNone/>
            </a:pPr>
            <a:r>
              <a:rPr lang="en-GB" sz="2400"/>
              <a:t>for all sufficiently large N.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5410200"/>
            <a:ext cx="7508875" cy="1143000"/>
          </a:xfrm>
        </p:spPr>
        <p:txBody>
          <a:bodyPr/>
          <a:lstStyle/>
          <a:p>
            <a:pPr marL="447675" indent="-447675"/>
            <a:r>
              <a:rPr lang="en-US" sz="2400" dirty="0"/>
              <a:t>Example: </a:t>
            </a:r>
          </a:p>
          <a:p>
            <a:pPr marL="889000" lvl="1" indent="-439738"/>
            <a:r>
              <a:rPr lang="en-US" sz="2000" dirty="0"/>
              <a:t>f(n) = 3n</a:t>
            </a:r>
            <a:r>
              <a:rPr lang="en-US" sz="2000" baseline="30000" dirty="0"/>
              <a:t>5</a:t>
            </a:r>
            <a:r>
              <a:rPr lang="en-US" sz="2000" dirty="0"/>
              <a:t>+n</a:t>
            </a:r>
            <a:r>
              <a:rPr lang="en-US" sz="2000" baseline="30000" dirty="0"/>
              <a:t>4</a:t>
            </a:r>
            <a:r>
              <a:rPr lang="en-US" sz="2000" dirty="0">
                <a:sym typeface="Symbol" pitchFamily="18" charset="2"/>
              </a:rPr>
              <a:t> = (n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686800" cy="334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Three Common Sets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33400" y="1152525"/>
            <a:ext cx="80772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b="1" dirty="0"/>
              <a:t>g(n) = O(f(n)) </a:t>
            </a:r>
            <a:r>
              <a:rPr lang="en-US" sz="2600" dirty="0"/>
              <a:t>means c </a:t>
            </a:r>
            <a:r>
              <a:rPr lang="en-US" sz="2600" dirty="0">
                <a:sym typeface="Symbol" pitchFamily="18" charset="2"/>
              </a:rPr>
              <a:t></a:t>
            </a:r>
            <a:r>
              <a:rPr lang="en-US" sz="2600" dirty="0"/>
              <a:t> f(n) is an </a:t>
            </a:r>
            <a:r>
              <a:rPr lang="en-US" sz="2600" i="1" dirty="0"/>
              <a:t>Upper Bound</a:t>
            </a:r>
            <a:r>
              <a:rPr lang="en-US" sz="2600" dirty="0"/>
              <a:t> on g(n)</a:t>
            </a:r>
          </a:p>
          <a:p>
            <a:endParaRPr lang="en-US" sz="2600" dirty="0"/>
          </a:p>
          <a:p>
            <a:r>
              <a:rPr lang="en-US" sz="2600" b="1" dirty="0"/>
              <a:t>g(n) = </a:t>
            </a:r>
            <a:r>
              <a:rPr lang="en-US" sz="2600" b="1" dirty="0">
                <a:sym typeface="Symbol" pitchFamily="18" charset="2"/>
              </a:rPr>
              <a:t>(f(n))</a:t>
            </a:r>
            <a:r>
              <a:rPr lang="en-US" sz="2600" dirty="0">
                <a:sym typeface="Symbol" pitchFamily="18" charset="2"/>
              </a:rPr>
              <a:t> means c  f(n) is a </a:t>
            </a:r>
            <a:r>
              <a:rPr lang="en-US" sz="2600" i="1" dirty="0">
                <a:sym typeface="Symbol" pitchFamily="18" charset="2"/>
              </a:rPr>
              <a:t>Lower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endParaRPr lang="en-US" sz="2600" dirty="0">
              <a:sym typeface="Symbol" pitchFamily="18" charset="2"/>
            </a:endParaRPr>
          </a:p>
          <a:p>
            <a:r>
              <a:rPr lang="en-US" sz="2600" b="1" dirty="0">
                <a:sym typeface="Symbol" pitchFamily="18" charset="2"/>
              </a:rPr>
              <a:t>g(n) = (f(n))</a:t>
            </a:r>
            <a:r>
              <a:rPr lang="en-US" sz="2600" dirty="0">
                <a:sym typeface="Symbol" pitchFamily="18" charset="2"/>
              </a:rPr>
              <a:t> means c</a:t>
            </a:r>
            <a:r>
              <a:rPr lang="en-US" sz="2600" baseline="-25000" dirty="0">
                <a:sym typeface="Symbol" pitchFamily="18" charset="2"/>
              </a:rPr>
              <a:t>1</a:t>
            </a:r>
            <a:r>
              <a:rPr lang="en-US" sz="2600" dirty="0">
                <a:sym typeface="Symbol" pitchFamily="18" charset="2"/>
              </a:rPr>
              <a:t>  f(n) is an </a:t>
            </a:r>
            <a:r>
              <a:rPr lang="en-US" sz="2600" i="1" dirty="0">
                <a:sym typeface="Symbol" pitchFamily="18" charset="2"/>
              </a:rPr>
              <a:t>Upper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r>
              <a:rPr lang="en-US" sz="2600" dirty="0">
                <a:sym typeface="Symbol" pitchFamily="18" charset="2"/>
              </a:rPr>
              <a:t>		     </a:t>
            </a:r>
            <a:r>
              <a:rPr lang="en-US" sz="2600" i="1" dirty="0">
                <a:sym typeface="Symbol" pitchFamily="18" charset="2"/>
              </a:rPr>
              <a:t>and  </a:t>
            </a:r>
            <a:r>
              <a:rPr lang="en-US" sz="2600" dirty="0">
                <a:sym typeface="Symbol" pitchFamily="18" charset="2"/>
              </a:rPr>
              <a:t>c</a:t>
            </a:r>
            <a:r>
              <a:rPr lang="en-US" sz="2600" baseline="-25000" dirty="0">
                <a:sym typeface="Symbol" pitchFamily="18" charset="2"/>
              </a:rPr>
              <a:t>2</a:t>
            </a:r>
            <a:r>
              <a:rPr lang="en-US" sz="2600" dirty="0">
                <a:sym typeface="Symbol" pitchFamily="18" charset="2"/>
              </a:rPr>
              <a:t>  f(n) is a </a:t>
            </a:r>
            <a:r>
              <a:rPr lang="en-US" sz="2600" i="1" dirty="0">
                <a:sym typeface="Symbol" pitchFamily="18" charset="2"/>
              </a:rPr>
              <a:t>Lower Bound</a:t>
            </a:r>
            <a:r>
              <a:rPr lang="en-US" sz="2600" dirty="0">
                <a:sym typeface="Symbol" pitchFamily="18" charset="2"/>
              </a:rPr>
              <a:t> on g(n)</a:t>
            </a:r>
          </a:p>
          <a:p>
            <a:endParaRPr lang="en-US" sz="2600" dirty="0">
              <a:sym typeface="Symbol" pitchFamily="18" charset="2"/>
            </a:endParaRPr>
          </a:p>
          <a:p>
            <a:r>
              <a:rPr lang="en-US" sz="2600" dirty="0">
                <a:sym typeface="Symbol" pitchFamily="18" charset="2"/>
              </a:rPr>
              <a:t>These bounds hold for all inputs beyond some threshold n</a:t>
            </a:r>
            <a:r>
              <a:rPr lang="en-US" sz="2600" baseline="-25000" dirty="0">
                <a:sym typeface="Symbol" pitchFamily="18" charset="2"/>
              </a:rPr>
              <a:t>0</a:t>
            </a:r>
            <a:r>
              <a:rPr lang="en-US" sz="2600" dirty="0">
                <a:sym typeface="Symbol" pitchFamily="18" charset="2"/>
              </a:rPr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Classification</a:t>
            </a:r>
          </a:p>
        </p:txBody>
      </p:sp>
      <p:graphicFrame>
        <p:nvGraphicFramePr>
          <p:cNvPr id="90146" name="Group 34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10600" cy="5164246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Classification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when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so does run time, but much slower.  When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 by a constant, but does not double until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 to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Common in programs which solve large problems by transforming them into smaller problems.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varies directly with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Typically, a small amount of processing is done on each element.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run time slightly more than doubles.  Common in programs which break a problem down into smaller sub-problems, solves them independently, then combines solutions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Quadratic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doubles, runtime increases fourfold.  Practical only for small problems; typically the program processes all pairs of input (e.g. in a double nested loop).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Cubic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runtime increases eightfold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 time squares.  This is often the result of a natural, “brute force” solution.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457200"/>
            <a:ext cx="8534400" cy="533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Size does matter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90600" y="2062877"/>
            <a:ext cx="560922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/>
              <a:t>What happens if we double the input size N?</a:t>
            </a:r>
          </a:p>
          <a:p>
            <a:endParaRPr lang="en-GB" dirty="0"/>
          </a:p>
          <a:p>
            <a:r>
              <a:rPr lang="en-GB" dirty="0"/>
              <a:t>   N	log</a:t>
            </a:r>
            <a:r>
              <a:rPr lang="en-GB" baseline="-25000" dirty="0"/>
              <a:t>2</a:t>
            </a:r>
            <a:r>
              <a:rPr lang="en-GB" dirty="0"/>
              <a:t>N	5N	N log</a:t>
            </a:r>
            <a:r>
              <a:rPr lang="en-GB" baseline="-25000" dirty="0"/>
              <a:t>2</a:t>
            </a:r>
            <a:r>
              <a:rPr lang="en-GB" dirty="0"/>
              <a:t>N	N</a:t>
            </a:r>
            <a:r>
              <a:rPr lang="en-GB" baseline="30000" dirty="0"/>
              <a:t>2</a:t>
            </a:r>
            <a:r>
              <a:rPr lang="en-GB" dirty="0"/>
              <a:t>	2</a:t>
            </a:r>
            <a:r>
              <a:rPr lang="en-GB" baseline="30000" dirty="0"/>
              <a:t>N   </a:t>
            </a:r>
            <a:endParaRPr lang="en-GB" dirty="0"/>
          </a:p>
          <a:p>
            <a:r>
              <a:rPr lang="en-GB" dirty="0">
                <a:latin typeface="Courier New" pitchFamily="49" charset="0"/>
              </a:rPr>
              <a:t>  8	  3	 40	  24	   64	 256</a:t>
            </a:r>
          </a:p>
          <a:p>
            <a:r>
              <a:rPr lang="en-GB" dirty="0">
                <a:latin typeface="Courier New" pitchFamily="49" charset="0"/>
              </a:rPr>
              <a:t> 16	  4	80	  64     256  65536</a:t>
            </a:r>
          </a:p>
          <a:p>
            <a:r>
              <a:rPr lang="en-GB" dirty="0">
                <a:latin typeface="Courier New" pitchFamily="49" charset="0"/>
              </a:rPr>
              <a:t> 32    5      160    160    1024   ~10</a:t>
            </a:r>
            <a:r>
              <a:rPr lang="en-GB" baseline="30000" dirty="0">
                <a:latin typeface="Courier New" pitchFamily="49" charset="0"/>
              </a:rPr>
              <a:t>9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 64    6      320    384    4096   ~10</a:t>
            </a:r>
            <a:r>
              <a:rPr lang="en-GB" baseline="30000" dirty="0">
                <a:latin typeface="Courier New" pitchFamily="49" charset="0"/>
              </a:rPr>
              <a:t>19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128    7      640    896   16384   ~10</a:t>
            </a:r>
            <a:r>
              <a:rPr lang="en-GB" baseline="30000" dirty="0">
                <a:latin typeface="Courier New" pitchFamily="49" charset="0"/>
              </a:rPr>
              <a:t>38</a:t>
            </a:r>
            <a:endParaRPr lang="en-GB" dirty="0">
              <a:latin typeface="Courier New" pitchFamily="49" charset="0"/>
            </a:endParaRPr>
          </a:p>
          <a:p>
            <a:r>
              <a:rPr lang="en-GB" dirty="0">
                <a:latin typeface="Courier New" pitchFamily="49" charset="0"/>
              </a:rPr>
              <a:t>256    8     1280   2048   65536   ~10</a:t>
            </a:r>
            <a:r>
              <a:rPr lang="en-GB" baseline="30000" dirty="0">
                <a:latin typeface="Courier New" pitchFamily="49" charset="0"/>
              </a:rPr>
              <a:t>76</a:t>
            </a:r>
            <a:endParaRPr lang="en-GB" dirty="0">
              <a:latin typeface="Courier New" pitchFamily="49" charset="0"/>
            </a:endParaRP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609600" y="2895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609600" y="2438400"/>
            <a:ext cx="6324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 inputs get larger, any algorithm of a smaller order will be more efficient than an algorithm of a larger order</a:t>
            </a:r>
          </a:p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1447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1447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1447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rc 7"/>
          <p:cNvSpPr>
            <a:spLocks/>
          </p:cNvSpPr>
          <p:nvPr/>
        </p:nvSpPr>
        <p:spPr bwMode="auto">
          <a:xfrm flipV="1">
            <a:off x="1447800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7 w 21592"/>
              <a:gd name="T3" fmla="*/ 2147483647 h 21600"/>
              <a:gd name="T4" fmla="*/ 0 w 21592"/>
              <a:gd name="T5" fmla="*/ 2147483647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267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 rot="-5400000">
            <a:off x="507207" y="4140993"/>
            <a:ext cx="1333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Time (steps)</a:t>
            </a:r>
            <a:endParaRPr lang="en-GB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080125" y="5448300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Input (size)</a:t>
            </a:r>
            <a:endParaRPr lang="en-GB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18125" y="3695700"/>
            <a:ext cx="1189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3N = O(N)</a:t>
            </a:r>
            <a:endParaRPr lang="en-GB" sz="200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724400" y="3048000"/>
            <a:ext cx="168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0.05 N</a:t>
            </a:r>
            <a:r>
              <a:rPr lang="en-GB" sz="1800" baseline="30000"/>
              <a:t>2</a:t>
            </a:r>
            <a:r>
              <a:rPr lang="en-GB" sz="1800"/>
              <a:t> = O(N</a:t>
            </a:r>
            <a:r>
              <a:rPr lang="en-GB" sz="1800" baseline="30000"/>
              <a:t>2</a:t>
            </a:r>
            <a:r>
              <a:rPr lang="en-GB" sz="1800"/>
              <a:t>)</a:t>
            </a:r>
            <a:endParaRPr lang="en-GB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886200" y="5562600"/>
            <a:ext cx="82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800"/>
              <a:t>N = 60</a:t>
            </a:r>
            <a:endParaRPr lang="en-GB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4267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1F8602-2072-44BB-B634-50D1CF42A62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762000"/>
          </a:xfrm>
        </p:spPr>
        <p:txBody>
          <a:bodyPr lIns="0" rIns="0" bIns="0" anchor="b"/>
          <a:lstStyle/>
          <a:p>
            <a:pPr eaLnBrk="1" hangingPunct="1"/>
            <a:r>
              <a:rPr lang="en-US" dirty="0">
                <a:solidFill>
                  <a:srgbClr val="7030A0"/>
                </a:solidFill>
              </a:rPr>
              <a:t>Grading Criteria (Tentative)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990600"/>
            <a:ext cx="8534400" cy="5029200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cs typeface="Tahoma" pitchFamily="34" charset="0"/>
              </a:rPr>
              <a:t>Quizzes (Class) = 10%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cs typeface="Tahoma" pitchFamily="34" charset="0"/>
              </a:rPr>
              <a:t>Assignments (Class)  + Presentation on topic = 10%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cs typeface="Tahoma" pitchFamily="34" charset="0"/>
              </a:rPr>
              <a:t>Mid Term = 30%</a:t>
            </a:r>
            <a:endParaRPr lang="en-US" sz="1100" dirty="0">
              <a:cs typeface="Tahoma" pitchFamily="34" charset="0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800" dirty="0">
                <a:cs typeface="Tahoma" pitchFamily="34" charset="0"/>
              </a:rPr>
              <a:t>Final = 50%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Standard Analysis Techniques</a:t>
            </a:r>
            <a:endParaRPr lang="en-US" sz="280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tx2"/>
                </a:solidFill>
              </a:rPr>
              <a:t>Constant time</a:t>
            </a:r>
            <a:r>
              <a:rPr lang="en-GB"/>
              <a:t> </a:t>
            </a:r>
            <a:r>
              <a:rPr lang="en-GB">
                <a:solidFill>
                  <a:schemeClr val="tx2"/>
                </a:solidFill>
              </a:rPr>
              <a:t>statements</a:t>
            </a:r>
          </a:p>
          <a:p>
            <a:r>
              <a:rPr lang="en-GB" sz="2400"/>
              <a:t>Analyzing Loops</a:t>
            </a:r>
          </a:p>
          <a:p>
            <a:r>
              <a:rPr lang="en-GB" sz="2400"/>
              <a:t>Analyzing Nested Loops</a:t>
            </a:r>
          </a:p>
          <a:p>
            <a:r>
              <a:rPr lang="en-GB" sz="2400"/>
              <a:t>Analyzing Sequence of Statements</a:t>
            </a:r>
          </a:p>
          <a:p>
            <a:r>
              <a:rPr lang="en-GB" sz="2400"/>
              <a:t>Analyzing Conditional Statements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Constant time statements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/>
              <a:t>Simplest case: O(1) time statements</a:t>
            </a:r>
          </a:p>
          <a:p>
            <a:pPr>
              <a:lnSpc>
                <a:spcPct val="80000"/>
              </a:lnSpc>
            </a:pPr>
            <a:endParaRPr lang="en-GB" sz="2400"/>
          </a:p>
          <a:p>
            <a:pPr>
              <a:lnSpc>
                <a:spcPct val="80000"/>
              </a:lnSpc>
            </a:pPr>
            <a:r>
              <a:rPr lang="en-GB" sz="2400"/>
              <a:t> Assignment statements of simple data types</a:t>
            </a:r>
            <a:br>
              <a:rPr lang="en-GB" sz="2400"/>
            </a:br>
            <a:r>
              <a:rPr lang="en-GB" sz="2400"/>
              <a:t>      </a:t>
            </a:r>
            <a:r>
              <a:rPr lang="en-GB" sz="2400">
                <a:solidFill>
                  <a:srgbClr val="FF0000"/>
                </a:solidFill>
              </a:rPr>
              <a:t>int x = y;</a:t>
            </a:r>
          </a:p>
          <a:p>
            <a:pPr>
              <a:lnSpc>
                <a:spcPct val="80000"/>
              </a:lnSpc>
            </a:pPr>
            <a:endParaRPr lang="en-GB" sz="2400"/>
          </a:p>
          <a:p>
            <a:pPr>
              <a:lnSpc>
                <a:spcPct val="80000"/>
              </a:lnSpc>
            </a:pPr>
            <a:r>
              <a:rPr lang="en-GB" sz="2400"/>
              <a:t> Arithmetic operations:</a:t>
            </a:r>
            <a:br>
              <a:rPr lang="en-GB" sz="2400"/>
            </a:br>
            <a:r>
              <a:rPr lang="en-GB" sz="2400"/>
              <a:t>   </a:t>
            </a:r>
            <a:r>
              <a:rPr lang="en-GB" sz="2400">
                <a:solidFill>
                  <a:srgbClr val="FF0000"/>
                </a:solidFill>
              </a:rPr>
              <a:t>x = 5 * y + 4 - z;</a:t>
            </a:r>
          </a:p>
          <a:p>
            <a:pPr>
              <a:lnSpc>
                <a:spcPct val="80000"/>
              </a:lnSpc>
            </a:pPr>
            <a:endParaRPr lang="en-GB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/>
              <a:t> Array referencing:</a:t>
            </a:r>
            <a:br>
              <a:rPr lang="en-GB" sz="2400"/>
            </a:br>
            <a:r>
              <a:rPr lang="en-GB" sz="2400"/>
              <a:t>    </a:t>
            </a:r>
            <a:r>
              <a:rPr lang="en-GB" sz="2400">
                <a:solidFill>
                  <a:srgbClr val="FF0000"/>
                </a:solidFill>
              </a:rPr>
              <a:t>A[j] = 5;</a:t>
            </a:r>
          </a:p>
          <a:p>
            <a:pPr>
              <a:lnSpc>
                <a:spcPct val="80000"/>
              </a:lnSpc>
            </a:pPr>
            <a:r>
              <a:rPr lang="en-GB" sz="2400"/>
              <a:t>Most conditional tests:</a:t>
            </a:r>
            <a:br>
              <a:rPr lang="en-GB" sz="2400"/>
            </a:br>
            <a:r>
              <a:rPr lang="en-GB" sz="2400"/>
              <a:t>   </a:t>
            </a:r>
            <a:r>
              <a:rPr lang="en-GB" sz="2400">
                <a:solidFill>
                  <a:srgbClr val="FF0000"/>
                </a:solidFill>
              </a:rPr>
              <a:t>if (x &lt; 12) ...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Analyzing Loops</a:t>
            </a:r>
            <a:endParaRPr lang="en-US" sz="280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GB"/>
              <a:t>Any loop has two parts:</a:t>
            </a:r>
          </a:p>
          <a:p>
            <a:pPr lvl="1"/>
            <a:r>
              <a:rPr lang="en-GB"/>
              <a:t>How many iterations are performed?</a:t>
            </a:r>
          </a:p>
          <a:p>
            <a:pPr lvl="1"/>
            <a:r>
              <a:rPr lang="en-GB"/>
              <a:t>How many steps per iteration?</a:t>
            </a:r>
            <a:r>
              <a:rPr lang="en-GB" b="0"/>
              <a:t>   </a:t>
            </a:r>
          </a:p>
          <a:p>
            <a:pPr lvl="1">
              <a:buFontTx/>
              <a:buNone/>
            </a:pPr>
            <a:r>
              <a:rPr lang="en-GB" b="0"/>
              <a:t>    int sum = 0,j;</a:t>
            </a:r>
          </a:p>
          <a:p>
            <a:pPr lvl="1">
              <a:buFontTx/>
              <a:buNone/>
            </a:pPr>
            <a:r>
              <a:rPr lang="en-GB" b="0"/>
              <a:t>    for (j=0; j &lt; N; j++)</a:t>
            </a:r>
          </a:p>
          <a:p>
            <a:pPr lvl="1">
              <a:buFontTx/>
              <a:buNone/>
            </a:pPr>
            <a:r>
              <a:rPr lang="en-GB" b="0"/>
              <a:t>      sum = sum +j;</a:t>
            </a:r>
          </a:p>
          <a:p>
            <a:pPr lvl="1"/>
            <a:r>
              <a:rPr lang="en-GB"/>
              <a:t>Loop executes N times (0..N-1)</a:t>
            </a:r>
          </a:p>
          <a:p>
            <a:pPr lvl="1"/>
            <a:r>
              <a:rPr lang="en-GB"/>
              <a:t>O(1) steps per iteration</a:t>
            </a:r>
          </a:p>
          <a:p>
            <a:r>
              <a:rPr lang="en-GB"/>
              <a:t>Total time is N * O(1) = O(N*1) = O(N)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600200" y="5105400"/>
            <a:ext cx="4495800" cy="381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Analysing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statement sequence</a:t>
            </a:r>
          </a:p>
          <a:p>
            <a:pPr lvl="1">
              <a:buFontTx/>
              <a:buChar char=" "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baseline="-2500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; s</a:t>
            </a:r>
            <a:r>
              <a:rPr lang="en-US" baseline="-25000">
                <a:solidFill>
                  <a:schemeClr val="tx1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; …. ; s</a:t>
            </a:r>
            <a:r>
              <a:rPr lang="en-US" baseline="-25000">
                <a:solidFill>
                  <a:schemeClr val="tx1"/>
                </a:solidFill>
                <a:latin typeface="Courier New" pitchFamily="49" charset="0"/>
              </a:rPr>
              <a:t>k</a:t>
            </a:r>
            <a:endParaRPr lang="en-US"/>
          </a:p>
          <a:p>
            <a:pPr lvl="1"/>
            <a:r>
              <a:rPr lang="en-US"/>
              <a:t>Basic Step =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/>
              <a:t> as long as </a:t>
            </a:r>
            <a:r>
              <a:rPr lang="en-US" i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/>
              <a:t> is constant</a:t>
            </a:r>
          </a:p>
          <a:p>
            <a:r>
              <a:rPr lang="en-US"/>
              <a:t>Simple loops</a:t>
            </a:r>
          </a:p>
          <a:p>
            <a:pPr lvl="1">
              <a:buFontTx/>
              <a:buChar char=" "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for(i=0; i&lt;n; i++) { s; }</a:t>
            </a:r>
            <a:endParaRPr lang="en-US"/>
          </a:p>
          <a:p>
            <a:pPr lvl="1">
              <a:buFontTx/>
              <a:buChar char=" "/>
            </a:pPr>
            <a:r>
              <a:rPr lang="en-US"/>
              <a:t>where </a:t>
            </a: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/>
              <a:t> is Basic Step =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/>
          </a:p>
          <a:p>
            <a:pPr lvl="1"/>
            <a:r>
              <a:rPr lang="en-US"/>
              <a:t>Basic Steps : </a:t>
            </a:r>
            <a:r>
              <a:rPr lang="en-US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endParaRPr lang="en-US"/>
          </a:p>
          <a:p>
            <a:r>
              <a:rPr lang="en-US"/>
              <a:t>Nested loops</a:t>
            </a:r>
          </a:p>
          <a:p>
            <a:pPr lvl="1">
              <a:buFontTx/>
              <a:buChar char=" "/>
            </a:pP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for(i=0; i&lt;n; i++)</a:t>
            </a:r>
            <a:br>
              <a:rPr lang="en-US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   for(j=0; j&lt;n; j++) { s; }</a:t>
            </a:r>
            <a:endParaRPr lang="en-US"/>
          </a:p>
          <a:p>
            <a:pPr lvl="1"/>
            <a:r>
              <a:rPr lang="en-US"/>
              <a:t>Basic Steps :   </a:t>
            </a:r>
            <a:r>
              <a:rPr lang="en-US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i="1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67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Analysing an Algorithm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 index doesn’t vary linearly</a:t>
            </a:r>
          </a:p>
          <a:p>
            <a:pPr lvl="1">
              <a:buFontTx/>
              <a:buChar char=" "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h = 1;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while ( h &lt;= n ) {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    s;</a:t>
            </a:r>
            <a:br>
              <a:rPr lang="en-US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    h = 2 * h;</a:t>
            </a:r>
          </a:p>
          <a:p>
            <a:pPr lvl="1">
              <a:buFontTx/>
              <a:buChar char=" "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    }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/>
              <a:t>takes values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1, 2, 4, …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/>
              <a:t>until it exceeds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n</a:t>
            </a:r>
          </a:p>
          <a:p>
            <a:pPr lvl="1"/>
            <a:r>
              <a:rPr lang="en-US" dirty="0"/>
              <a:t>There are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+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i="1" baseline="-25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n  </a:t>
            </a:r>
            <a:r>
              <a:rPr lang="en-US" dirty="0">
                <a:solidFill>
                  <a:schemeClr val="tx1"/>
                </a:solidFill>
              </a:rPr>
              <a:t>iterations</a:t>
            </a:r>
          </a:p>
          <a:p>
            <a:pPr lvl="1"/>
            <a:r>
              <a:rPr lang="en-US" dirty="0"/>
              <a:t>Basic Step =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</a:rPr>
              <a:t> n</a:t>
            </a:r>
            <a:endParaRPr lang="en-US" dirty="0"/>
          </a:p>
          <a:p>
            <a:endParaRPr lang="en-US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5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Analyzing Loops</a:t>
            </a:r>
            <a:endParaRPr lang="en-US" sz="28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/>
              <a:t>What about this for loop?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b="0" dirty="0"/>
              <a:t>    </a:t>
            </a:r>
            <a:r>
              <a:rPr lang="en-GB" sz="3200" b="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</a:rPr>
              <a:t> sum =0, j;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</a:rPr>
              <a:t>    for (j=0; j &lt; 100; j++)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</a:rPr>
              <a:t>       sum = sum +j;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b="0" dirty="0"/>
          </a:p>
          <a:p>
            <a:pPr>
              <a:lnSpc>
                <a:spcPct val="90000"/>
              </a:lnSpc>
              <a:defRPr/>
            </a:pPr>
            <a:r>
              <a:rPr lang="en-GB" dirty="0"/>
              <a:t>Loop executes 100 times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O(1) steps per iteration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Total time is 100 * O(1) = O(100 * 1) = O(100) = O(1)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Analyzing Nested Loops</a:t>
            </a:r>
            <a:endParaRPr lang="en-US" sz="28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GB" sz="2400" dirty="0"/>
              <a:t>Treat just like a single loop and evaluate each level of nesting as needed: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dirty="0"/>
              <a:t>   </a:t>
            </a:r>
            <a:r>
              <a:rPr lang="en-GB" sz="2400" b="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400" b="0" dirty="0" err="1">
                <a:solidFill>
                  <a:schemeClr val="accent1">
                    <a:lumMod val="50000"/>
                  </a:schemeClr>
                </a:solidFill>
              </a:rPr>
              <a:t>j,k</a:t>
            </a: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   for (j=0; j&lt;N; j++)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      for (k=N; k&gt;0; k--)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         sum += </a:t>
            </a:r>
            <a:r>
              <a:rPr lang="en-GB" sz="2400" b="0" dirty="0" err="1">
                <a:solidFill>
                  <a:schemeClr val="accent1">
                    <a:lumMod val="50000"/>
                  </a:schemeClr>
                </a:solidFill>
              </a:rPr>
              <a:t>k+j</a:t>
            </a:r>
            <a:r>
              <a:rPr lang="en-GB" sz="2400" b="0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pPr lvl="3">
              <a:lnSpc>
                <a:spcPct val="80000"/>
              </a:lnSpc>
              <a:buFontTx/>
              <a:buNone/>
              <a:defRPr/>
            </a:pPr>
            <a:endParaRPr lang="en-GB" sz="2400" dirty="0"/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Start with outer loop: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How many iterations?  N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/>
              <a:t>How much time per iteration? Need to evaluate inner loop</a:t>
            </a:r>
          </a:p>
          <a:p>
            <a:pPr lvl="1">
              <a:lnSpc>
                <a:spcPct val="80000"/>
              </a:lnSpc>
              <a:defRPr/>
            </a:pPr>
            <a:endParaRPr lang="en-GB" sz="2000" dirty="0"/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Inner loop uses O(N) time</a:t>
            </a:r>
          </a:p>
          <a:p>
            <a:pPr>
              <a:lnSpc>
                <a:spcPct val="80000"/>
              </a:lnSpc>
              <a:defRPr/>
            </a:pPr>
            <a:r>
              <a:rPr lang="en-GB" sz="2400" dirty="0"/>
              <a:t>Total time is N * O(N) = O(N*N) = O(N</a:t>
            </a:r>
            <a:r>
              <a:rPr lang="en-GB" sz="2400" baseline="30000" dirty="0"/>
              <a:t>2</a:t>
            </a:r>
            <a:r>
              <a:rPr lang="en-GB" sz="2400" dirty="0"/>
              <a:t>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Analyzing Nested Loops</a:t>
            </a:r>
            <a:endParaRPr lang="en-US" sz="280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What if the number of iterations of one loop depends on the counter of the other?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/>
              <a:t>  </a:t>
            </a:r>
            <a:r>
              <a:rPr lang="en-GB" b="0"/>
              <a:t>    int j,k;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/>
              <a:t>      for (j=0; j &lt; N; j++)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/>
              <a:t>         for (k=0; k &lt; j; k++)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b="0"/>
              <a:t>            sum += k+j;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Analyze inner and outer loop together:</a:t>
            </a:r>
          </a:p>
          <a:p>
            <a:pPr>
              <a:lnSpc>
                <a:spcPct val="90000"/>
              </a:lnSpc>
            </a:pPr>
            <a:r>
              <a:rPr lang="en-GB"/>
              <a:t>Number of iterations of the inner loop is:</a:t>
            </a:r>
          </a:p>
          <a:p>
            <a:pPr>
              <a:lnSpc>
                <a:spcPct val="90000"/>
              </a:lnSpc>
            </a:pPr>
            <a:r>
              <a:rPr lang="en-GB"/>
              <a:t>    0 + 1 + 2 + ... + (N-1) = O(N</a:t>
            </a:r>
            <a:r>
              <a:rPr lang="en-GB" baseline="30000"/>
              <a:t>2</a:t>
            </a:r>
            <a:r>
              <a:rPr lang="en-GB"/>
              <a:t>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Analyzing Sequence of Statements</a:t>
            </a:r>
            <a:endParaRPr lang="en-US" sz="280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dirty="0"/>
              <a:t>For a sequence of statements, compute their complexity functions individually and add them up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/>
              <a:t>  </a:t>
            </a:r>
            <a:r>
              <a:rPr lang="en-GB" b="0" dirty="0"/>
              <a:t>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for (j=0; j &lt; N; j++)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for (k =0; k &lt; j; k++)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        sum = sum + j*k;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  for (l=0; l &lt; N; l++)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      sum = sum -l;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GB" dirty="0"/>
              <a:t>   </a:t>
            </a:r>
            <a:r>
              <a:rPr lang="en-GB" dirty="0" err="1">
                <a:solidFill>
                  <a:srgbClr val="FF0000"/>
                </a:solidFill>
              </a:rPr>
              <a:t>cout</a:t>
            </a:r>
            <a:r>
              <a:rPr lang="en-GB" dirty="0">
                <a:solidFill>
                  <a:srgbClr val="FF0000"/>
                </a:solidFill>
              </a:rPr>
              <a:t>&lt;&lt;“Sum=”&lt;&lt;sum;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GB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GB" dirty="0"/>
              <a:t>Total cost is O(N</a:t>
            </a:r>
            <a:r>
              <a:rPr lang="en-GB" baseline="30000" dirty="0"/>
              <a:t>2</a:t>
            </a:r>
            <a:r>
              <a:rPr lang="en-GB" dirty="0"/>
              <a:t>) + O(N) +O(1) = O(N</a:t>
            </a:r>
            <a:r>
              <a:rPr lang="en-GB" baseline="30000" dirty="0"/>
              <a:t>2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343400" y="5791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rgbClr val="0000FF"/>
                </a:solidFill>
              </a:rPr>
              <a:t>SUM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</a:rPr>
              <a:t>RULE</a:t>
            </a:r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>
            <a:off x="5181600" y="1981200"/>
            <a:ext cx="228600" cy="1066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715000" y="24384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O(N</a:t>
            </a:r>
            <a:r>
              <a:rPr lang="en-GB" sz="2000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0359" name="AutoShape 7"/>
          <p:cNvSpPr>
            <a:spLocks/>
          </p:cNvSpPr>
          <p:nvPr/>
        </p:nvSpPr>
        <p:spPr bwMode="auto">
          <a:xfrm>
            <a:off x="5257800" y="31242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715000" y="320040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O(N)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361" name="AutoShape 9"/>
          <p:cNvSpPr>
            <a:spLocks/>
          </p:cNvSpPr>
          <p:nvPr/>
        </p:nvSpPr>
        <p:spPr bwMode="auto">
          <a:xfrm>
            <a:off x="5257800" y="4419600"/>
            <a:ext cx="76200" cy="304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5661025" y="36417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O(1)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0356" grpId="0"/>
      <p:bldP spid="100357" grpId="0" animBg="1"/>
      <p:bldP spid="100358" grpId="0"/>
      <p:bldP spid="100359" grpId="0" animBg="1"/>
      <p:bldP spid="100360" grpId="0"/>
      <p:bldP spid="100361" grpId="0" animBg="1"/>
      <p:bldP spid="10036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j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Set of statements;</a:t>
            </a:r>
          </a:p>
          <a:p>
            <a:pPr marL="274320" lvl="1" indent="0">
              <a:buNone/>
            </a:pPr>
            <a:r>
              <a:rPr lang="en-US"/>
              <a:t>j= </a:t>
            </a:r>
            <a:r>
              <a:rPr lang="en-US" dirty="0"/>
              <a:t>j+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0049"/>
              </p:ext>
            </p:extLst>
          </p:nvPr>
        </p:nvGraphicFramePr>
        <p:xfrm>
          <a:off x="4495800" y="1447800"/>
          <a:ext cx="441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3307971660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3526464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0+1+2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9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0+1+2+3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9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0+1+2+3+4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0+1+2+3+4+………k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5978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60707" y="4165937"/>
            <a:ext cx="2121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= k(k + 1) / 2 &lt; n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000" dirty="0"/>
              <a:t>K</a:t>
            </a:r>
            <a:r>
              <a:rPr lang="en-US" sz="2000" baseline="30000" dirty="0"/>
              <a:t>2</a:t>
            </a:r>
            <a:r>
              <a:rPr lang="en-US" sz="2000" dirty="0"/>
              <a:t> = n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2000" dirty="0"/>
              <a:t>=&gt; k =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√n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11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 Policy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deadlines will be hard. </a:t>
            </a:r>
          </a:p>
          <a:p>
            <a:pPr eaLnBrk="1" hangingPunct="1"/>
            <a:r>
              <a:rPr lang="en-US" altLang="en-US"/>
              <a:t>Re-grading can be requested after grade reporting, within following time limits: </a:t>
            </a:r>
          </a:p>
          <a:p>
            <a:pPr eaLnBrk="1" hangingPunct="1">
              <a:buFontTx/>
              <a:buNone/>
            </a:pPr>
            <a:r>
              <a:rPr lang="en-US" altLang="en-US"/>
              <a:t>	Midterm: </a:t>
            </a:r>
            <a:r>
              <a:rPr lang="en-US" altLang="en-US">
                <a:solidFill>
                  <a:srgbClr val="FF0000"/>
                </a:solidFill>
              </a:rPr>
              <a:t>Same day</a:t>
            </a:r>
          </a:p>
          <a:p>
            <a:pPr eaLnBrk="1" hangingPunct="1">
              <a:buFontTx/>
              <a:buNone/>
            </a:pPr>
            <a:r>
              <a:rPr lang="en-US" altLang="en-US"/>
              <a:t>	Assignments: </a:t>
            </a:r>
            <a:r>
              <a:rPr lang="en-US" altLang="en-US">
                <a:solidFill>
                  <a:srgbClr val="FF0000"/>
                </a:solidFill>
              </a:rPr>
              <a:t>2 days</a:t>
            </a:r>
          </a:p>
          <a:p>
            <a:pPr eaLnBrk="1" hangingPunct="1">
              <a:buFontTx/>
              <a:buNone/>
            </a:pPr>
            <a:r>
              <a:rPr lang="en-US" altLang="en-US"/>
              <a:t>	Quizzes: </a:t>
            </a:r>
            <a:r>
              <a:rPr lang="en-US" altLang="en-US">
                <a:solidFill>
                  <a:srgbClr val="FF0000"/>
                </a:solidFill>
              </a:rPr>
              <a:t>2 days</a:t>
            </a:r>
          </a:p>
          <a:p>
            <a:pPr eaLnBrk="1" hangingPunct="1">
              <a:buFontTx/>
              <a:buNone/>
            </a:pPr>
            <a:r>
              <a:rPr lang="en-US" altLang="en-US"/>
              <a:t>On the 3</a:t>
            </a:r>
            <a:r>
              <a:rPr lang="en-US" altLang="en-US" baseline="30000"/>
              <a:t>rd</a:t>
            </a:r>
            <a:r>
              <a:rPr lang="en-US" altLang="en-US"/>
              <a:t> day everything will be final </a:t>
            </a:r>
          </a:p>
        </p:txBody>
      </p:sp>
    </p:spTree>
    <p:extLst>
      <p:ext uri="{BB962C8B-B14F-4D97-AF65-F5344CB8AC3E}">
        <p14:creationId xmlns:p14="http://schemas.microsoft.com/office/powerpoint/2010/main" val="349117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i</a:t>
            </a:r>
            <a:r>
              <a:rPr lang="en-US" baseline="30000" dirty="0"/>
              <a:t>2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Set of statements;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___________________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1 ; j &lt;= 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594360" lvl="2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k = 1 ; k &lt;= 100; k++)</a:t>
            </a:r>
          </a:p>
          <a:p>
            <a:pPr marL="594360" lvl="2" indent="0">
              <a:buNone/>
            </a:pPr>
            <a:r>
              <a:rPr lang="en-US" dirty="0"/>
              <a:t>	{</a:t>
            </a:r>
          </a:p>
          <a:p>
            <a:pPr marL="594360" lvl="2" indent="0">
              <a:buNone/>
            </a:pPr>
            <a:r>
              <a:rPr lang="en-US" dirty="0"/>
              <a:t>	    Set of statements ; </a:t>
            </a:r>
          </a:p>
          <a:p>
            <a:pPr marL="594360" lvl="2" indent="0">
              <a:buNone/>
            </a:pPr>
            <a:r>
              <a:rPr lang="en-US" dirty="0"/>
              <a:t>	}</a:t>
            </a:r>
          </a:p>
          <a:p>
            <a:pPr marL="59436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76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Sum of n, n², or n³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0" y="1219200"/>
            <a:ext cx="5943599" cy="1248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67610"/>
            <a:ext cx="5549753" cy="39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7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1 ; j &lt;=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594360" lvl="2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k = 1 ; k &lt;= 100; k++)</a:t>
            </a:r>
          </a:p>
          <a:p>
            <a:pPr marL="594360" lvl="2" indent="0">
              <a:buNone/>
            </a:pPr>
            <a:r>
              <a:rPr lang="en-US" dirty="0"/>
              <a:t>	{</a:t>
            </a:r>
          </a:p>
          <a:p>
            <a:pPr marL="594360" lvl="2" indent="0">
              <a:buNone/>
            </a:pPr>
            <a:r>
              <a:rPr lang="en-US" dirty="0"/>
              <a:t>	    Set of statements ; </a:t>
            </a:r>
          </a:p>
          <a:p>
            <a:pPr marL="594360" lvl="2" indent="0">
              <a:buNone/>
            </a:pPr>
            <a:r>
              <a:rPr lang="en-US" dirty="0"/>
              <a:t>	}</a:t>
            </a:r>
          </a:p>
          <a:p>
            <a:pPr marL="59436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27001"/>
              </p:ext>
            </p:extLst>
          </p:nvPr>
        </p:nvGraphicFramePr>
        <p:xfrm>
          <a:off x="5105400" y="1219200"/>
          <a:ext cx="38271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53">
                  <a:extLst>
                    <a:ext uri="{9D8B030D-6E8A-4147-A177-3AD203B41FA5}">
                      <a16:colId xmlns:a16="http://schemas.microsoft.com/office/drawing/2014/main" val="3605565560"/>
                    </a:ext>
                  </a:extLst>
                </a:gridCol>
                <a:gridCol w="1947124">
                  <a:extLst>
                    <a:ext uri="{9D8B030D-6E8A-4147-A177-3AD203B41FA5}">
                      <a16:colId xmlns:a16="http://schemas.microsoft.com/office/drawing/2014/main" val="1055466336"/>
                    </a:ext>
                  </a:extLst>
                </a:gridCol>
                <a:gridCol w="1477129">
                  <a:extLst>
                    <a:ext uri="{9D8B030D-6E8A-4147-A177-3AD203B41FA5}">
                      <a16:colId xmlns:a16="http://schemas.microsoft.com/office/drawing/2014/main" val="9481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9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3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0472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38600" y="5083314"/>
            <a:ext cx="4876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 * 100 (iterations) = 1 * 100 + 2 * 100 ….</a:t>
            </a:r>
          </a:p>
          <a:p>
            <a:r>
              <a:rPr lang="en-US" sz="2000" dirty="0"/>
              <a:t>100( 1 + 2 + 3+ …. n) = n (n + 2) / 2</a:t>
            </a:r>
          </a:p>
        </p:txBody>
      </p:sp>
    </p:spTree>
    <p:extLst>
      <p:ext uri="{BB962C8B-B14F-4D97-AF65-F5344CB8AC3E}">
        <p14:creationId xmlns:p14="http://schemas.microsoft.com/office/powerpoint/2010/main" val="16150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</a:t>
            </a:r>
            <a:r>
              <a:rPr lang="en-US" dirty="0" err="1"/>
              <a:t>i</a:t>
            </a:r>
            <a:r>
              <a:rPr lang="en-US" dirty="0"/>
              <a:t> &lt;=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1 ; j &lt;= i</a:t>
            </a:r>
            <a:r>
              <a:rPr lang="en-US" baseline="30000" dirty="0"/>
              <a:t>2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594360" lvl="2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k = 1 ; k &lt;= 100; k++)</a:t>
            </a:r>
          </a:p>
          <a:p>
            <a:pPr marL="594360" lvl="2" indent="0">
              <a:buNone/>
            </a:pPr>
            <a:r>
              <a:rPr lang="en-US" dirty="0"/>
              <a:t>	{</a:t>
            </a:r>
          </a:p>
          <a:p>
            <a:pPr marL="594360" lvl="2" indent="0">
              <a:buNone/>
            </a:pPr>
            <a:r>
              <a:rPr lang="en-US" dirty="0"/>
              <a:t>	    Set of statements ; </a:t>
            </a:r>
          </a:p>
          <a:p>
            <a:pPr marL="594360" lvl="2" indent="0">
              <a:buNone/>
            </a:pPr>
            <a:r>
              <a:rPr lang="en-US" dirty="0"/>
              <a:t>	}</a:t>
            </a:r>
          </a:p>
          <a:p>
            <a:pPr marL="59436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77312"/>
              </p:ext>
            </p:extLst>
          </p:nvPr>
        </p:nvGraphicFramePr>
        <p:xfrm>
          <a:off x="5181600" y="1219200"/>
          <a:ext cx="375090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32">
                  <a:extLst>
                    <a:ext uri="{9D8B030D-6E8A-4147-A177-3AD203B41FA5}">
                      <a16:colId xmlns:a16="http://schemas.microsoft.com/office/drawing/2014/main" val="3605565560"/>
                    </a:ext>
                  </a:extLst>
                </a:gridCol>
                <a:gridCol w="1908356">
                  <a:extLst>
                    <a:ext uri="{9D8B030D-6E8A-4147-A177-3AD203B41FA5}">
                      <a16:colId xmlns:a16="http://schemas.microsoft.com/office/drawing/2014/main" val="1055466336"/>
                    </a:ext>
                  </a:extLst>
                </a:gridCol>
                <a:gridCol w="1447718">
                  <a:extLst>
                    <a:ext uri="{9D8B030D-6E8A-4147-A177-3AD203B41FA5}">
                      <a16:colId xmlns:a16="http://schemas.microsoft.com/office/drawing/2014/main" val="9481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*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9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 (iterations)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* 100 (iterations)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0472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0" y="4507328"/>
            <a:ext cx="5325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* 100 (iterations) = 1</a:t>
            </a:r>
            <a:r>
              <a:rPr lang="en-US" sz="2000" baseline="30000" dirty="0"/>
              <a:t>2</a:t>
            </a:r>
            <a:r>
              <a:rPr lang="en-US" sz="2000" dirty="0"/>
              <a:t> * 100 + 2</a:t>
            </a:r>
            <a:r>
              <a:rPr lang="en-US" sz="2000" baseline="30000" dirty="0"/>
              <a:t>2</a:t>
            </a:r>
            <a:r>
              <a:rPr lang="en-US" sz="2000" dirty="0"/>
              <a:t> * 100 ….</a:t>
            </a:r>
          </a:p>
          <a:p>
            <a:r>
              <a:rPr lang="en-US" sz="2000" dirty="0"/>
              <a:t>100( 1</a:t>
            </a:r>
            <a:r>
              <a:rPr lang="en-US" sz="2000" baseline="30000" dirty="0"/>
              <a:t>2</a:t>
            </a:r>
            <a:r>
              <a:rPr lang="en-US" sz="2000" dirty="0"/>
              <a:t> + 2</a:t>
            </a:r>
            <a:r>
              <a:rPr lang="en-US" sz="2000" baseline="30000" dirty="0"/>
              <a:t>2</a:t>
            </a:r>
            <a:r>
              <a:rPr lang="en-US" sz="2000" dirty="0"/>
              <a:t> + 3</a:t>
            </a:r>
            <a:r>
              <a:rPr lang="en-US" sz="2000" baseline="30000" dirty="0"/>
              <a:t>2</a:t>
            </a:r>
            <a:r>
              <a:rPr lang="en-US" sz="2000" dirty="0"/>
              <a:t>+ …. n) = n (n + 2)(2n+1)  / 6</a:t>
            </a:r>
          </a:p>
        </p:txBody>
      </p:sp>
    </p:spTree>
    <p:extLst>
      <p:ext uri="{BB962C8B-B14F-4D97-AF65-F5344CB8AC3E}">
        <p14:creationId xmlns:p14="http://schemas.microsoft.com/office/powerpoint/2010/main" val="1880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While( </a:t>
            </a:r>
            <a:r>
              <a:rPr lang="en-US" dirty="0" err="1"/>
              <a:t>i</a:t>
            </a:r>
            <a:r>
              <a:rPr lang="en-US" dirty="0"/>
              <a:t> &lt; n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set of statements;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*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38337"/>
              </p:ext>
            </p:extLst>
          </p:nvPr>
        </p:nvGraphicFramePr>
        <p:xfrm>
          <a:off x="4114800" y="1371600"/>
          <a:ext cx="3429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149921698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6960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7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3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4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8038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71899" y="4708277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n = 2</a:t>
            </a:r>
            <a:r>
              <a:rPr lang="en-US" sz="2000" baseline="30000" dirty="0"/>
              <a:t>k</a:t>
            </a:r>
            <a:r>
              <a:rPr lang="en-US" sz="2000" dirty="0"/>
              <a:t> </a:t>
            </a:r>
          </a:p>
          <a:p>
            <a:r>
              <a:rPr lang="en-US" sz="2000" dirty="0"/>
              <a:t> k = log</a:t>
            </a:r>
            <a:r>
              <a:rPr lang="en-US" sz="2000" baseline="-25000" dirty="0"/>
              <a:t>2</a:t>
            </a:r>
            <a:r>
              <a:rPr lang="en-US" sz="2000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404745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 ; </a:t>
            </a:r>
            <a:r>
              <a:rPr lang="en-US" dirty="0" err="1"/>
              <a:t>i</a:t>
            </a:r>
            <a:r>
              <a:rPr lang="en-US" dirty="0"/>
              <a:t> &lt;= n/2;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1 ; j &lt;= n; j=j*2)</a:t>
            </a:r>
          </a:p>
          <a:p>
            <a:pPr marL="594360" lvl="2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k = 1 ; k &lt;= 100; k++)</a:t>
            </a:r>
          </a:p>
          <a:p>
            <a:pPr marL="594360" lvl="2" indent="0">
              <a:buNone/>
            </a:pPr>
            <a:r>
              <a:rPr lang="en-US" dirty="0"/>
              <a:t>	{</a:t>
            </a:r>
          </a:p>
          <a:p>
            <a:pPr marL="594360" lvl="2" indent="0">
              <a:buNone/>
            </a:pPr>
            <a:r>
              <a:rPr lang="en-US" dirty="0"/>
              <a:t>	    Set of statements ; </a:t>
            </a:r>
          </a:p>
          <a:p>
            <a:pPr marL="594360" lvl="2" indent="0">
              <a:buNone/>
            </a:pPr>
            <a:r>
              <a:rPr lang="en-US" dirty="0"/>
              <a:t>	}</a:t>
            </a:r>
          </a:p>
          <a:p>
            <a:pPr marL="59436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7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Guidelines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Visit  LMS course regularly for updates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Start working on projects/assignments right from the first day.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 assignments will be accepted after due date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/>
              <a:t>Students are “not” allowed to “copy” each other’s work. Any such work would be marked zero for both students. Repeated cheating can lead to </a:t>
            </a:r>
            <a:r>
              <a:rPr lang="en-US" altLang="en-US" sz="2400" b="1">
                <a:solidFill>
                  <a:srgbClr val="FF0000"/>
                </a:solidFill>
              </a:rPr>
              <a:t>F grade</a:t>
            </a:r>
            <a:r>
              <a:rPr lang="en-US" altLang="en-US" sz="2400"/>
              <a:t> in course.</a:t>
            </a:r>
          </a:p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/>
              <a:t>If you miss an assignment/quiz/sessional there will be no way to replace 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Come prepared in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Quiz can be taken at any time in class.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Read book(s)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54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8915400" cy="4625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algorithm is a well-defined and effective sequence of computation steps that takes some value, or set of values, as input and produces some value, or set of values, as output.</a:t>
            </a:r>
          </a:p>
          <a:p>
            <a:r>
              <a:rPr lang="en-US" dirty="0"/>
              <a:t>How to quantify this effectiveness or efficiency of an algorithm ???</a:t>
            </a:r>
          </a:p>
          <a:p>
            <a:pPr lvl="1"/>
            <a:r>
              <a:rPr lang="en-US" i="1" dirty="0"/>
              <a:t>Answer is </a:t>
            </a:r>
            <a:r>
              <a:rPr lang="en-US" i="1" dirty="0">
                <a:solidFill>
                  <a:srgbClr val="FF0000"/>
                </a:solidFill>
              </a:rPr>
              <a:t>Analysis of Algorithm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Algorithms is independent of a specific programming language, machine or compiler.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not an independent issue because fastest algorithms are fast because they use fast data structures.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Course Outline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/>
              <a:t>1A-</a:t>
            </a:r>
            <a:fld id="{3E6CC3E3-40ED-4201-AC0E-905B29F6C8B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pitchFamily="18" charset="-120"/>
              </a:rPr>
              <a:t>Introduction</a:t>
            </a:r>
          </a:p>
          <a:p>
            <a:r>
              <a:rPr lang="en-US" sz="2400" dirty="0"/>
              <a:t>Complexity-Analysis 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Sorting Algorithms</a:t>
            </a:r>
          </a:p>
          <a:p>
            <a:r>
              <a:rPr lang="en-US" altLang="zh-TW" sz="2400">
                <a:ea typeface="新細明體" pitchFamily="18" charset="-120"/>
              </a:rPr>
              <a:t>String Matching</a:t>
            </a:r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400" dirty="0">
                <a:ea typeface="新細明體" pitchFamily="18" charset="-120"/>
              </a:rPr>
              <a:t>Hashing</a:t>
            </a:r>
          </a:p>
          <a:p>
            <a:r>
              <a:rPr lang="en-US" altLang="zh-TW" sz="2400" dirty="0">
                <a:ea typeface="新細明體" pitchFamily="18" charset="-120"/>
              </a:rPr>
              <a:t>Dynamic-Programming</a:t>
            </a:r>
          </a:p>
          <a:p>
            <a:r>
              <a:rPr lang="en-US" altLang="zh-TW" sz="2400" dirty="0">
                <a:ea typeface="新細明體" pitchFamily="18" charset="-120"/>
              </a:rPr>
              <a:t>Greedy strategy	</a:t>
            </a:r>
          </a:p>
          <a:p>
            <a:r>
              <a:rPr lang="en-US" altLang="zh-TW" sz="2400" dirty="0">
                <a:ea typeface="新細明體" pitchFamily="18" charset="-120"/>
              </a:rPr>
              <a:t>Graph Theory</a:t>
            </a:r>
          </a:p>
          <a:p>
            <a:r>
              <a:rPr lang="en-US" altLang="zh-TW" sz="2400" dirty="0">
                <a:ea typeface="新細明體" pitchFamily="18" charset="-120"/>
              </a:rPr>
              <a:t>NP complete Problem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for Analyzing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order to design good algorithms, we must first agree on the criterion for measuring algorithms. </a:t>
            </a:r>
          </a:p>
          <a:p>
            <a:endParaRPr lang="en-US" dirty="0"/>
          </a:p>
          <a:p>
            <a:r>
              <a:rPr lang="en-US" dirty="0"/>
              <a:t>We will measure algorithms in terms of the amount of computational recourses that the algorithm requires:</a:t>
            </a:r>
          </a:p>
          <a:p>
            <a:endParaRPr lang="en-US" dirty="0"/>
          </a:p>
          <a:p>
            <a:pPr lvl="1"/>
            <a:r>
              <a:rPr lang="en-US" dirty="0"/>
              <a:t>Running time</a:t>
            </a:r>
          </a:p>
          <a:p>
            <a:pPr lvl="1"/>
            <a:r>
              <a:rPr lang="en-US" dirty="0"/>
              <a:t>Memory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5358</TotalTime>
  <Words>3118</Words>
  <Application>Microsoft Office PowerPoint</Application>
  <PresentationFormat>On-screen Show (4:3)</PresentationFormat>
  <Paragraphs>483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Bookman Old Style</vt:lpstr>
      <vt:lpstr>Calibri</vt:lpstr>
      <vt:lpstr>Courier New</vt:lpstr>
      <vt:lpstr>Gill Sans MT</vt:lpstr>
      <vt:lpstr>Symbol</vt:lpstr>
      <vt:lpstr>Times New Roman</vt:lpstr>
      <vt:lpstr>Verdana</vt:lpstr>
      <vt:lpstr>Wingdings</vt:lpstr>
      <vt:lpstr>Wingdings 3</vt:lpstr>
      <vt:lpstr>Origin</vt:lpstr>
      <vt:lpstr>CS 321-Design &amp; Analysis of Algorithms</vt:lpstr>
      <vt:lpstr>About the course</vt:lpstr>
      <vt:lpstr>Grading Criteria (Tentative)</vt:lpstr>
      <vt:lpstr>Grading Policy</vt:lpstr>
      <vt:lpstr>General Guidelines</vt:lpstr>
      <vt:lpstr>Algorithm</vt:lpstr>
      <vt:lpstr>PowerPoint Presentation</vt:lpstr>
      <vt:lpstr>Course Outline</vt:lpstr>
      <vt:lpstr>Criterion for Analyzing Algorithms</vt:lpstr>
      <vt:lpstr>PowerPoint Presentation</vt:lpstr>
      <vt:lpstr>What’s Analysis of Algorithms</vt:lpstr>
      <vt:lpstr>Why study algorithms ?</vt:lpstr>
      <vt:lpstr>Problems solved by algorithms</vt:lpstr>
      <vt:lpstr>RAM(Random Access Machine) Model</vt:lpstr>
      <vt:lpstr>RAM Model</vt:lpstr>
      <vt:lpstr> Complexity Analysis</vt:lpstr>
      <vt:lpstr>Complexity Analysis</vt:lpstr>
      <vt:lpstr>Analysing an Algorithm</vt:lpstr>
      <vt:lpstr>Analysing an Algorithm</vt:lpstr>
      <vt:lpstr>Analysing an Algorithm   Growth of 5n+3</vt:lpstr>
      <vt:lpstr>What Dominates in Previous Example?</vt:lpstr>
      <vt:lpstr>Asymptotic Complexity</vt:lpstr>
      <vt:lpstr>Comparing Functions: Asymptotic Notation</vt:lpstr>
      <vt:lpstr>Big Oh Notation</vt:lpstr>
      <vt:lpstr>Asymptotic notation</vt:lpstr>
      <vt:lpstr>Review of Three Common Sets</vt:lpstr>
      <vt:lpstr>Performance Classification</vt:lpstr>
      <vt:lpstr>Size does matter</vt:lpstr>
      <vt:lpstr>Comparing Functions</vt:lpstr>
      <vt:lpstr>Standard Analysis Techniques</vt:lpstr>
      <vt:lpstr>Constant time statements</vt:lpstr>
      <vt:lpstr>Analyzing Loops</vt:lpstr>
      <vt:lpstr>Analysing an Algorithm</vt:lpstr>
      <vt:lpstr>Analysing an Algorithm</vt:lpstr>
      <vt:lpstr>Analyzing Loops</vt:lpstr>
      <vt:lpstr>Analyzing Nested Loops</vt:lpstr>
      <vt:lpstr>Analyzing Nested Loops</vt:lpstr>
      <vt:lpstr>Analyzing Sequence of Statements</vt:lpstr>
      <vt:lpstr>Code Snippets</vt:lpstr>
      <vt:lpstr>Cont….</vt:lpstr>
      <vt:lpstr>Sum of n, n², or n³</vt:lpstr>
      <vt:lpstr>Cont….</vt:lpstr>
      <vt:lpstr>Cont….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Humair Shoukat</cp:lastModifiedBy>
  <cp:revision>222</cp:revision>
  <dcterms:created xsi:type="dcterms:W3CDTF">2006-08-16T00:00:00Z</dcterms:created>
  <dcterms:modified xsi:type="dcterms:W3CDTF">2023-02-03T06:06:29Z</dcterms:modified>
</cp:coreProperties>
</file>