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</p:sldIdLst>
  <p:sldSz cx="9118600" cy="6832600"/>
  <p:notesSz cx="9118600" cy="683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09" autoAdjust="0"/>
  </p:normalViewPr>
  <p:slideViewPr>
    <p:cSldViewPr>
      <p:cViewPr varScale="1">
        <p:scale>
          <a:sx n="58" d="100"/>
          <a:sy n="58" d="100"/>
        </p:scale>
        <p:origin x="175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5128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65725" y="0"/>
            <a:ext cx="395128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7FAA5-D0FA-477D-9C0E-E0D4CFACD91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19425" y="854075"/>
            <a:ext cx="3079750" cy="2306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1225" y="3287713"/>
            <a:ext cx="7296150" cy="269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89700"/>
            <a:ext cx="395128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65725" y="6489700"/>
            <a:ext cx="395128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18411-52B2-456B-B358-394932DE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unting_sort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Counting sort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sorting technique based on keys between a specific range.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works by counting the number of objects having unique key values. Then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position is calculated.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</a:t>
            </a:r>
          </a:p>
          <a:p>
            <a:r>
              <a:rPr lang="en-US" dirty="0" smtClean="0"/>
              <a:t>data in the range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18411-52B2-456B-B358-394932DE17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16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the data in the range so create</a:t>
            </a:r>
            <a:r>
              <a:rPr lang="en-US" baseline="0" dirty="0" smtClean="0"/>
              <a:t> a arrays C according to the range.</a:t>
            </a:r>
          </a:p>
          <a:p>
            <a:r>
              <a:rPr lang="en-US" dirty="0" smtClean="0"/>
              <a:t>C array used</a:t>
            </a:r>
            <a:r>
              <a:rPr lang="en-US" baseline="0" dirty="0" smtClean="0"/>
              <a:t> to</a:t>
            </a:r>
            <a:r>
              <a:rPr lang="en-US" dirty="0" smtClean="0"/>
              <a:t> store the count of each unique object.</a:t>
            </a:r>
          </a:p>
          <a:p>
            <a:r>
              <a:rPr lang="en-US" dirty="0" smtClean="0"/>
              <a:t>find cumulative frequency, means Modify the C array such that each element at each index stores the sum of previous counts.</a:t>
            </a:r>
          </a:p>
          <a:p>
            <a:r>
              <a:rPr lang="en-US" dirty="0" smtClean="0"/>
              <a:t>The count array contains the position of each object in the output array 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18411-52B2-456B-B358-394932DE17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70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baseline="0" dirty="0" smtClean="0"/>
              <a:t> is showing the previous values of C’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18411-52B2-456B-B358-394932DE176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46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3895" y="2118106"/>
            <a:ext cx="7750810" cy="14348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67790" y="3826256"/>
            <a:ext cx="6383020" cy="170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5930" y="1571498"/>
            <a:ext cx="3966591" cy="45095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96079" y="1571498"/>
            <a:ext cx="3966591" cy="45095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8357" y="162051"/>
            <a:ext cx="7961884" cy="1365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6346" y="1763712"/>
            <a:ext cx="8209280" cy="2338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0324" y="6354318"/>
            <a:ext cx="2917952" cy="341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5930" y="6354318"/>
            <a:ext cx="2097278" cy="341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65392" y="6354318"/>
            <a:ext cx="2097278" cy="341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47022" y="6491985"/>
            <a:ext cx="45847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12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0677" y="6491985"/>
            <a:ext cx="3562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Times New Roman"/>
                <a:cs typeface="Times New Roman"/>
              </a:rPr>
              <a:t>L5.1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2100" y="215900"/>
            <a:ext cx="1219200" cy="1371600"/>
            <a:chOff x="292100" y="215900"/>
            <a:chExt cx="1219200" cy="1371600"/>
          </a:xfrm>
        </p:grpSpPr>
        <p:sp>
          <p:nvSpPr>
            <p:cNvPr id="6" name="object 6"/>
            <p:cNvSpPr/>
            <p:nvPr/>
          </p:nvSpPr>
          <p:spPr>
            <a:xfrm>
              <a:off x="378968" y="306577"/>
              <a:ext cx="945702" cy="11140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2100" y="215900"/>
              <a:ext cx="1219200" cy="1371600"/>
            </a:xfrm>
            <a:custGeom>
              <a:avLst/>
              <a:gdLst/>
              <a:ahLst/>
              <a:cxnLst/>
              <a:rect l="l" t="t" r="r" b="b"/>
              <a:pathLst>
                <a:path w="1219200" h="1371600">
                  <a:moveTo>
                    <a:pt x="12192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1219200" y="137160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60801" y="5732970"/>
            <a:ext cx="3395979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b="1" spc="-5" dirty="0">
                <a:latin typeface="Times New Roman"/>
                <a:cs typeface="Times New Roman"/>
              </a:rPr>
              <a:t>Prof. Erik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Demaine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9300" y="1761998"/>
            <a:ext cx="2303526" cy="27226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65702" y="1819148"/>
            <a:ext cx="212852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20"/>
              </a:lnSpc>
            </a:pPr>
            <a:r>
              <a:rPr sz="36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L</a:t>
            </a:r>
            <a:r>
              <a:rPr sz="28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ECTURE</a:t>
            </a:r>
            <a:r>
              <a:rPr sz="2800" b="1" spc="10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CC0000"/>
                </a:solidFill>
                <a:latin typeface="Times New Roman"/>
                <a:cs typeface="Times New Roman"/>
              </a:rPr>
              <a:t>5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53002" y="2240025"/>
            <a:ext cx="4516755" cy="9868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815"/>
              </a:lnSpc>
              <a:spcBef>
                <a:spcPts val="45"/>
              </a:spcBef>
            </a:pPr>
            <a:r>
              <a:rPr sz="3200" b="1" spc="-5" dirty="0" smtClean="0">
                <a:latin typeface="Times New Roman"/>
                <a:cs typeface="Times New Roman"/>
              </a:rPr>
              <a:t>Linear-Time</a:t>
            </a:r>
            <a:r>
              <a:rPr sz="3200" b="1" spc="-10" dirty="0" smtClean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Sorting</a:t>
            </a:r>
            <a:endParaRPr sz="3200" dirty="0">
              <a:latin typeface="Times New Roman"/>
              <a:cs typeface="Times New Roman"/>
            </a:endParaRPr>
          </a:p>
          <a:p>
            <a:pPr marL="241300" indent="-229235">
              <a:lnSpc>
                <a:spcPts val="3815"/>
              </a:lnSpc>
              <a:buClr>
                <a:srgbClr val="CC0000"/>
              </a:buClr>
              <a:buChar char="•"/>
              <a:tabLst>
                <a:tab pos="241935" algn="l"/>
              </a:tabLst>
            </a:pPr>
            <a:r>
              <a:rPr sz="3200" spc="-5" dirty="0">
                <a:latin typeface="Times New Roman"/>
                <a:cs typeface="Times New Roman"/>
              </a:rPr>
              <a:t>Counting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 smtClean="0">
                <a:latin typeface="Times New Roman"/>
                <a:cs typeface="Times New Roman"/>
              </a:rPr>
              <a:t>sort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83000" y="1761997"/>
            <a:ext cx="76200" cy="3636010"/>
          </a:xfrm>
          <a:custGeom>
            <a:avLst/>
            <a:gdLst/>
            <a:ahLst/>
            <a:cxnLst/>
            <a:rect l="l" t="t" r="r" b="b"/>
            <a:pathLst>
              <a:path w="76200" h="3636010">
                <a:moveTo>
                  <a:pt x="12954" y="0"/>
                </a:moveTo>
                <a:lnTo>
                  <a:pt x="0" y="0"/>
                </a:lnTo>
                <a:lnTo>
                  <a:pt x="0" y="3635502"/>
                </a:lnTo>
                <a:lnTo>
                  <a:pt x="12954" y="3635502"/>
                </a:lnTo>
                <a:lnTo>
                  <a:pt x="12954" y="0"/>
                </a:lnTo>
                <a:close/>
              </a:path>
              <a:path w="76200" h="3636010">
                <a:moveTo>
                  <a:pt x="51054" y="0"/>
                </a:moveTo>
                <a:lnTo>
                  <a:pt x="25146" y="0"/>
                </a:lnTo>
                <a:lnTo>
                  <a:pt x="25146" y="3635502"/>
                </a:lnTo>
                <a:lnTo>
                  <a:pt x="51054" y="3635502"/>
                </a:lnTo>
                <a:lnTo>
                  <a:pt x="51054" y="0"/>
                </a:lnTo>
                <a:close/>
              </a:path>
              <a:path w="76200" h="3636010">
                <a:moveTo>
                  <a:pt x="76200" y="0"/>
                </a:moveTo>
                <a:lnTo>
                  <a:pt x="63246" y="0"/>
                </a:lnTo>
                <a:lnTo>
                  <a:pt x="63246" y="3635502"/>
                </a:lnTo>
                <a:lnTo>
                  <a:pt x="76200" y="3635502"/>
                </a:lnTo>
                <a:lnTo>
                  <a:pt x="762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157224" y="152145"/>
            <a:ext cx="68027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i="1" spc="-5" dirty="0">
                <a:latin typeface="Times New Roman"/>
                <a:cs typeface="Times New Roman"/>
              </a:rPr>
              <a:t>Introduction </a:t>
            </a:r>
            <a:r>
              <a:rPr sz="4800" i="1" dirty="0">
                <a:latin typeface="Times New Roman"/>
                <a:cs typeface="Times New Roman"/>
              </a:rPr>
              <a:t>to</a:t>
            </a:r>
            <a:r>
              <a:rPr sz="4800" i="1" spc="-85" dirty="0">
                <a:latin typeface="Times New Roman"/>
                <a:cs typeface="Times New Roman"/>
              </a:rPr>
              <a:t> </a:t>
            </a:r>
            <a:r>
              <a:rPr sz="4800" i="1" dirty="0">
                <a:latin typeface="Times New Roman"/>
                <a:cs typeface="Times New Roman"/>
              </a:rPr>
              <a:t>Algorithms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23692" y="1017524"/>
            <a:ext cx="287083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20"/>
              </a:lnSpc>
            </a:pPr>
            <a:r>
              <a:rPr sz="3600" b="1" dirty="0">
                <a:solidFill>
                  <a:srgbClr val="009A9A"/>
                </a:solidFill>
                <a:latin typeface="Times New Roman"/>
                <a:cs typeface="Times New Roman"/>
              </a:rPr>
              <a:t>6.046J/18.401J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73832" y="987552"/>
            <a:ext cx="3164205" cy="539750"/>
          </a:xfrm>
          <a:custGeom>
            <a:avLst/>
            <a:gdLst/>
            <a:ahLst/>
            <a:cxnLst/>
            <a:rect l="l" t="t" r="r" b="b"/>
            <a:pathLst>
              <a:path w="3164204" h="539750">
                <a:moveTo>
                  <a:pt x="3163823" y="0"/>
                </a:moveTo>
                <a:lnTo>
                  <a:pt x="0" y="0"/>
                </a:lnTo>
                <a:lnTo>
                  <a:pt x="0" y="539496"/>
                </a:lnTo>
                <a:lnTo>
                  <a:pt x="3163823" y="539496"/>
                </a:lnTo>
                <a:lnTo>
                  <a:pt x="31638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15664" y="1801367"/>
            <a:ext cx="2441575" cy="485140"/>
          </a:xfrm>
          <a:custGeom>
            <a:avLst/>
            <a:gdLst/>
            <a:ahLst/>
            <a:cxnLst/>
            <a:rect l="l" t="t" r="r" b="b"/>
            <a:pathLst>
              <a:path w="2441575" h="485139">
                <a:moveTo>
                  <a:pt x="2441447" y="0"/>
                </a:moveTo>
                <a:lnTo>
                  <a:pt x="0" y="0"/>
                </a:lnTo>
                <a:lnTo>
                  <a:pt x="0" y="484631"/>
                </a:lnTo>
                <a:lnTo>
                  <a:pt x="2441447" y="484631"/>
                </a:lnTo>
                <a:lnTo>
                  <a:pt x="24414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89783" y="5605271"/>
            <a:ext cx="4078604" cy="631190"/>
          </a:xfrm>
          <a:custGeom>
            <a:avLst/>
            <a:gdLst/>
            <a:ahLst/>
            <a:cxnLst/>
            <a:rect l="l" t="t" r="r" b="b"/>
            <a:pathLst>
              <a:path w="4078604" h="631189">
                <a:moveTo>
                  <a:pt x="4078224" y="0"/>
                </a:moveTo>
                <a:lnTo>
                  <a:pt x="0" y="0"/>
                </a:lnTo>
                <a:lnTo>
                  <a:pt x="0" y="630935"/>
                </a:lnTo>
                <a:lnTo>
                  <a:pt x="4078224" y="630935"/>
                </a:lnTo>
                <a:lnTo>
                  <a:pt x="40782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47022" y="6491985"/>
            <a:ext cx="45847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12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1549" y="6491985"/>
            <a:ext cx="445134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L5.19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8968" y="306577"/>
            <a:ext cx="945702" cy="1114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4602" y="497332"/>
            <a:ext cx="16871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Loop</a:t>
            </a:r>
            <a:r>
              <a:rPr spc="-80" dirty="0"/>
              <a:t> </a:t>
            </a:r>
            <a:r>
              <a:rPr spc="-5" dirty="0"/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92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50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308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166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024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7702" y="4092955"/>
            <a:ext cx="3429000" cy="76200"/>
          </a:xfrm>
          <a:custGeom>
            <a:avLst/>
            <a:gdLst/>
            <a:ahLst/>
            <a:cxnLst/>
            <a:rect l="l" t="t" r="r" b="b"/>
            <a:pathLst>
              <a:path w="3429000" h="76200">
                <a:moveTo>
                  <a:pt x="3429000" y="0"/>
                </a:moveTo>
                <a:lnTo>
                  <a:pt x="3429000" y="0"/>
                </a:lnTo>
                <a:lnTo>
                  <a:pt x="0" y="0"/>
                </a:lnTo>
                <a:lnTo>
                  <a:pt x="0" y="76200"/>
                </a:lnTo>
                <a:lnTo>
                  <a:pt x="3429000" y="76200"/>
                </a:lnTo>
                <a:lnTo>
                  <a:pt x="342900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83452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69290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55090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40890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76346" y="1763712"/>
          <a:ext cx="8208644" cy="232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02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18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453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19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19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19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ts val="19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20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20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20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20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0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83">
                <a:tc>
                  <a:txBody>
                    <a:bodyPr/>
                    <a:lstStyle/>
                    <a:p>
                      <a:pPr marL="31750">
                        <a:lnSpc>
                          <a:spcPts val="3375"/>
                        </a:lnSpc>
                      </a:pPr>
                      <a:r>
                        <a:rPr sz="3200" i="1" spc="-5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356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6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6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6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ts val="356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762000">
                        <a:lnSpc>
                          <a:spcPts val="3570"/>
                        </a:lnSpc>
                      </a:pPr>
                      <a:r>
                        <a:rPr sz="3200" i="1" spc="-5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357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7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357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7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71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3494">
                <a:tc>
                  <a:txBody>
                    <a:bodyPr/>
                    <a:lstStyle/>
                    <a:p>
                      <a:pPr marL="31750">
                        <a:lnSpc>
                          <a:spcPts val="3570"/>
                        </a:lnSpc>
                      </a:pPr>
                      <a:r>
                        <a:rPr sz="3200" i="1" spc="-5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428751" y="4814823"/>
            <a:ext cx="4749800" cy="989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800"/>
              </a:lnSpc>
              <a:spcBef>
                <a:spcPts val="95"/>
              </a:spcBef>
            </a:pPr>
            <a:r>
              <a:rPr sz="3200" b="1" spc="-5" dirty="0">
                <a:latin typeface="Times New Roman"/>
                <a:cs typeface="Times New Roman"/>
              </a:rPr>
              <a:t>for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j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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1 </a:t>
            </a:r>
            <a:r>
              <a:rPr sz="3200" b="1" spc="-5" dirty="0">
                <a:latin typeface="Times New Roman"/>
                <a:cs typeface="Times New Roman"/>
              </a:rPr>
              <a:t>to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ts val="3800"/>
              </a:lnSpc>
            </a:pPr>
            <a:r>
              <a:rPr sz="3200" b="1" spc="-5" dirty="0">
                <a:latin typeface="Times New Roman"/>
                <a:cs typeface="Times New Roman"/>
              </a:rPr>
              <a:t>do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]]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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]]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43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19"/>
          <p:cNvSpPr txBox="1"/>
          <p:nvPr/>
        </p:nvSpPr>
        <p:spPr>
          <a:xfrm>
            <a:off x="5558256" y="5291835"/>
            <a:ext cx="334444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i="1" spc="-5" dirty="0" smtClean="0">
                <a:solidFill>
                  <a:srgbClr val="008480"/>
                </a:solidFill>
                <a:latin typeface="Times New Roman"/>
                <a:cs typeface="Times New Roman"/>
              </a:rPr>
              <a:t>►</a:t>
            </a:r>
            <a:r>
              <a:rPr sz="3200" spc="-5" dirty="0" smtClean="0">
                <a:solidFill>
                  <a:srgbClr val="CC0000"/>
                </a:solidFill>
                <a:latin typeface="LM Sans 8"/>
                <a:cs typeface="LM Sans 8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] = |{key =</a:t>
            </a:r>
            <a:r>
              <a:rPr sz="3200" spc="-39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}|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47022" y="6491985"/>
            <a:ext cx="45847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12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1549" y="6491985"/>
            <a:ext cx="445134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L5.20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8968" y="306577"/>
            <a:ext cx="945702" cy="1114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4602" y="497332"/>
            <a:ext cx="16871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Loop</a:t>
            </a:r>
            <a:r>
              <a:rPr spc="-80" dirty="0"/>
              <a:t> </a:t>
            </a:r>
            <a:r>
              <a:rPr spc="-5" dirty="0"/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92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50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308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166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024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7702" y="4092955"/>
            <a:ext cx="3429000" cy="76200"/>
          </a:xfrm>
          <a:custGeom>
            <a:avLst/>
            <a:gdLst/>
            <a:ahLst/>
            <a:cxnLst/>
            <a:rect l="l" t="t" r="r" b="b"/>
            <a:pathLst>
              <a:path w="3429000" h="76200">
                <a:moveTo>
                  <a:pt x="3429000" y="0"/>
                </a:moveTo>
                <a:lnTo>
                  <a:pt x="3429000" y="0"/>
                </a:lnTo>
                <a:lnTo>
                  <a:pt x="0" y="0"/>
                </a:lnTo>
                <a:lnTo>
                  <a:pt x="0" y="76200"/>
                </a:lnTo>
                <a:lnTo>
                  <a:pt x="3429000" y="76200"/>
                </a:lnTo>
                <a:lnTo>
                  <a:pt x="342900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83452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69290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55090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40890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83478" y="37121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41923" y="4092955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0" y="76200"/>
                </a:moveTo>
                <a:lnTo>
                  <a:pt x="685800" y="76200"/>
                </a:lnTo>
                <a:lnTo>
                  <a:pt x="6858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669290" y="37121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427723" y="4092955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0" y="76200"/>
                </a:moveTo>
                <a:lnTo>
                  <a:pt x="685800" y="76200"/>
                </a:lnTo>
                <a:lnTo>
                  <a:pt x="6858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355090" y="37121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113523" y="4092955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0" y="76200"/>
                </a:moveTo>
                <a:lnTo>
                  <a:pt x="685800" y="76200"/>
                </a:lnTo>
                <a:lnTo>
                  <a:pt x="6858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040890" y="37121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799323" y="4092955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0" y="76200"/>
                </a:moveTo>
                <a:lnTo>
                  <a:pt x="685800" y="76200"/>
                </a:lnTo>
                <a:lnTo>
                  <a:pt x="6858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276346" y="1763712"/>
          <a:ext cx="8208644" cy="232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02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18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453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19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19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19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ts val="19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20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20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20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20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0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83">
                <a:tc>
                  <a:txBody>
                    <a:bodyPr/>
                    <a:lstStyle/>
                    <a:p>
                      <a:pPr marL="31750">
                        <a:lnSpc>
                          <a:spcPts val="3375"/>
                        </a:lnSpc>
                      </a:pPr>
                      <a:r>
                        <a:rPr sz="3200" i="1" spc="-5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356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6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6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6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ts val="356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R="165100" algn="r">
                        <a:lnSpc>
                          <a:spcPts val="3570"/>
                        </a:lnSpc>
                      </a:pPr>
                      <a:r>
                        <a:rPr sz="3200" i="1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357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7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357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7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71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3494">
                <a:tc>
                  <a:txBody>
                    <a:bodyPr/>
                    <a:lstStyle/>
                    <a:p>
                      <a:pPr marL="31750">
                        <a:lnSpc>
                          <a:spcPts val="3570"/>
                        </a:lnSpc>
                      </a:pPr>
                      <a:r>
                        <a:rPr sz="3200" i="1" spc="-5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R="165735" algn="r">
                        <a:lnSpc>
                          <a:spcPts val="3570"/>
                        </a:lnSpc>
                      </a:pPr>
                      <a:r>
                        <a:rPr sz="3200" i="1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C'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357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7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357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7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428732" y="4814836"/>
            <a:ext cx="4420235" cy="989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800"/>
              </a:lnSpc>
              <a:spcBef>
                <a:spcPts val="95"/>
              </a:spcBef>
            </a:pPr>
            <a:r>
              <a:rPr sz="3200" b="1" spc="-5" dirty="0">
                <a:latin typeface="Times New Roman"/>
                <a:cs typeface="Times New Roman"/>
              </a:rPr>
              <a:t>for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i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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2 </a:t>
            </a:r>
            <a:r>
              <a:rPr sz="3200" b="1" spc="-5" dirty="0">
                <a:latin typeface="Times New Roman"/>
                <a:cs typeface="Times New Roman"/>
              </a:rPr>
              <a:t>to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endParaRPr sz="3200">
              <a:latin typeface="Times New Roman"/>
              <a:cs typeface="Times New Roman"/>
            </a:endParaRPr>
          </a:p>
          <a:p>
            <a:pPr marL="469265">
              <a:lnSpc>
                <a:spcPts val="3800"/>
              </a:lnSpc>
            </a:pPr>
            <a:r>
              <a:rPr sz="3200" b="1" spc="-5" dirty="0">
                <a:latin typeface="Times New Roman"/>
                <a:cs typeface="Times New Roman"/>
              </a:rPr>
              <a:t>do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]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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] +</a:t>
            </a:r>
            <a:r>
              <a:rPr sz="3200" spc="-4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–1]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19"/>
          <p:cNvSpPr txBox="1"/>
          <p:nvPr/>
        </p:nvSpPr>
        <p:spPr>
          <a:xfrm>
            <a:off x="5558256" y="5291835"/>
            <a:ext cx="334444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i="1" spc="-5" dirty="0" smtClean="0">
                <a:solidFill>
                  <a:srgbClr val="008480"/>
                </a:solidFill>
                <a:latin typeface="Times New Roman"/>
                <a:cs typeface="Times New Roman"/>
              </a:rPr>
              <a:t>►</a:t>
            </a:r>
            <a:r>
              <a:rPr sz="3200" spc="-5" dirty="0" smtClean="0">
                <a:solidFill>
                  <a:srgbClr val="CC0000"/>
                </a:solidFill>
                <a:latin typeface="LM Sans 8"/>
                <a:cs typeface="LM Sans 8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] = |{key =</a:t>
            </a:r>
            <a:r>
              <a:rPr sz="3200" spc="-39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}|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47022" y="6491985"/>
            <a:ext cx="45847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12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1549" y="6491985"/>
            <a:ext cx="445134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L5.21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8968" y="306577"/>
            <a:ext cx="945702" cy="1114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4602" y="497332"/>
            <a:ext cx="16871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Loop</a:t>
            </a:r>
            <a:r>
              <a:rPr spc="-80" dirty="0"/>
              <a:t> </a:t>
            </a:r>
            <a:r>
              <a:rPr spc="-5" dirty="0"/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92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50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308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166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024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7702" y="4092955"/>
            <a:ext cx="3429000" cy="76200"/>
          </a:xfrm>
          <a:custGeom>
            <a:avLst/>
            <a:gdLst/>
            <a:ahLst/>
            <a:cxnLst/>
            <a:rect l="l" t="t" r="r" b="b"/>
            <a:pathLst>
              <a:path w="3429000" h="76200">
                <a:moveTo>
                  <a:pt x="3429000" y="0"/>
                </a:moveTo>
                <a:lnTo>
                  <a:pt x="3429000" y="0"/>
                </a:lnTo>
                <a:lnTo>
                  <a:pt x="0" y="0"/>
                </a:lnTo>
                <a:lnTo>
                  <a:pt x="0" y="76200"/>
                </a:lnTo>
                <a:lnTo>
                  <a:pt x="3429000" y="76200"/>
                </a:lnTo>
                <a:lnTo>
                  <a:pt x="342900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83452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69290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55090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40890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83478" y="37121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41923" y="4092955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0" y="76200"/>
                </a:moveTo>
                <a:lnTo>
                  <a:pt x="685800" y="76200"/>
                </a:lnTo>
                <a:lnTo>
                  <a:pt x="6858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669290" y="37121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427723" y="4092955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0" y="76200"/>
                </a:moveTo>
                <a:lnTo>
                  <a:pt x="685800" y="76200"/>
                </a:lnTo>
                <a:lnTo>
                  <a:pt x="6858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355090" y="37121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113523" y="4092955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0" y="76200"/>
                </a:moveTo>
                <a:lnTo>
                  <a:pt x="685800" y="76200"/>
                </a:lnTo>
                <a:lnTo>
                  <a:pt x="6858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040890" y="37121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799323" y="4092955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0" y="76200"/>
                </a:moveTo>
                <a:lnTo>
                  <a:pt x="685800" y="76200"/>
                </a:lnTo>
                <a:lnTo>
                  <a:pt x="6858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276346" y="1763712"/>
          <a:ext cx="8208644" cy="232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02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18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453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19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19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19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ts val="19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20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20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20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20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0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83">
                <a:tc>
                  <a:txBody>
                    <a:bodyPr/>
                    <a:lstStyle/>
                    <a:p>
                      <a:pPr marL="31750">
                        <a:lnSpc>
                          <a:spcPts val="3375"/>
                        </a:lnSpc>
                      </a:pPr>
                      <a:r>
                        <a:rPr sz="3200" i="1" spc="-5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356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6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6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6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ts val="356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R="165100" algn="r">
                        <a:lnSpc>
                          <a:spcPts val="3570"/>
                        </a:lnSpc>
                      </a:pPr>
                      <a:r>
                        <a:rPr sz="3200" i="1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357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7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357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7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71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3494">
                <a:tc>
                  <a:txBody>
                    <a:bodyPr/>
                    <a:lstStyle/>
                    <a:p>
                      <a:pPr marL="31750">
                        <a:lnSpc>
                          <a:spcPts val="3570"/>
                        </a:lnSpc>
                      </a:pPr>
                      <a:r>
                        <a:rPr sz="3200" i="1" spc="-5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R="165735" algn="r">
                        <a:lnSpc>
                          <a:spcPts val="3570"/>
                        </a:lnSpc>
                      </a:pPr>
                      <a:r>
                        <a:rPr sz="3200" i="1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C'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357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7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357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7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428732" y="4814836"/>
            <a:ext cx="4420235" cy="989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800"/>
              </a:lnSpc>
              <a:spcBef>
                <a:spcPts val="95"/>
              </a:spcBef>
            </a:pPr>
            <a:r>
              <a:rPr sz="3200" b="1" spc="-5" dirty="0">
                <a:latin typeface="Times New Roman"/>
                <a:cs typeface="Times New Roman"/>
              </a:rPr>
              <a:t>for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i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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2 </a:t>
            </a:r>
            <a:r>
              <a:rPr sz="3200" b="1" spc="-5" dirty="0">
                <a:latin typeface="Times New Roman"/>
                <a:cs typeface="Times New Roman"/>
              </a:rPr>
              <a:t>to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endParaRPr sz="3200">
              <a:latin typeface="Times New Roman"/>
              <a:cs typeface="Times New Roman"/>
            </a:endParaRPr>
          </a:p>
          <a:p>
            <a:pPr marL="469265">
              <a:lnSpc>
                <a:spcPts val="3800"/>
              </a:lnSpc>
            </a:pPr>
            <a:r>
              <a:rPr sz="3200" b="1" spc="-5" dirty="0">
                <a:latin typeface="Times New Roman"/>
                <a:cs typeface="Times New Roman"/>
              </a:rPr>
              <a:t>do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]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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] +</a:t>
            </a:r>
            <a:r>
              <a:rPr sz="3200" spc="-4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–1]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19"/>
          <p:cNvSpPr txBox="1"/>
          <p:nvPr/>
        </p:nvSpPr>
        <p:spPr>
          <a:xfrm>
            <a:off x="5558256" y="5291835"/>
            <a:ext cx="334444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i="1" spc="-5" dirty="0" smtClean="0">
                <a:solidFill>
                  <a:srgbClr val="008480"/>
                </a:solidFill>
                <a:latin typeface="Times New Roman"/>
                <a:cs typeface="Times New Roman"/>
              </a:rPr>
              <a:t>►</a:t>
            </a:r>
            <a:r>
              <a:rPr sz="3200" spc="-5" dirty="0" smtClean="0">
                <a:solidFill>
                  <a:srgbClr val="CC0000"/>
                </a:solidFill>
                <a:latin typeface="LM Sans 8"/>
                <a:cs typeface="LM Sans 8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] = |{key =</a:t>
            </a:r>
            <a:r>
              <a:rPr sz="3200" spc="-39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}|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47022" y="6491985"/>
            <a:ext cx="45847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12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1549" y="6491985"/>
            <a:ext cx="445134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L5.22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8968" y="306577"/>
            <a:ext cx="945702" cy="1114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4602" y="497332"/>
            <a:ext cx="16871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Loop</a:t>
            </a:r>
            <a:r>
              <a:rPr spc="-80" dirty="0"/>
              <a:t> </a:t>
            </a:r>
            <a:r>
              <a:rPr spc="-5" dirty="0"/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92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50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308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166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024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7702" y="4092955"/>
            <a:ext cx="3429000" cy="76200"/>
          </a:xfrm>
          <a:custGeom>
            <a:avLst/>
            <a:gdLst/>
            <a:ahLst/>
            <a:cxnLst/>
            <a:rect l="l" t="t" r="r" b="b"/>
            <a:pathLst>
              <a:path w="3429000" h="76200">
                <a:moveTo>
                  <a:pt x="3429000" y="0"/>
                </a:moveTo>
                <a:lnTo>
                  <a:pt x="3429000" y="0"/>
                </a:lnTo>
                <a:lnTo>
                  <a:pt x="0" y="0"/>
                </a:lnTo>
                <a:lnTo>
                  <a:pt x="0" y="76200"/>
                </a:lnTo>
                <a:lnTo>
                  <a:pt x="3429000" y="76200"/>
                </a:lnTo>
                <a:lnTo>
                  <a:pt x="342900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83452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69290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55090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40890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83478" y="37121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41923" y="4092955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0" y="76200"/>
                </a:moveTo>
                <a:lnTo>
                  <a:pt x="685800" y="76200"/>
                </a:lnTo>
                <a:lnTo>
                  <a:pt x="6858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669290" y="37121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427723" y="4092955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0" y="76200"/>
                </a:moveTo>
                <a:lnTo>
                  <a:pt x="685800" y="76200"/>
                </a:lnTo>
                <a:lnTo>
                  <a:pt x="6858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355090" y="37121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113523" y="4092955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0" y="76200"/>
                </a:moveTo>
                <a:lnTo>
                  <a:pt x="685800" y="76200"/>
                </a:lnTo>
                <a:lnTo>
                  <a:pt x="6858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040890" y="37121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799323" y="4092955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0" y="76200"/>
                </a:moveTo>
                <a:lnTo>
                  <a:pt x="685800" y="76200"/>
                </a:lnTo>
                <a:lnTo>
                  <a:pt x="6858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276346" y="1763712"/>
          <a:ext cx="8208644" cy="232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02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18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453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19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19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19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ts val="19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20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20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20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20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0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83">
                <a:tc>
                  <a:txBody>
                    <a:bodyPr/>
                    <a:lstStyle/>
                    <a:p>
                      <a:pPr marL="31750">
                        <a:lnSpc>
                          <a:spcPts val="3375"/>
                        </a:lnSpc>
                      </a:pPr>
                      <a:r>
                        <a:rPr sz="3200" i="1" spc="-5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356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6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6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6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ts val="356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R="165100" algn="r">
                        <a:lnSpc>
                          <a:spcPts val="3570"/>
                        </a:lnSpc>
                      </a:pPr>
                      <a:r>
                        <a:rPr sz="3200" i="1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357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7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357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7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71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3494">
                <a:tc>
                  <a:txBody>
                    <a:bodyPr/>
                    <a:lstStyle/>
                    <a:p>
                      <a:pPr marL="31750">
                        <a:lnSpc>
                          <a:spcPts val="3570"/>
                        </a:lnSpc>
                      </a:pPr>
                      <a:r>
                        <a:rPr sz="3200" i="1" spc="-5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R="165735" algn="r">
                        <a:lnSpc>
                          <a:spcPts val="3570"/>
                        </a:lnSpc>
                      </a:pPr>
                      <a:r>
                        <a:rPr sz="3200" i="1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C'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357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7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357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7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428732" y="4814836"/>
            <a:ext cx="4420235" cy="989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800"/>
              </a:lnSpc>
              <a:spcBef>
                <a:spcPts val="95"/>
              </a:spcBef>
            </a:pPr>
            <a:r>
              <a:rPr sz="3200" b="1" spc="-5" dirty="0">
                <a:latin typeface="Times New Roman"/>
                <a:cs typeface="Times New Roman"/>
              </a:rPr>
              <a:t>for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i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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2 </a:t>
            </a:r>
            <a:r>
              <a:rPr sz="3200" b="1" spc="-5" dirty="0">
                <a:latin typeface="Times New Roman"/>
                <a:cs typeface="Times New Roman"/>
              </a:rPr>
              <a:t>to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endParaRPr sz="3200">
              <a:latin typeface="Times New Roman"/>
              <a:cs typeface="Times New Roman"/>
            </a:endParaRPr>
          </a:p>
          <a:p>
            <a:pPr marL="469265">
              <a:lnSpc>
                <a:spcPts val="3800"/>
              </a:lnSpc>
            </a:pPr>
            <a:r>
              <a:rPr sz="3200" b="1" spc="-5" dirty="0">
                <a:latin typeface="Times New Roman"/>
                <a:cs typeface="Times New Roman"/>
              </a:rPr>
              <a:t>do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]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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] +</a:t>
            </a:r>
            <a:r>
              <a:rPr sz="3200" spc="-4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–1]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19"/>
          <p:cNvSpPr txBox="1"/>
          <p:nvPr/>
        </p:nvSpPr>
        <p:spPr>
          <a:xfrm>
            <a:off x="5558256" y="5291835"/>
            <a:ext cx="334444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i="1" spc="-5" dirty="0" smtClean="0">
                <a:solidFill>
                  <a:srgbClr val="008480"/>
                </a:solidFill>
                <a:latin typeface="Times New Roman"/>
                <a:cs typeface="Times New Roman"/>
              </a:rPr>
              <a:t>►</a:t>
            </a:r>
            <a:r>
              <a:rPr sz="3200" spc="-5" dirty="0" smtClean="0">
                <a:solidFill>
                  <a:srgbClr val="CC0000"/>
                </a:solidFill>
                <a:latin typeface="LM Sans 8"/>
                <a:cs typeface="LM Sans 8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] = |{key =</a:t>
            </a:r>
            <a:r>
              <a:rPr sz="3200" spc="-39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}|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47022" y="6491985"/>
            <a:ext cx="45847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12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1549" y="6491985"/>
            <a:ext cx="445134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L5.23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8968" y="306577"/>
            <a:ext cx="945702" cy="1114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4602" y="497332"/>
            <a:ext cx="16871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Loop</a:t>
            </a:r>
            <a:r>
              <a:rPr spc="-80" dirty="0"/>
              <a:t> </a:t>
            </a:r>
            <a:r>
              <a:rPr spc="-5" dirty="0"/>
              <a:t>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5402" y="2125725"/>
            <a:ext cx="3873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92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41502" y="2097277"/>
            <a:ext cx="762000" cy="676275"/>
            <a:chOff x="841502" y="2097277"/>
            <a:chExt cx="762000" cy="676275"/>
          </a:xfrm>
        </p:grpSpPr>
        <p:sp>
          <p:nvSpPr>
            <p:cNvPr id="10" name="object 10"/>
            <p:cNvSpPr/>
            <p:nvPr/>
          </p:nvSpPr>
          <p:spPr>
            <a:xfrm>
              <a:off x="917702" y="21734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523494"/>
                  </a:moveTo>
                  <a:lnTo>
                    <a:pt x="609600" y="523494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3494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523494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1502" y="20972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799" y="0"/>
                  </a:moveTo>
                  <a:lnTo>
                    <a:pt x="0" y="0"/>
                  </a:lnTo>
                  <a:lnTo>
                    <a:pt x="0" y="599694"/>
                  </a:lnTo>
                  <a:lnTo>
                    <a:pt x="685799" y="599694"/>
                  </a:lnTo>
                  <a:lnTo>
                    <a:pt x="685799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41502" y="2097277"/>
            <a:ext cx="721995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R="27305" algn="ctr">
              <a:lnSpc>
                <a:spcPct val="100000"/>
              </a:lnSpc>
              <a:spcBef>
                <a:spcPts val="320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44979" y="2316314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527302" y="2097277"/>
            <a:ext cx="762000" cy="676275"/>
            <a:chOff x="1527302" y="2097277"/>
            <a:chExt cx="762000" cy="676275"/>
          </a:xfrm>
        </p:grpSpPr>
        <p:sp>
          <p:nvSpPr>
            <p:cNvPr id="15" name="object 15"/>
            <p:cNvSpPr/>
            <p:nvPr/>
          </p:nvSpPr>
          <p:spPr>
            <a:xfrm>
              <a:off x="1603502" y="21734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523494"/>
                  </a:moveTo>
                  <a:lnTo>
                    <a:pt x="609600" y="523494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3494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523494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27302" y="20972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563020" y="2097277"/>
            <a:ext cx="68580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20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30779" y="2316314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213101" y="2097277"/>
            <a:ext cx="762000" cy="676275"/>
            <a:chOff x="2213101" y="2097277"/>
            <a:chExt cx="762000" cy="676275"/>
          </a:xfrm>
        </p:grpSpPr>
        <p:sp>
          <p:nvSpPr>
            <p:cNvPr id="20" name="object 20"/>
            <p:cNvSpPr/>
            <p:nvPr/>
          </p:nvSpPr>
          <p:spPr>
            <a:xfrm>
              <a:off x="2289302" y="21734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523494"/>
                  </a:moveTo>
                  <a:lnTo>
                    <a:pt x="609600" y="523494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3494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523494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13101" y="20972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248820" y="2097277"/>
            <a:ext cx="68580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20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16579" y="2316314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894139" y="2092515"/>
            <a:ext cx="767080" cy="680720"/>
            <a:chOff x="2894139" y="2092515"/>
            <a:chExt cx="767080" cy="680720"/>
          </a:xfrm>
        </p:grpSpPr>
        <p:sp>
          <p:nvSpPr>
            <p:cNvPr id="25" name="object 25"/>
            <p:cNvSpPr/>
            <p:nvPr/>
          </p:nvSpPr>
          <p:spPr>
            <a:xfrm>
              <a:off x="2975102" y="21734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523494"/>
                  </a:moveTo>
                  <a:lnTo>
                    <a:pt x="609600" y="523494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3494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523494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98901" y="20972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98901" y="20972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0" y="0"/>
                  </a:moveTo>
                  <a:lnTo>
                    <a:pt x="0" y="599694"/>
                  </a:lnTo>
                  <a:lnTo>
                    <a:pt x="685800" y="599694"/>
                  </a:lnTo>
                  <a:lnTo>
                    <a:pt x="6858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939383" y="2125725"/>
            <a:ext cx="6762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02379" y="2316314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584702" y="2097277"/>
            <a:ext cx="762000" cy="676275"/>
            <a:chOff x="3584702" y="2097277"/>
            <a:chExt cx="762000" cy="676275"/>
          </a:xfrm>
        </p:grpSpPr>
        <p:sp>
          <p:nvSpPr>
            <p:cNvPr id="31" name="object 31"/>
            <p:cNvSpPr/>
            <p:nvPr/>
          </p:nvSpPr>
          <p:spPr>
            <a:xfrm>
              <a:off x="3660902" y="21734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523494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523494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84702" y="20972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620420" y="2097277"/>
            <a:ext cx="65024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20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36739" y="3487737"/>
            <a:ext cx="1452880" cy="681990"/>
            <a:chOff x="836739" y="3487737"/>
            <a:chExt cx="1452880" cy="681990"/>
          </a:xfrm>
        </p:grpSpPr>
        <p:sp>
          <p:nvSpPr>
            <p:cNvPr id="35" name="object 35"/>
            <p:cNvSpPr/>
            <p:nvPr/>
          </p:nvSpPr>
          <p:spPr>
            <a:xfrm>
              <a:off x="917702" y="35686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1502" y="34925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799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685799" y="600456"/>
                  </a:lnTo>
                  <a:lnTo>
                    <a:pt x="685799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1502" y="3492500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0" y="0"/>
                  </a:moveTo>
                  <a:lnTo>
                    <a:pt x="0" y="599694"/>
                  </a:lnTo>
                  <a:lnTo>
                    <a:pt x="685799" y="599694"/>
                  </a:lnTo>
                  <a:lnTo>
                    <a:pt x="68579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03502" y="35686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27302" y="34925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527302" y="3492500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0" y="0"/>
                  </a:moveTo>
                  <a:lnTo>
                    <a:pt x="0" y="599694"/>
                  </a:lnTo>
                  <a:lnTo>
                    <a:pt x="685800" y="599694"/>
                  </a:lnTo>
                  <a:lnTo>
                    <a:pt x="6858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530855" y="3712146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213101" y="3487737"/>
            <a:ext cx="2133600" cy="681990"/>
            <a:chOff x="2213101" y="3487737"/>
            <a:chExt cx="2133600" cy="681990"/>
          </a:xfrm>
        </p:grpSpPr>
        <p:sp>
          <p:nvSpPr>
            <p:cNvPr id="43" name="object 43"/>
            <p:cNvSpPr/>
            <p:nvPr/>
          </p:nvSpPr>
          <p:spPr>
            <a:xfrm>
              <a:off x="2289302" y="35686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213101" y="34925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975102" y="35686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898901" y="34925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98901" y="3492500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0" y="0"/>
                  </a:moveTo>
                  <a:lnTo>
                    <a:pt x="0" y="599694"/>
                  </a:lnTo>
                  <a:lnTo>
                    <a:pt x="685800" y="599694"/>
                  </a:lnTo>
                  <a:lnTo>
                    <a:pt x="6858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660902" y="35686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584701" y="34925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584701" y="3492500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0" y="0"/>
                  </a:moveTo>
                  <a:lnTo>
                    <a:pt x="0" y="599694"/>
                  </a:lnTo>
                  <a:lnTo>
                    <a:pt x="685800" y="599694"/>
                  </a:lnTo>
                  <a:lnTo>
                    <a:pt x="6858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295396" y="3521684"/>
            <a:ext cx="5209540" cy="255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59000" algn="l"/>
                <a:tab pos="4725035" algn="l"/>
              </a:tabLst>
            </a:pP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B</a:t>
            </a:r>
            <a:r>
              <a:rPr sz="3200" spc="-5" dirty="0">
                <a:latin typeface="Times New Roman"/>
                <a:cs typeface="Times New Roman"/>
              </a:rPr>
              <a:t>:	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3	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C'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950">
              <a:latin typeface="Times New Roman"/>
              <a:cs typeface="Times New Roman"/>
            </a:endParaRPr>
          </a:p>
          <a:p>
            <a:pPr marR="1675130" algn="ctr">
              <a:lnSpc>
                <a:spcPct val="100000"/>
              </a:lnSpc>
            </a:pPr>
            <a:r>
              <a:rPr sz="3200" b="1" spc="-5" dirty="0">
                <a:latin typeface="Times New Roman"/>
                <a:cs typeface="Times New Roman"/>
              </a:rPr>
              <a:t>for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j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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n </a:t>
            </a:r>
            <a:r>
              <a:rPr sz="3200" b="1" spc="-10" dirty="0">
                <a:latin typeface="Times New Roman"/>
                <a:cs typeface="Times New Roman"/>
              </a:rPr>
              <a:t>downto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  <a:p>
            <a:pPr marR="363855" algn="ctr">
              <a:lnSpc>
                <a:spcPts val="3835"/>
              </a:lnSpc>
            </a:pPr>
            <a:r>
              <a:rPr sz="3200" b="1" spc="-5" dirty="0">
                <a:latin typeface="Times New Roman"/>
                <a:cs typeface="Times New Roman"/>
              </a:rPr>
              <a:t>do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B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]]]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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A[</a:t>
            </a:r>
            <a:r>
              <a:rPr sz="3200" spc="-58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  <a:p>
            <a:pPr marL="723900" algn="ctr">
              <a:lnSpc>
                <a:spcPts val="3835"/>
              </a:lnSpc>
            </a:pP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]]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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]]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–</a:t>
            </a:r>
            <a:r>
              <a:rPr sz="3200" spc="-42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108455" y="168757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794255" y="168757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480054" y="168757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165853" y="168757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851653" y="168757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096002" y="2150110"/>
            <a:ext cx="4095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983452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5665723" y="2120900"/>
            <a:ext cx="762000" cy="676910"/>
            <a:chOff x="5665723" y="2120900"/>
            <a:chExt cx="762000" cy="676910"/>
          </a:xfrm>
        </p:grpSpPr>
        <p:sp>
          <p:nvSpPr>
            <p:cNvPr id="60" name="object 60"/>
            <p:cNvSpPr/>
            <p:nvPr/>
          </p:nvSpPr>
          <p:spPr>
            <a:xfrm>
              <a:off x="5741924" y="21970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65723" y="21209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5"/>
                  </a:lnTo>
                  <a:lnTo>
                    <a:pt x="685800" y="60045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5665723" y="2120900"/>
            <a:ext cx="721995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27305" algn="ctr">
              <a:lnSpc>
                <a:spcPct val="100000"/>
              </a:lnSpc>
              <a:spcBef>
                <a:spcPts val="325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669290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6351523" y="2120900"/>
            <a:ext cx="762000" cy="676910"/>
            <a:chOff x="6351523" y="2120900"/>
            <a:chExt cx="762000" cy="676910"/>
          </a:xfrm>
        </p:grpSpPr>
        <p:sp>
          <p:nvSpPr>
            <p:cNvPr id="65" name="object 65"/>
            <p:cNvSpPr/>
            <p:nvPr/>
          </p:nvSpPr>
          <p:spPr>
            <a:xfrm>
              <a:off x="6427724" y="21970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351523" y="21209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5"/>
                  </a:lnTo>
                  <a:lnTo>
                    <a:pt x="685800" y="60045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6387242" y="2120900"/>
            <a:ext cx="68580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25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355090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7037323" y="2120900"/>
            <a:ext cx="762000" cy="676910"/>
            <a:chOff x="7037323" y="2120900"/>
            <a:chExt cx="762000" cy="676910"/>
          </a:xfrm>
        </p:grpSpPr>
        <p:sp>
          <p:nvSpPr>
            <p:cNvPr id="70" name="object 70"/>
            <p:cNvSpPr/>
            <p:nvPr/>
          </p:nvSpPr>
          <p:spPr>
            <a:xfrm>
              <a:off x="7113524" y="21970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037323" y="21209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5"/>
                  </a:lnTo>
                  <a:lnTo>
                    <a:pt x="685800" y="60045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7073042" y="2120900"/>
            <a:ext cx="68580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25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8040890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7723123" y="2120900"/>
            <a:ext cx="762000" cy="676910"/>
            <a:chOff x="7723123" y="2120900"/>
            <a:chExt cx="762000" cy="676910"/>
          </a:xfrm>
        </p:grpSpPr>
        <p:sp>
          <p:nvSpPr>
            <p:cNvPr id="75" name="object 75"/>
            <p:cNvSpPr/>
            <p:nvPr/>
          </p:nvSpPr>
          <p:spPr>
            <a:xfrm>
              <a:off x="7799324" y="21970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723123" y="21209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5"/>
                  </a:lnTo>
                  <a:lnTo>
                    <a:pt x="685800" y="60045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7758842" y="2120900"/>
            <a:ext cx="65024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25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932678" y="1711960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618477" y="1711960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304276" y="1711960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990075" y="1711960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983478" y="37121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5665723" y="3492500"/>
            <a:ext cx="762000" cy="676910"/>
            <a:chOff x="5665723" y="3492500"/>
            <a:chExt cx="762000" cy="676910"/>
          </a:xfrm>
        </p:grpSpPr>
        <p:sp>
          <p:nvSpPr>
            <p:cNvPr id="84" name="object 84"/>
            <p:cNvSpPr/>
            <p:nvPr/>
          </p:nvSpPr>
          <p:spPr>
            <a:xfrm>
              <a:off x="5741924" y="35686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665723" y="34925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5665723" y="3492500"/>
            <a:ext cx="721995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27305" algn="ctr">
              <a:lnSpc>
                <a:spcPct val="100000"/>
              </a:lnSpc>
              <a:spcBef>
                <a:spcPts val="325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669290" y="37121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6351523" y="3492500"/>
            <a:ext cx="762000" cy="676910"/>
            <a:chOff x="6351523" y="3492500"/>
            <a:chExt cx="762000" cy="676910"/>
          </a:xfrm>
        </p:grpSpPr>
        <p:sp>
          <p:nvSpPr>
            <p:cNvPr id="89" name="object 89"/>
            <p:cNvSpPr/>
            <p:nvPr/>
          </p:nvSpPr>
          <p:spPr>
            <a:xfrm>
              <a:off x="6427724" y="35686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351523" y="34925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6387242" y="3492500"/>
            <a:ext cx="68580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25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355090" y="37121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7037323" y="3492500"/>
            <a:ext cx="762000" cy="676910"/>
            <a:chOff x="7037323" y="3492500"/>
            <a:chExt cx="762000" cy="676910"/>
          </a:xfrm>
        </p:grpSpPr>
        <p:sp>
          <p:nvSpPr>
            <p:cNvPr id="94" name="object 94"/>
            <p:cNvSpPr/>
            <p:nvPr/>
          </p:nvSpPr>
          <p:spPr>
            <a:xfrm>
              <a:off x="7113524" y="35686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037323" y="34925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7073042" y="3492500"/>
            <a:ext cx="68580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25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8040890" y="37121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7723123" y="3492500"/>
            <a:ext cx="762000" cy="676910"/>
            <a:chOff x="7723123" y="3492500"/>
            <a:chExt cx="762000" cy="676910"/>
          </a:xfrm>
        </p:grpSpPr>
        <p:sp>
          <p:nvSpPr>
            <p:cNvPr id="99" name="object 99"/>
            <p:cNvSpPr/>
            <p:nvPr/>
          </p:nvSpPr>
          <p:spPr>
            <a:xfrm>
              <a:off x="7799324" y="35686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723123" y="34925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7758842" y="3492500"/>
            <a:ext cx="65024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25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2556001" y="2684779"/>
            <a:ext cx="1378585" cy="807720"/>
          </a:xfrm>
          <a:custGeom>
            <a:avLst/>
            <a:gdLst/>
            <a:ahLst/>
            <a:cxnLst/>
            <a:rect l="l" t="t" r="r" b="b"/>
            <a:pathLst>
              <a:path w="1378585" h="807720">
                <a:moveTo>
                  <a:pt x="52578" y="727710"/>
                </a:moveTo>
                <a:lnTo>
                  <a:pt x="0" y="807720"/>
                </a:lnTo>
                <a:lnTo>
                  <a:pt x="95250" y="801624"/>
                </a:lnTo>
                <a:lnTo>
                  <a:pt x="75438" y="791718"/>
                </a:lnTo>
                <a:lnTo>
                  <a:pt x="56387" y="791718"/>
                </a:lnTo>
                <a:lnTo>
                  <a:pt x="41910" y="766572"/>
                </a:lnTo>
                <a:lnTo>
                  <a:pt x="50557" y="761558"/>
                </a:lnTo>
                <a:lnTo>
                  <a:pt x="52578" y="727710"/>
                </a:lnTo>
                <a:close/>
              </a:path>
              <a:path w="1378585" h="807720">
                <a:moveTo>
                  <a:pt x="50557" y="761558"/>
                </a:moveTo>
                <a:lnTo>
                  <a:pt x="41910" y="766572"/>
                </a:lnTo>
                <a:lnTo>
                  <a:pt x="56387" y="791718"/>
                </a:lnTo>
                <a:lnTo>
                  <a:pt x="65204" y="786601"/>
                </a:lnTo>
                <a:lnTo>
                  <a:pt x="49530" y="778764"/>
                </a:lnTo>
                <a:lnTo>
                  <a:pt x="50557" y="761558"/>
                </a:lnTo>
                <a:close/>
              </a:path>
              <a:path w="1378585" h="807720">
                <a:moveTo>
                  <a:pt x="65204" y="786601"/>
                </a:moveTo>
                <a:lnTo>
                  <a:pt x="56387" y="791718"/>
                </a:lnTo>
                <a:lnTo>
                  <a:pt x="75438" y="791718"/>
                </a:lnTo>
                <a:lnTo>
                  <a:pt x="65204" y="786601"/>
                </a:lnTo>
                <a:close/>
              </a:path>
              <a:path w="1378585" h="807720">
                <a:moveTo>
                  <a:pt x="1363980" y="0"/>
                </a:moveTo>
                <a:lnTo>
                  <a:pt x="50557" y="761558"/>
                </a:lnTo>
                <a:lnTo>
                  <a:pt x="49530" y="778764"/>
                </a:lnTo>
                <a:lnTo>
                  <a:pt x="65204" y="786601"/>
                </a:lnTo>
                <a:lnTo>
                  <a:pt x="1378458" y="24384"/>
                </a:lnTo>
                <a:lnTo>
                  <a:pt x="13639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47022" y="6491985"/>
            <a:ext cx="45847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12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1549" y="6491985"/>
            <a:ext cx="445134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L5.24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8968" y="306577"/>
            <a:ext cx="945702" cy="1114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4602" y="497332"/>
            <a:ext cx="16871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Loop</a:t>
            </a:r>
            <a:r>
              <a:rPr spc="-80" dirty="0"/>
              <a:t> </a:t>
            </a:r>
            <a:r>
              <a:rPr spc="-5" dirty="0"/>
              <a:t>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5402" y="2125725"/>
            <a:ext cx="3873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92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41502" y="2097277"/>
            <a:ext cx="762000" cy="676275"/>
            <a:chOff x="841502" y="2097277"/>
            <a:chExt cx="762000" cy="676275"/>
          </a:xfrm>
        </p:grpSpPr>
        <p:sp>
          <p:nvSpPr>
            <p:cNvPr id="10" name="object 10"/>
            <p:cNvSpPr/>
            <p:nvPr/>
          </p:nvSpPr>
          <p:spPr>
            <a:xfrm>
              <a:off x="917702" y="21734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523494"/>
                  </a:moveTo>
                  <a:lnTo>
                    <a:pt x="609600" y="523494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3494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523494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1502" y="20972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799" y="0"/>
                  </a:moveTo>
                  <a:lnTo>
                    <a:pt x="0" y="0"/>
                  </a:lnTo>
                  <a:lnTo>
                    <a:pt x="0" y="599694"/>
                  </a:lnTo>
                  <a:lnTo>
                    <a:pt x="685799" y="599694"/>
                  </a:lnTo>
                  <a:lnTo>
                    <a:pt x="685799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41502" y="2097277"/>
            <a:ext cx="721995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R="27305" algn="ctr">
              <a:lnSpc>
                <a:spcPct val="100000"/>
              </a:lnSpc>
              <a:spcBef>
                <a:spcPts val="320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44979" y="2316314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527302" y="2097277"/>
            <a:ext cx="762000" cy="676275"/>
            <a:chOff x="1527302" y="2097277"/>
            <a:chExt cx="762000" cy="676275"/>
          </a:xfrm>
        </p:grpSpPr>
        <p:sp>
          <p:nvSpPr>
            <p:cNvPr id="15" name="object 15"/>
            <p:cNvSpPr/>
            <p:nvPr/>
          </p:nvSpPr>
          <p:spPr>
            <a:xfrm>
              <a:off x="1603502" y="21734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523494"/>
                  </a:moveTo>
                  <a:lnTo>
                    <a:pt x="609600" y="523494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3494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523494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27302" y="20972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563020" y="2097277"/>
            <a:ext cx="68580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20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30779" y="2316314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213101" y="2097277"/>
            <a:ext cx="762000" cy="676275"/>
            <a:chOff x="2213101" y="2097277"/>
            <a:chExt cx="762000" cy="676275"/>
          </a:xfrm>
        </p:grpSpPr>
        <p:sp>
          <p:nvSpPr>
            <p:cNvPr id="20" name="object 20"/>
            <p:cNvSpPr/>
            <p:nvPr/>
          </p:nvSpPr>
          <p:spPr>
            <a:xfrm>
              <a:off x="2289302" y="21734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523494"/>
                  </a:moveTo>
                  <a:lnTo>
                    <a:pt x="609600" y="523494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3494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523494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13101" y="20972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248820" y="2097277"/>
            <a:ext cx="68580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20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16579" y="2316314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898901" y="2097277"/>
            <a:ext cx="762000" cy="676275"/>
            <a:chOff x="2898901" y="2097277"/>
            <a:chExt cx="762000" cy="676275"/>
          </a:xfrm>
        </p:grpSpPr>
        <p:sp>
          <p:nvSpPr>
            <p:cNvPr id="25" name="object 25"/>
            <p:cNvSpPr/>
            <p:nvPr/>
          </p:nvSpPr>
          <p:spPr>
            <a:xfrm>
              <a:off x="2975102" y="21734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523494"/>
                  </a:moveTo>
                  <a:lnTo>
                    <a:pt x="609600" y="523494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3494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523494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98901" y="20972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934620" y="2097277"/>
            <a:ext cx="68580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20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02379" y="2316314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584702" y="2097277"/>
            <a:ext cx="762000" cy="676275"/>
            <a:chOff x="3584702" y="2097277"/>
            <a:chExt cx="762000" cy="676275"/>
          </a:xfrm>
        </p:grpSpPr>
        <p:sp>
          <p:nvSpPr>
            <p:cNvPr id="30" name="object 30"/>
            <p:cNvSpPr/>
            <p:nvPr/>
          </p:nvSpPr>
          <p:spPr>
            <a:xfrm>
              <a:off x="3660902" y="21734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523494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523494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84702" y="20972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620420" y="2097277"/>
            <a:ext cx="65024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20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836739" y="3487737"/>
            <a:ext cx="1452880" cy="681990"/>
            <a:chOff x="836739" y="3487737"/>
            <a:chExt cx="1452880" cy="681990"/>
          </a:xfrm>
        </p:grpSpPr>
        <p:sp>
          <p:nvSpPr>
            <p:cNvPr id="34" name="object 34"/>
            <p:cNvSpPr/>
            <p:nvPr/>
          </p:nvSpPr>
          <p:spPr>
            <a:xfrm>
              <a:off x="917702" y="35686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41502" y="34925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799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685799" y="600456"/>
                  </a:lnTo>
                  <a:lnTo>
                    <a:pt x="685799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1502" y="3492500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0" y="0"/>
                  </a:moveTo>
                  <a:lnTo>
                    <a:pt x="0" y="599694"/>
                  </a:lnTo>
                  <a:lnTo>
                    <a:pt x="685799" y="599694"/>
                  </a:lnTo>
                  <a:lnTo>
                    <a:pt x="68579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03502" y="35686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27302" y="34925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27302" y="3492500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0" y="0"/>
                  </a:moveTo>
                  <a:lnTo>
                    <a:pt x="0" y="599694"/>
                  </a:lnTo>
                  <a:lnTo>
                    <a:pt x="685800" y="599694"/>
                  </a:lnTo>
                  <a:lnTo>
                    <a:pt x="6858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530855" y="3712146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213101" y="3487737"/>
            <a:ext cx="1447800" cy="681990"/>
            <a:chOff x="2213101" y="3487737"/>
            <a:chExt cx="1447800" cy="681990"/>
          </a:xfrm>
        </p:grpSpPr>
        <p:sp>
          <p:nvSpPr>
            <p:cNvPr id="42" name="object 42"/>
            <p:cNvSpPr/>
            <p:nvPr/>
          </p:nvSpPr>
          <p:spPr>
            <a:xfrm>
              <a:off x="2289302" y="35686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13101" y="34925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75102" y="35686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898901" y="34925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898901" y="3492500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0" y="0"/>
                  </a:moveTo>
                  <a:lnTo>
                    <a:pt x="0" y="599694"/>
                  </a:lnTo>
                  <a:lnTo>
                    <a:pt x="685800" y="599694"/>
                  </a:lnTo>
                  <a:lnTo>
                    <a:pt x="6858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3902455" y="3712146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584702" y="3492500"/>
            <a:ext cx="762000" cy="676910"/>
            <a:chOff x="3584702" y="3492500"/>
            <a:chExt cx="762000" cy="676910"/>
          </a:xfrm>
        </p:grpSpPr>
        <p:sp>
          <p:nvSpPr>
            <p:cNvPr id="49" name="object 49"/>
            <p:cNvSpPr/>
            <p:nvPr/>
          </p:nvSpPr>
          <p:spPr>
            <a:xfrm>
              <a:off x="3660902" y="35686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584702" y="34925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295396" y="3521684"/>
            <a:ext cx="5209540" cy="255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59000" algn="l"/>
                <a:tab pos="3530600" algn="l"/>
                <a:tab pos="4725035" algn="l"/>
              </a:tabLst>
            </a:pP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B</a:t>
            </a:r>
            <a:r>
              <a:rPr sz="3200" spc="-5" dirty="0">
                <a:latin typeface="Times New Roman"/>
                <a:cs typeface="Times New Roman"/>
              </a:rPr>
              <a:t>:	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3	4	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C'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950">
              <a:latin typeface="Times New Roman"/>
              <a:cs typeface="Times New Roman"/>
            </a:endParaRPr>
          </a:p>
          <a:p>
            <a:pPr marR="1675130" algn="ctr">
              <a:lnSpc>
                <a:spcPct val="100000"/>
              </a:lnSpc>
            </a:pPr>
            <a:r>
              <a:rPr sz="3200" b="1" spc="-5" dirty="0">
                <a:latin typeface="Times New Roman"/>
                <a:cs typeface="Times New Roman"/>
              </a:rPr>
              <a:t>for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j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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n </a:t>
            </a:r>
            <a:r>
              <a:rPr sz="3200" b="1" spc="-10" dirty="0">
                <a:latin typeface="Times New Roman"/>
                <a:cs typeface="Times New Roman"/>
              </a:rPr>
              <a:t>downto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  <a:p>
            <a:pPr marR="363855" algn="ctr">
              <a:lnSpc>
                <a:spcPts val="3835"/>
              </a:lnSpc>
            </a:pPr>
            <a:r>
              <a:rPr sz="3200" b="1" spc="-5" dirty="0">
                <a:latin typeface="Times New Roman"/>
                <a:cs typeface="Times New Roman"/>
              </a:rPr>
              <a:t>do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B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]]]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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A[</a:t>
            </a:r>
            <a:r>
              <a:rPr sz="3200" spc="-58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  <a:p>
            <a:pPr marL="723900" algn="ctr">
              <a:lnSpc>
                <a:spcPts val="3835"/>
              </a:lnSpc>
            </a:pP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]]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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]]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–</a:t>
            </a:r>
            <a:r>
              <a:rPr sz="3200" spc="-42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108455" y="168757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794255" y="168757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480054" y="168757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165853" y="168757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851653" y="168757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096002" y="2150110"/>
            <a:ext cx="4095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983452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5665723" y="2120900"/>
            <a:ext cx="762000" cy="676910"/>
            <a:chOff x="5665723" y="2120900"/>
            <a:chExt cx="762000" cy="676910"/>
          </a:xfrm>
        </p:grpSpPr>
        <p:sp>
          <p:nvSpPr>
            <p:cNvPr id="60" name="object 60"/>
            <p:cNvSpPr/>
            <p:nvPr/>
          </p:nvSpPr>
          <p:spPr>
            <a:xfrm>
              <a:off x="5741924" y="21970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65723" y="21209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5"/>
                  </a:lnTo>
                  <a:lnTo>
                    <a:pt x="685800" y="60045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5665723" y="2120900"/>
            <a:ext cx="721995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27305" algn="ctr">
              <a:lnSpc>
                <a:spcPct val="100000"/>
              </a:lnSpc>
              <a:spcBef>
                <a:spcPts val="325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669290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6351523" y="2120900"/>
            <a:ext cx="762000" cy="676910"/>
            <a:chOff x="6351523" y="2120900"/>
            <a:chExt cx="762000" cy="676910"/>
          </a:xfrm>
        </p:grpSpPr>
        <p:sp>
          <p:nvSpPr>
            <p:cNvPr id="65" name="object 65"/>
            <p:cNvSpPr/>
            <p:nvPr/>
          </p:nvSpPr>
          <p:spPr>
            <a:xfrm>
              <a:off x="6427724" y="21970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351523" y="21209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5"/>
                  </a:lnTo>
                  <a:lnTo>
                    <a:pt x="685800" y="60045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6387242" y="2120900"/>
            <a:ext cx="68580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25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355090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7037323" y="2120900"/>
            <a:ext cx="762000" cy="676910"/>
            <a:chOff x="7037323" y="2120900"/>
            <a:chExt cx="762000" cy="676910"/>
          </a:xfrm>
        </p:grpSpPr>
        <p:sp>
          <p:nvSpPr>
            <p:cNvPr id="70" name="object 70"/>
            <p:cNvSpPr/>
            <p:nvPr/>
          </p:nvSpPr>
          <p:spPr>
            <a:xfrm>
              <a:off x="7113524" y="21970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037323" y="21209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5"/>
                  </a:lnTo>
                  <a:lnTo>
                    <a:pt x="685800" y="60045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7073042" y="2120900"/>
            <a:ext cx="68580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25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8040890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7723123" y="2120900"/>
            <a:ext cx="762000" cy="676910"/>
            <a:chOff x="7723123" y="2120900"/>
            <a:chExt cx="762000" cy="676910"/>
          </a:xfrm>
        </p:grpSpPr>
        <p:sp>
          <p:nvSpPr>
            <p:cNvPr id="75" name="object 75"/>
            <p:cNvSpPr/>
            <p:nvPr/>
          </p:nvSpPr>
          <p:spPr>
            <a:xfrm>
              <a:off x="7799324" y="21970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723123" y="21209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5"/>
                  </a:lnTo>
                  <a:lnTo>
                    <a:pt x="685800" y="60045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7758842" y="2120900"/>
            <a:ext cx="65024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25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932678" y="1711960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618477" y="1711960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304276" y="1711960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990075" y="1711960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983478" y="37121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5665723" y="3492500"/>
            <a:ext cx="762000" cy="676910"/>
            <a:chOff x="5665723" y="3492500"/>
            <a:chExt cx="762000" cy="676910"/>
          </a:xfrm>
        </p:grpSpPr>
        <p:sp>
          <p:nvSpPr>
            <p:cNvPr id="84" name="object 84"/>
            <p:cNvSpPr/>
            <p:nvPr/>
          </p:nvSpPr>
          <p:spPr>
            <a:xfrm>
              <a:off x="5741924" y="35686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665723" y="34925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5665723" y="3492500"/>
            <a:ext cx="721995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27305" algn="ctr">
              <a:lnSpc>
                <a:spcPct val="100000"/>
              </a:lnSpc>
              <a:spcBef>
                <a:spcPts val="325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669290" y="37121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6351523" y="3492500"/>
            <a:ext cx="762000" cy="676910"/>
            <a:chOff x="6351523" y="3492500"/>
            <a:chExt cx="762000" cy="676910"/>
          </a:xfrm>
        </p:grpSpPr>
        <p:sp>
          <p:nvSpPr>
            <p:cNvPr id="89" name="object 89"/>
            <p:cNvSpPr/>
            <p:nvPr/>
          </p:nvSpPr>
          <p:spPr>
            <a:xfrm>
              <a:off x="6427724" y="35686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351523" y="34925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6387242" y="3492500"/>
            <a:ext cx="68580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25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355090" y="37121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7037323" y="3492500"/>
            <a:ext cx="762000" cy="676910"/>
            <a:chOff x="7037323" y="3492500"/>
            <a:chExt cx="762000" cy="676910"/>
          </a:xfrm>
        </p:grpSpPr>
        <p:sp>
          <p:nvSpPr>
            <p:cNvPr id="94" name="object 94"/>
            <p:cNvSpPr/>
            <p:nvPr/>
          </p:nvSpPr>
          <p:spPr>
            <a:xfrm>
              <a:off x="7113524" y="35686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037323" y="34925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7073042" y="3492500"/>
            <a:ext cx="68580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25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8040890" y="37121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7723123" y="3492500"/>
            <a:ext cx="762000" cy="676910"/>
            <a:chOff x="7723123" y="3492500"/>
            <a:chExt cx="762000" cy="676910"/>
          </a:xfrm>
        </p:grpSpPr>
        <p:sp>
          <p:nvSpPr>
            <p:cNvPr id="99" name="object 99"/>
            <p:cNvSpPr/>
            <p:nvPr/>
          </p:nvSpPr>
          <p:spPr>
            <a:xfrm>
              <a:off x="7799324" y="35686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723123" y="34925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7758842" y="3492500"/>
            <a:ext cx="65024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25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3231133" y="2687827"/>
            <a:ext cx="696595" cy="805180"/>
          </a:xfrm>
          <a:custGeom>
            <a:avLst/>
            <a:gdLst/>
            <a:ahLst/>
            <a:cxnLst/>
            <a:rect l="l" t="t" r="r" b="b"/>
            <a:pathLst>
              <a:path w="696595" h="805179">
                <a:moveTo>
                  <a:pt x="642503" y="763471"/>
                </a:moveTo>
                <a:lnTo>
                  <a:pt x="608076" y="768096"/>
                </a:lnTo>
                <a:lnTo>
                  <a:pt x="696467" y="804672"/>
                </a:lnTo>
                <a:lnTo>
                  <a:pt x="687754" y="770382"/>
                </a:lnTo>
                <a:lnTo>
                  <a:pt x="648462" y="770382"/>
                </a:lnTo>
                <a:lnTo>
                  <a:pt x="642503" y="763471"/>
                </a:lnTo>
                <a:close/>
              </a:path>
              <a:path w="696595" h="805179">
                <a:moveTo>
                  <a:pt x="659129" y="761238"/>
                </a:moveTo>
                <a:lnTo>
                  <a:pt x="642503" y="763471"/>
                </a:lnTo>
                <a:lnTo>
                  <a:pt x="648462" y="770382"/>
                </a:lnTo>
                <a:lnTo>
                  <a:pt x="659129" y="761238"/>
                </a:lnTo>
                <a:close/>
              </a:path>
              <a:path w="696595" h="805179">
                <a:moveTo>
                  <a:pt x="672845" y="711708"/>
                </a:moveTo>
                <a:lnTo>
                  <a:pt x="663640" y="744951"/>
                </a:lnTo>
                <a:lnTo>
                  <a:pt x="669798" y="752094"/>
                </a:lnTo>
                <a:lnTo>
                  <a:pt x="648462" y="770382"/>
                </a:lnTo>
                <a:lnTo>
                  <a:pt x="687754" y="770382"/>
                </a:lnTo>
                <a:lnTo>
                  <a:pt x="672845" y="711708"/>
                </a:lnTo>
                <a:close/>
              </a:path>
              <a:path w="696595" h="805179">
                <a:moveTo>
                  <a:pt x="21336" y="0"/>
                </a:moveTo>
                <a:lnTo>
                  <a:pt x="0" y="18287"/>
                </a:lnTo>
                <a:lnTo>
                  <a:pt x="642503" y="763471"/>
                </a:lnTo>
                <a:lnTo>
                  <a:pt x="659129" y="761238"/>
                </a:lnTo>
                <a:lnTo>
                  <a:pt x="663640" y="744951"/>
                </a:lnTo>
                <a:lnTo>
                  <a:pt x="21336" y="0"/>
                </a:lnTo>
                <a:close/>
              </a:path>
              <a:path w="696595" h="805179">
                <a:moveTo>
                  <a:pt x="663640" y="744951"/>
                </a:moveTo>
                <a:lnTo>
                  <a:pt x="659129" y="761238"/>
                </a:lnTo>
                <a:lnTo>
                  <a:pt x="669798" y="752094"/>
                </a:lnTo>
                <a:lnTo>
                  <a:pt x="663640" y="7449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47022" y="6491985"/>
            <a:ext cx="45847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12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1549" y="6491985"/>
            <a:ext cx="445134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L5.25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8968" y="306577"/>
            <a:ext cx="945702" cy="1114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4602" y="497332"/>
            <a:ext cx="16871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Loop</a:t>
            </a:r>
            <a:r>
              <a:rPr spc="-80" dirty="0"/>
              <a:t> </a:t>
            </a:r>
            <a:r>
              <a:rPr spc="-5" dirty="0"/>
              <a:t>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5402" y="2125725"/>
            <a:ext cx="3873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92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41502" y="2097277"/>
            <a:ext cx="762000" cy="676275"/>
            <a:chOff x="841502" y="2097277"/>
            <a:chExt cx="762000" cy="676275"/>
          </a:xfrm>
        </p:grpSpPr>
        <p:sp>
          <p:nvSpPr>
            <p:cNvPr id="10" name="object 10"/>
            <p:cNvSpPr/>
            <p:nvPr/>
          </p:nvSpPr>
          <p:spPr>
            <a:xfrm>
              <a:off x="917702" y="21734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523494"/>
                  </a:moveTo>
                  <a:lnTo>
                    <a:pt x="609600" y="523494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3494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523494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1502" y="20972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799" y="0"/>
                  </a:moveTo>
                  <a:lnTo>
                    <a:pt x="0" y="0"/>
                  </a:lnTo>
                  <a:lnTo>
                    <a:pt x="0" y="599694"/>
                  </a:lnTo>
                  <a:lnTo>
                    <a:pt x="685799" y="599694"/>
                  </a:lnTo>
                  <a:lnTo>
                    <a:pt x="685799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41502" y="2097277"/>
            <a:ext cx="721995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R="27305" algn="ctr">
              <a:lnSpc>
                <a:spcPct val="100000"/>
              </a:lnSpc>
              <a:spcBef>
                <a:spcPts val="320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44979" y="2316314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527302" y="2097277"/>
            <a:ext cx="762000" cy="676275"/>
            <a:chOff x="1527302" y="2097277"/>
            <a:chExt cx="762000" cy="676275"/>
          </a:xfrm>
        </p:grpSpPr>
        <p:sp>
          <p:nvSpPr>
            <p:cNvPr id="15" name="object 15"/>
            <p:cNvSpPr/>
            <p:nvPr/>
          </p:nvSpPr>
          <p:spPr>
            <a:xfrm>
              <a:off x="1603502" y="21734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523494"/>
                  </a:moveTo>
                  <a:lnTo>
                    <a:pt x="609600" y="523494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3494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523494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27302" y="20972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563020" y="2097277"/>
            <a:ext cx="68580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20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30779" y="2316314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213101" y="2097277"/>
            <a:ext cx="762000" cy="676275"/>
            <a:chOff x="2213101" y="2097277"/>
            <a:chExt cx="762000" cy="676275"/>
          </a:xfrm>
        </p:grpSpPr>
        <p:sp>
          <p:nvSpPr>
            <p:cNvPr id="20" name="object 20"/>
            <p:cNvSpPr/>
            <p:nvPr/>
          </p:nvSpPr>
          <p:spPr>
            <a:xfrm>
              <a:off x="2289302" y="21734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523494"/>
                  </a:moveTo>
                  <a:lnTo>
                    <a:pt x="609600" y="523494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3494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523494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13101" y="20972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248820" y="2097277"/>
            <a:ext cx="68580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20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16579" y="2316314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898901" y="2097277"/>
            <a:ext cx="762000" cy="676275"/>
            <a:chOff x="2898901" y="2097277"/>
            <a:chExt cx="762000" cy="676275"/>
          </a:xfrm>
        </p:grpSpPr>
        <p:sp>
          <p:nvSpPr>
            <p:cNvPr id="25" name="object 25"/>
            <p:cNvSpPr/>
            <p:nvPr/>
          </p:nvSpPr>
          <p:spPr>
            <a:xfrm>
              <a:off x="2975102" y="21734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523494"/>
                  </a:moveTo>
                  <a:lnTo>
                    <a:pt x="609600" y="523494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3494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523494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98901" y="20972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934620" y="2097277"/>
            <a:ext cx="68580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20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02379" y="2316314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584702" y="2097277"/>
            <a:ext cx="762000" cy="676275"/>
            <a:chOff x="3584702" y="2097277"/>
            <a:chExt cx="762000" cy="676275"/>
          </a:xfrm>
        </p:grpSpPr>
        <p:sp>
          <p:nvSpPr>
            <p:cNvPr id="30" name="object 30"/>
            <p:cNvSpPr/>
            <p:nvPr/>
          </p:nvSpPr>
          <p:spPr>
            <a:xfrm>
              <a:off x="3660902" y="21734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523494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523494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84702" y="20972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620420" y="2097277"/>
            <a:ext cx="65024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20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836739" y="3487737"/>
            <a:ext cx="767080" cy="681990"/>
            <a:chOff x="836739" y="3487737"/>
            <a:chExt cx="767080" cy="681990"/>
          </a:xfrm>
        </p:grpSpPr>
        <p:sp>
          <p:nvSpPr>
            <p:cNvPr id="34" name="object 34"/>
            <p:cNvSpPr/>
            <p:nvPr/>
          </p:nvSpPr>
          <p:spPr>
            <a:xfrm>
              <a:off x="917702" y="35686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41502" y="34925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799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685799" y="600456"/>
                  </a:lnTo>
                  <a:lnTo>
                    <a:pt x="685799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1502" y="3492500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0" y="0"/>
                  </a:moveTo>
                  <a:lnTo>
                    <a:pt x="0" y="599694"/>
                  </a:lnTo>
                  <a:lnTo>
                    <a:pt x="685799" y="599694"/>
                  </a:lnTo>
                  <a:lnTo>
                    <a:pt x="68579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845055" y="3712146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527302" y="3492500"/>
            <a:ext cx="762000" cy="676910"/>
            <a:chOff x="1527302" y="3492500"/>
            <a:chExt cx="762000" cy="676910"/>
          </a:xfrm>
        </p:grpSpPr>
        <p:sp>
          <p:nvSpPr>
            <p:cNvPr id="39" name="object 39"/>
            <p:cNvSpPr/>
            <p:nvPr/>
          </p:nvSpPr>
          <p:spPr>
            <a:xfrm>
              <a:off x="1603502" y="35686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527302" y="34925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530779" y="3712298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213101" y="3487737"/>
            <a:ext cx="1447800" cy="681990"/>
            <a:chOff x="2213101" y="3487737"/>
            <a:chExt cx="1447800" cy="681990"/>
          </a:xfrm>
        </p:grpSpPr>
        <p:sp>
          <p:nvSpPr>
            <p:cNvPr id="43" name="object 43"/>
            <p:cNvSpPr/>
            <p:nvPr/>
          </p:nvSpPr>
          <p:spPr>
            <a:xfrm>
              <a:off x="2289302" y="35686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213101" y="34925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975102" y="35686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898901" y="34925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98901" y="3492500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0" y="0"/>
                  </a:moveTo>
                  <a:lnTo>
                    <a:pt x="0" y="599694"/>
                  </a:lnTo>
                  <a:lnTo>
                    <a:pt x="685800" y="599694"/>
                  </a:lnTo>
                  <a:lnTo>
                    <a:pt x="6858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902455" y="3712146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584702" y="3492500"/>
            <a:ext cx="762000" cy="676910"/>
            <a:chOff x="3584702" y="3492500"/>
            <a:chExt cx="762000" cy="676910"/>
          </a:xfrm>
        </p:grpSpPr>
        <p:sp>
          <p:nvSpPr>
            <p:cNvPr id="50" name="object 50"/>
            <p:cNvSpPr/>
            <p:nvPr/>
          </p:nvSpPr>
          <p:spPr>
            <a:xfrm>
              <a:off x="3660902" y="35686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584702" y="34925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95396" y="3521684"/>
            <a:ext cx="5209540" cy="255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73200" algn="l"/>
                <a:tab pos="2159000" algn="l"/>
                <a:tab pos="3530600" algn="l"/>
                <a:tab pos="4725035" algn="l"/>
              </a:tabLst>
            </a:pP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B</a:t>
            </a:r>
            <a:r>
              <a:rPr sz="3200" spc="-5" dirty="0">
                <a:latin typeface="Times New Roman"/>
                <a:cs typeface="Times New Roman"/>
              </a:rPr>
              <a:t>:	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3	3	4	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C'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950">
              <a:latin typeface="Times New Roman"/>
              <a:cs typeface="Times New Roman"/>
            </a:endParaRPr>
          </a:p>
          <a:p>
            <a:pPr marR="1675130" algn="ctr">
              <a:lnSpc>
                <a:spcPct val="100000"/>
              </a:lnSpc>
            </a:pPr>
            <a:r>
              <a:rPr sz="3200" b="1" spc="-5" dirty="0">
                <a:latin typeface="Times New Roman"/>
                <a:cs typeface="Times New Roman"/>
              </a:rPr>
              <a:t>for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j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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n </a:t>
            </a:r>
            <a:r>
              <a:rPr sz="3200" b="1" spc="-10" dirty="0">
                <a:latin typeface="Times New Roman"/>
                <a:cs typeface="Times New Roman"/>
              </a:rPr>
              <a:t>downto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  <a:p>
            <a:pPr marR="363855" algn="ctr">
              <a:lnSpc>
                <a:spcPts val="3835"/>
              </a:lnSpc>
            </a:pPr>
            <a:r>
              <a:rPr sz="3200" b="1" spc="-5" dirty="0">
                <a:latin typeface="Times New Roman"/>
                <a:cs typeface="Times New Roman"/>
              </a:rPr>
              <a:t>do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B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]]]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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A[</a:t>
            </a:r>
            <a:r>
              <a:rPr sz="3200" spc="-58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  <a:p>
            <a:pPr marL="723900" algn="ctr">
              <a:lnSpc>
                <a:spcPts val="3835"/>
              </a:lnSpc>
            </a:pP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]]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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]]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–</a:t>
            </a:r>
            <a:r>
              <a:rPr sz="3200" spc="-42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08455" y="168757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794255" y="168757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480054" y="168757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165853" y="168757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851653" y="168757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096002" y="2150110"/>
            <a:ext cx="4095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983452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5665723" y="2120900"/>
            <a:ext cx="762000" cy="676910"/>
            <a:chOff x="5665723" y="2120900"/>
            <a:chExt cx="762000" cy="676910"/>
          </a:xfrm>
        </p:grpSpPr>
        <p:sp>
          <p:nvSpPr>
            <p:cNvPr id="61" name="object 61"/>
            <p:cNvSpPr/>
            <p:nvPr/>
          </p:nvSpPr>
          <p:spPr>
            <a:xfrm>
              <a:off x="5741924" y="21970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665723" y="21209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5"/>
                  </a:lnTo>
                  <a:lnTo>
                    <a:pt x="685800" y="60045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5665723" y="2120900"/>
            <a:ext cx="721995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27305" algn="ctr">
              <a:lnSpc>
                <a:spcPct val="100000"/>
              </a:lnSpc>
              <a:spcBef>
                <a:spcPts val="325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669290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6351523" y="2120900"/>
            <a:ext cx="762000" cy="676910"/>
            <a:chOff x="6351523" y="2120900"/>
            <a:chExt cx="762000" cy="676910"/>
          </a:xfrm>
        </p:grpSpPr>
        <p:sp>
          <p:nvSpPr>
            <p:cNvPr id="66" name="object 66"/>
            <p:cNvSpPr/>
            <p:nvPr/>
          </p:nvSpPr>
          <p:spPr>
            <a:xfrm>
              <a:off x="6427724" y="21970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351523" y="21209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5"/>
                  </a:lnTo>
                  <a:lnTo>
                    <a:pt x="685800" y="60045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6387242" y="2120900"/>
            <a:ext cx="68580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25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355090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7037323" y="2120900"/>
            <a:ext cx="762000" cy="676910"/>
            <a:chOff x="7037323" y="2120900"/>
            <a:chExt cx="762000" cy="676910"/>
          </a:xfrm>
        </p:grpSpPr>
        <p:sp>
          <p:nvSpPr>
            <p:cNvPr id="71" name="object 71"/>
            <p:cNvSpPr/>
            <p:nvPr/>
          </p:nvSpPr>
          <p:spPr>
            <a:xfrm>
              <a:off x="7113524" y="21970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037323" y="21209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5"/>
                  </a:lnTo>
                  <a:lnTo>
                    <a:pt x="685800" y="60045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7073042" y="2120900"/>
            <a:ext cx="68580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25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040890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7723123" y="2120900"/>
            <a:ext cx="762000" cy="676910"/>
            <a:chOff x="7723123" y="2120900"/>
            <a:chExt cx="762000" cy="676910"/>
          </a:xfrm>
        </p:grpSpPr>
        <p:sp>
          <p:nvSpPr>
            <p:cNvPr id="76" name="object 76"/>
            <p:cNvSpPr/>
            <p:nvPr/>
          </p:nvSpPr>
          <p:spPr>
            <a:xfrm>
              <a:off x="7799324" y="21970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723123" y="21209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5"/>
                  </a:lnTo>
                  <a:lnTo>
                    <a:pt x="685800" y="60045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7758842" y="2120900"/>
            <a:ext cx="65024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25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932678" y="1711960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618477" y="1711960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304276" y="1711960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990075" y="1711960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983478" y="37121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5665723" y="3492500"/>
            <a:ext cx="762000" cy="676910"/>
            <a:chOff x="5665723" y="3492500"/>
            <a:chExt cx="762000" cy="676910"/>
          </a:xfrm>
        </p:grpSpPr>
        <p:sp>
          <p:nvSpPr>
            <p:cNvPr id="85" name="object 85"/>
            <p:cNvSpPr/>
            <p:nvPr/>
          </p:nvSpPr>
          <p:spPr>
            <a:xfrm>
              <a:off x="5741924" y="35686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665723" y="34925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5665723" y="3492500"/>
            <a:ext cx="721995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27305" algn="ctr">
              <a:lnSpc>
                <a:spcPct val="100000"/>
              </a:lnSpc>
              <a:spcBef>
                <a:spcPts val="325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669290" y="37121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6351523" y="3492500"/>
            <a:ext cx="762000" cy="676910"/>
            <a:chOff x="6351523" y="3492500"/>
            <a:chExt cx="762000" cy="676910"/>
          </a:xfrm>
        </p:grpSpPr>
        <p:sp>
          <p:nvSpPr>
            <p:cNvPr id="90" name="object 90"/>
            <p:cNvSpPr/>
            <p:nvPr/>
          </p:nvSpPr>
          <p:spPr>
            <a:xfrm>
              <a:off x="6427724" y="35686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351523" y="34925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6387242" y="3492500"/>
            <a:ext cx="68580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25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355090" y="37121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7037323" y="3492500"/>
            <a:ext cx="762000" cy="676910"/>
            <a:chOff x="7037323" y="3492500"/>
            <a:chExt cx="762000" cy="676910"/>
          </a:xfrm>
        </p:grpSpPr>
        <p:sp>
          <p:nvSpPr>
            <p:cNvPr id="95" name="object 95"/>
            <p:cNvSpPr/>
            <p:nvPr/>
          </p:nvSpPr>
          <p:spPr>
            <a:xfrm>
              <a:off x="7113524" y="35686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037323" y="34925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7073042" y="3492500"/>
            <a:ext cx="68580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25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8040890" y="37121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7723123" y="3492500"/>
            <a:ext cx="762000" cy="676910"/>
            <a:chOff x="7723123" y="3492500"/>
            <a:chExt cx="762000" cy="676910"/>
          </a:xfrm>
        </p:grpSpPr>
        <p:sp>
          <p:nvSpPr>
            <p:cNvPr id="100" name="object 100"/>
            <p:cNvSpPr/>
            <p:nvPr/>
          </p:nvSpPr>
          <p:spPr>
            <a:xfrm>
              <a:off x="7799324" y="35686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723123" y="34925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7758842" y="3492500"/>
            <a:ext cx="65024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25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1870201" y="2687827"/>
            <a:ext cx="696595" cy="805180"/>
          </a:xfrm>
          <a:custGeom>
            <a:avLst/>
            <a:gdLst/>
            <a:ahLst/>
            <a:cxnLst/>
            <a:rect l="l" t="t" r="r" b="b"/>
            <a:pathLst>
              <a:path w="696594" h="805179">
                <a:moveTo>
                  <a:pt x="23622" y="711708"/>
                </a:moveTo>
                <a:lnTo>
                  <a:pt x="0" y="804672"/>
                </a:lnTo>
                <a:lnTo>
                  <a:pt x="82867" y="770382"/>
                </a:lnTo>
                <a:lnTo>
                  <a:pt x="48006" y="770382"/>
                </a:lnTo>
                <a:lnTo>
                  <a:pt x="26670" y="752094"/>
                </a:lnTo>
                <a:lnTo>
                  <a:pt x="32827" y="744951"/>
                </a:lnTo>
                <a:lnTo>
                  <a:pt x="23622" y="711708"/>
                </a:lnTo>
                <a:close/>
              </a:path>
              <a:path w="696594" h="805179">
                <a:moveTo>
                  <a:pt x="37337" y="761238"/>
                </a:moveTo>
                <a:lnTo>
                  <a:pt x="48006" y="770382"/>
                </a:lnTo>
                <a:lnTo>
                  <a:pt x="53964" y="763471"/>
                </a:lnTo>
                <a:lnTo>
                  <a:pt x="37337" y="761238"/>
                </a:lnTo>
                <a:close/>
              </a:path>
              <a:path w="696594" h="805179">
                <a:moveTo>
                  <a:pt x="53964" y="763471"/>
                </a:moveTo>
                <a:lnTo>
                  <a:pt x="48006" y="770382"/>
                </a:lnTo>
                <a:lnTo>
                  <a:pt x="82867" y="770382"/>
                </a:lnTo>
                <a:lnTo>
                  <a:pt x="88392" y="768096"/>
                </a:lnTo>
                <a:lnTo>
                  <a:pt x="53964" y="763471"/>
                </a:lnTo>
                <a:close/>
              </a:path>
              <a:path w="696594" h="805179">
                <a:moveTo>
                  <a:pt x="675132" y="0"/>
                </a:moveTo>
                <a:lnTo>
                  <a:pt x="32827" y="744951"/>
                </a:lnTo>
                <a:lnTo>
                  <a:pt x="37337" y="761238"/>
                </a:lnTo>
                <a:lnTo>
                  <a:pt x="53964" y="763471"/>
                </a:lnTo>
                <a:lnTo>
                  <a:pt x="696468" y="18287"/>
                </a:lnTo>
                <a:lnTo>
                  <a:pt x="675132" y="0"/>
                </a:lnTo>
                <a:close/>
              </a:path>
              <a:path w="696594" h="805179">
                <a:moveTo>
                  <a:pt x="32827" y="744951"/>
                </a:moveTo>
                <a:lnTo>
                  <a:pt x="26670" y="752094"/>
                </a:lnTo>
                <a:lnTo>
                  <a:pt x="37337" y="761238"/>
                </a:lnTo>
                <a:lnTo>
                  <a:pt x="32827" y="7449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47022" y="6491985"/>
            <a:ext cx="45847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12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1549" y="6491985"/>
            <a:ext cx="445134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L5.26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8968" y="306577"/>
            <a:ext cx="945702" cy="1114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4602" y="497332"/>
            <a:ext cx="16871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Loop</a:t>
            </a:r>
            <a:r>
              <a:rPr spc="-80" dirty="0"/>
              <a:t> </a:t>
            </a:r>
            <a:r>
              <a:rPr spc="-5" dirty="0"/>
              <a:t>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5402" y="2125725"/>
            <a:ext cx="3873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92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41502" y="2097277"/>
            <a:ext cx="762000" cy="676275"/>
            <a:chOff x="841502" y="2097277"/>
            <a:chExt cx="762000" cy="676275"/>
          </a:xfrm>
        </p:grpSpPr>
        <p:sp>
          <p:nvSpPr>
            <p:cNvPr id="10" name="object 10"/>
            <p:cNvSpPr/>
            <p:nvPr/>
          </p:nvSpPr>
          <p:spPr>
            <a:xfrm>
              <a:off x="917702" y="21734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523494"/>
                  </a:moveTo>
                  <a:lnTo>
                    <a:pt x="609600" y="523494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3494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523494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1502" y="20972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799" y="0"/>
                  </a:moveTo>
                  <a:lnTo>
                    <a:pt x="0" y="0"/>
                  </a:lnTo>
                  <a:lnTo>
                    <a:pt x="0" y="599694"/>
                  </a:lnTo>
                  <a:lnTo>
                    <a:pt x="685799" y="599694"/>
                  </a:lnTo>
                  <a:lnTo>
                    <a:pt x="685799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41502" y="2097277"/>
            <a:ext cx="721995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R="27305" algn="ctr">
              <a:lnSpc>
                <a:spcPct val="100000"/>
              </a:lnSpc>
              <a:spcBef>
                <a:spcPts val="320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44979" y="2316314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527302" y="2097277"/>
            <a:ext cx="762000" cy="676275"/>
            <a:chOff x="1527302" y="2097277"/>
            <a:chExt cx="762000" cy="676275"/>
          </a:xfrm>
        </p:grpSpPr>
        <p:sp>
          <p:nvSpPr>
            <p:cNvPr id="15" name="object 15"/>
            <p:cNvSpPr/>
            <p:nvPr/>
          </p:nvSpPr>
          <p:spPr>
            <a:xfrm>
              <a:off x="1603502" y="21734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523494"/>
                  </a:moveTo>
                  <a:lnTo>
                    <a:pt x="609600" y="523494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3494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523494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27302" y="20972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563020" y="2097277"/>
            <a:ext cx="68580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20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30779" y="2316314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213101" y="2097277"/>
            <a:ext cx="762000" cy="676275"/>
            <a:chOff x="2213101" y="2097277"/>
            <a:chExt cx="762000" cy="676275"/>
          </a:xfrm>
        </p:grpSpPr>
        <p:sp>
          <p:nvSpPr>
            <p:cNvPr id="20" name="object 20"/>
            <p:cNvSpPr/>
            <p:nvPr/>
          </p:nvSpPr>
          <p:spPr>
            <a:xfrm>
              <a:off x="2289302" y="21734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523494"/>
                  </a:moveTo>
                  <a:lnTo>
                    <a:pt x="609600" y="523494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3494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523494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13101" y="20972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248820" y="2097277"/>
            <a:ext cx="68580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20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16579" y="2316314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898901" y="2097277"/>
            <a:ext cx="762000" cy="676275"/>
            <a:chOff x="2898901" y="2097277"/>
            <a:chExt cx="762000" cy="676275"/>
          </a:xfrm>
        </p:grpSpPr>
        <p:sp>
          <p:nvSpPr>
            <p:cNvPr id="25" name="object 25"/>
            <p:cNvSpPr/>
            <p:nvPr/>
          </p:nvSpPr>
          <p:spPr>
            <a:xfrm>
              <a:off x="2975102" y="21734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523494"/>
                  </a:moveTo>
                  <a:lnTo>
                    <a:pt x="609600" y="523494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3494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523494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98901" y="20972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934620" y="2097277"/>
            <a:ext cx="68580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20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02379" y="2316314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584702" y="2097277"/>
            <a:ext cx="762000" cy="676275"/>
            <a:chOff x="3584702" y="2097277"/>
            <a:chExt cx="762000" cy="676275"/>
          </a:xfrm>
        </p:grpSpPr>
        <p:sp>
          <p:nvSpPr>
            <p:cNvPr id="30" name="object 30"/>
            <p:cNvSpPr/>
            <p:nvPr/>
          </p:nvSpPr>
          <p:spPr>
            <a:xfrm>
              <a:off x="3660902" y="21734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523494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523494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84702" y="20972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620420" y="2097277"/>
            <a:ext cx="65024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20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59090" y="3712235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1502" y="3492500"/>
            <a:ext cx="762000" cy="676910"/>
            <a:chOff x="841502" y="3492500"/>
            <a:chExt cx="762000" cy="676910"/>
          </a:xfrm>
        </p:grpSpPr>
        <p:sp>
          <p:nvSpPr>
            <p:cNvPr id="35" name="object 35"/>
            <p:cNvSpPr/>
            <p:nvPr/>
          </p:nvSpPr>
          <p:spPr>
            <a:xfrm>
              <a:off x="917702" y="35686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1502" y="34925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799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685799" y="600456"/>
                  </a:lnTo>
                  <a:lnTo>
                    <a:pt x="68579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844979" y="3712298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527302" y="3492500"/>
            <a:ext cx="762000" cy="676910"/>
            <a:chOff x="1527302" y="3492500"/>
            <a:chExt cx="762000" cy="676910"/>
          </a:xfrm>
        </p:grpSpPr>
        <p:sp>
          <p:nvSpPr>
            <p:cNvPr id="39" name="object 39"/>
            <p:cNvSpPr/>
            <p:nvPr/>
          </p:nvSpPr>
          <p:spPr>
            <a:xfrm>
              <a:off x="1603502" y="35686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527302" y="34925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530779" y="3712298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213101" y="3487737"/>
            <a:ext cx="1447800" cy="681990"/>
            <a:chOff x="2213101" y="3487737"/>
            <a:chExt cx="1447800" cy="681990"/>
          </a:xfrm>
        </p:grpSpPr>
        <p:sp>
          <p:nvSpPr>
            <p:cNvPr id="43" name="object 43"/>
            <p:cNvSpPr/>
            <p:nvPr/>
          </p:nvSpPr>
          <p:spPr>
            <a:xfrm>
              <a:off x="2289302" y="35686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213101" y="34925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975102" y="35686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898901" y="34925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98901" y="3492500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0" y="0"/>
                  </a:moveTo>
                  <a:lnTo>
                    <a:pt x="0" y="599694"/>
                  </a:lnTo>
                  <a:lnTo>
                    <a:pt x="685800" y="599694"/>
                  </a:lnTo>
                  <a:lnTo>
                    <a:pt x="6858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902455" y="3712146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584702" y="3492500"/>
            <a:ext cx="762000" cy="676910"/>
            <a:chOff x="3584702" y="3492500"/>
            <a:chExt cx="762000" cy="676910"/>
          </a:xfrm>
        </p:grpSpPr>
        <p:sp>
          <p:nvSpPr>
            <p:cNvPr id="50" name="object 50"/>
            <p:cNvSpPr/>
            <p:nvPr/>
          </p:nvSpPr>
          <p:spPr>
            <a:xfrm>
              <a:off x="3660902" y="35686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584702" y="34925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95396" y="3521684"/>
            <a:ext cx="5209540" cy="255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87400" algn="l"/>
                <a:tab pos="1473200" algn="l"/>
                <a:tab pos="2159000" algn="l"/>
                <a:tab pos="3530600" algn="l"/>
                <a:tab pos="4725035" algn="l"/>
              </a:tabLst>
            </a:pP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B</a:t>
            </a:r>
            <a:r>
              <a:rPr sz="3200" spc="-5" dirty="0">
                <a:latin typeface="Times New Roman"/>
                <a:cs typeface="Times New Roman"/>
              </a:rPr>
              <a:t>:	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1	3	3	4	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C'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950">
              <a:latin typeface="Times New Roman"/>
              <a:cs typeface="Times New Roman"/>
            </a:endParaRPr>
          </a:p>
          <a:p>
            <a:pPr marR="1675130" algn="ctr">
              <a:lnSpc>
                <a:spcPct val="100000"/>
              </a:lnSpc>
            </a:pPr>
            <a:r>
              <a:rPr sz="3200" b="1" spc="-5" dirty="0">
                <a:latin typeface="Times New Roman"/>
                <a:cs typeface="Times New Roman"/>
              </a:rPr>
              <a:t>for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j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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n </a:t>
            </a:r>
            <a:r>
              <a:rPr sz="3200" b="1" spc="-10" dirty="0">
                <a:latin typeface="Times New Roman"/>
                <a:cs typeface="Times New Roman"/>
              </a:rPr>
              <a:t>downto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  <a:p>
            <a:pPr marR="363855" algn="ctr">
              <a:lnSpc>
                <a:spcPts val="3835"/>
              </a:lnSpc>
            </a:pPr>
            <a:r>
              <a:rPr sz="3200" b="1" spc="-5" dirty="0">
                <a:latin typeface="Times New Roman"/>
                <a:cs typeface="Times New Roman"/>
              </a:rPr>
              <a:t>do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B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]]]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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A[</a:t>
            </a:r>
            <a:r>
              <a:rPr sz="3200" spc="-58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  <a:p>
            <a:pPr marL="723900" algn="ctr">
              <a:lnSpc>
                <a:spcPts val="3835"/>
              </a:lnSpc>
            </a:pP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]]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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]]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–</a:t>
            </a:r>
            <a:r>
              <a:rPr sz="3200" spc="-42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08455" y="168757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794255" y="168757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480054" y="168757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165853" y="168757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851653" y="168757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096002" y="2150110"/>
            <a:ext cx="4095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983452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5665723" y="2120900"/>
            <a:ext cx="762000" cy="676910"/>
            <a:chOff x="5665723" y="2120900"/>
            <a:chExt cx="762000" cy="676910"/>
          </a:xfrm>
        </p:grpSpPr>
        <p:sp>
          <p:nvSpPr>
            <p:cNvPr id="61" name="object 61"/>
            <p:cNvSpPr/>
            <p:nvPr/>
          </p:nvSpPr>
          <p:spPr>
            <a:xfrm>
              <a:off x="5741924" y="21970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665723" y="21209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5"/>
                  </a:lnTo>
                  <a:lnTo>
                    <a:pt x="685800" y="60045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5665723" y="2120900"/>
            <a:ext cx="721995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27305" algn="ctr">
              <a:lnSpc>
                <a:spcPct val="100000"/>
              </a:lnSpc>
              <a:spcBef>
                <a:spcPts val="325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669290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6351523" y="2120900"/>
            <a:ext cx="762000" cy="676910"/>
            <a:chOff x="6351523" y="2120900"/>
            <a:chExt cx="762000" cy="676910"/>
          </a:xfrm>
        </p:grpSpPr>
        <p:sp>
          <p:nvSpPr>
            <p:cNvPr id="66" name="object 66"/>
            <p:cNvSpPr/>
            <p:nvPr/>
          </p:nvSpPr>
          <p:spPr>
            <a:xfrm>
              <a:off x="6427724" y="21970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351523" y="21209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5"/>
                  </a:lnTo>
                  <a:lnTo>
                    <a:pt x="685800" y="60045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6387242" y="2120900"/>
            <a:ext cx="68580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25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355090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7037323" y="2120900"/>
            <a:ext cx="762000" cy="676910"/>
            <a:chOff x="7037323" y="2120900"/>
            <a:chExt cx="762000" cy="676910"/>
          </a:xfrm>
        </p:grpSpPr>
        <p:sp>
          <p:nvSpPr>
            <p:cNvPr id="71" name="object 71"/>
            <p:cNvSpPr/>
            <p:nvPr/>
          </p:nvSpPr>
          <p:spPr>
            <a:xfrm>
              <a:off x="7113524" y="21970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037323" y="21209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5"/>
                  </a:lnTo>
                  <a:lnTo>
                    <a:pt x="685800" y="60045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7073042" y="2120900"/>
            <a:ext cx="68580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25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040890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7723123" y="2120900"/>
            <a:ext cx="762000" cy="676910"/>
            <a:chOff x="7723123" y="2120900"/>
            <a:chExt cx="762000" cy="676910"/>
          </a:xfrm>
        </p:grpSpPr>
        <p:sp>
          <p:nvSpPr>
            <p:cNvPr id="76" name="object 76"/>
            <p:cNvSpPr/>
            <p:nvPr/>
          </p:nvSpPr>
          <p:spPr>
            <a:xfrm>
              <a:off x="7799324" y="21970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723123" y="21209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5"/>
                  </a:lnTo>
                  <a:lnTo>
                    <a:pt x="685800" y="60045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7758842" y="2120900"/>
            <a:ext cx="65024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25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932678" y="1711960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618477" y="1711960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304276" y="1711960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990075" y="1711960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983478" y="37121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5665723" y="3492500"/>
            <a:ext cx="762000" cy="676910"/>
            <a:chOff x="5665723" y="3492500"/>
            <a:chExt cx="762000" cy="676910"/>
          </a:xfrm>
        </p:grpSpPr>
        <p:sp>
          <p:nvSpPr>
            <p:cNvPr id="85" name="object 85"/>
            <p:cNvSpPr/>
            <p:nvPr/>
          </p:nvSpPr>
          <p:spPr>
            <a:xfrm>
              <a:off x="5741924" y="35686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665723" y="34925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5665723" y="3492500"/>
            <a:ext cx="721995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27305" algn="ctr">
              <a:lnSpc>
                <a:spcPct val="100000"/>
              </a:lnSpc>
              <a:spcBef>
                <a:spcPts val="325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669290" y="37121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6351523" y="3492500"/>
            <a:ext cx="762000" cy="676910"/>
            <a:chOff x="6351523" y="3492500"/>
            <a:chExt cx="762000" cy="676910"/>
          </a:xfrm>
        </p:grpSpPr>
        <p:sp>
          <p:nvSpPr>
            <p:cNvPr id="90" name="object 90"/>
            <p:cNvSpPr/>
            <p:nvPr/>
          </p:nvSpPr>
          <p:spPr>
            <a:xfrm>
              <a:off x="6427724" y="35686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351523" y="34925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6387242" y="3492500"/>
            <a:ext cx="68580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25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355090" y="37121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7037323" y="3492500"/>
            <a:ext cx="762000" cy="676910"/>
            <a:chOff x="7037323" y="3492500"/>
            <a:chExt cx="762000" cy="676910"/>
          </a:xfrm>
        </p:grpSpPr>
        <p:sp>
          <p:nvSpPr>
            <p:cNvPr id="95" name="object 95"/>
            <p:cNvSpPr/>
            <p:nvPr/>
          </p:nvSpPr>
          <p:spPr>
            <a:xfrm>
              <a:off x="7113524" y="35686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037323" y="34925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7073042" y="3492500"/>
            <a:ext cx="68580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25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8040890" y="37121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7723123" y="3492500"/>
            <a:ext cx="762000" cy="676910"/>
            <a:chOff x="7723123" y="3492500"/>
            <a:chExt cx="762000" cy="676910"/>
          </a:xfrm>
        </p:grpSpPr>
        <p:sp>
          <p:nvSpPr>
            <p:cNvPr id="100" name="object 100"/>
            <p:cNvSpPr/>
            <p:nvPr/>
          </p:nvSpPr>
          <p:spPr>
            <a:xfrm>
              <a:off x="7799324" y="35686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723123" y="34925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7758842" y="3492500"/>
            <a:ext cx="65024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25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1184402" y="2687827"/>
            <a:ext cx="696595" cy="805180"/>
          </a:xfrm>
          <a:custGeom>
            <a:avLst/>
            <a:gdLst/>
            <a:ahLst/>
            <a:cxnLst/>
            <a:rect l="l" t="t" r="r" b="b"/>
            <a:pathLst>
              <a:path w="696594" h="805179">
                <a:moveTo>
                  <a:pt x="23622" y="711708"/>
                </a:moveTo>
                <a:lnTo>
                  <a:pt x="0" y="804672"/>
                </a:lnTo>
                <a:lnTo>
                  <a:pt x="82867" y="770382"/>
                </a:lnTo>
                <a:lnTo>
                  <a:pt x="48006" y="770382"/>
                </a:lnTo>
                <a:lnTo>
                  <a:pt x="26670" y="752094"/>
                </a:lnTo>
                <a:lnTo>
                  <a:pt x="32827" y="744951"/>
                </a:lnTo>
                <a:lnTo>
                  <a:pt x="23622" y="711708"/>
                </a:lnTo>
                <a:close/>
              </a:path>
              <a:path w="696594" h="805179">
                <a:moveTo>
                  <a:pt x="37337" y="761238"/>
                </a:moveTo>
                <a:lnTo>
                  <a:pt x="48006" y="770382"/>
                </a:lnTo>
                <a:lnTo>
                  <a:pt x="53964" y="763471"/>
                </a:lnTo>
                <a:lnTo>
                  <a:pt x="37337" y="761238"/>
                </a:lnTo>
                <a:close/>
              </a:path>
              <a:path w="696594" h="805179">
                <a:moveTo>
                  <a:pt x="53964" y="763471"/>
                </a:moveTo>
                <a:lnTo>
                  <a:pt x="48006" y="770382"/>
                </a:lnTo>
                <a:lnTo>
                  <a:pt x="82867" y="770382"/>
                </a:lnTo>
                <a:lnTo>
                  <a:pt x="88392" y="768096"/>
                </a:lnTo>
                <a:lnTo>
                  <a:pt x="53964" y="763471"/>
                </a:lnTo>
                <a:close/>
              </a:path>
              <a:path w="696594" h="805179">
                <a:moveTo>
                  <a:pt x="675132" y="0"/>
                </a:moveTo>
                <a:lnTo>
                  <a:pt x="32827" y="744951"/>
                </a:lnTo>
                <a:lnTo>
                  <a:pt x="37337" y="761238"/>
                </a:lnTo>
                <a:lnTo>
                  <a:pt x="53964" y="763471"/>
                </a:lnTo>
                <a:lnTo>
                  <a:pt x="696468" y="18287"/>
                </a:lnTo>
                <a:lnTo>
                  <a:pt x="675132" y="0"/>
                </a:lnTo>
                <a:close/>
              </a:path>
              <a:path w="696594" h="805179">
                <a:moveTo>
                  <a:pt x="32827" y="744951"/>
                </a:moveTo>
                <a:lnTo>
                  <a:pt x="26670" y="752094"/>
                </a:lnTo>
                <a:lnTo>
                  <a:pt x="37337" y="761238"/>
                </a:lnTo>
                <a:lnTo>
                  <a:pt x="32827" y="7449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47022" y="6491985"/>
            <a:ext cx="45847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12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1549" y="6491985"/>
            <a:ext cx="445134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L5.27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8968" y="306577"/>
            <a:ext cx="945702" cy="1114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4602" y="497332"/>
            <a:ext cx="16871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Loop</a:t>
            </a:r>
            <a:r>
              <a:rPr spc="-80" dirty="0"/>
              <a:t> </a:t>
            </a:r>
            <a:r>
              <a:rPr spc="-5" dirty="0"/>
              <a:t>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5402" y="2125725"/>
            <a:ext cx="3873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92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41502" y="2097277"/>
            <a:ext cx="762000" cy="676275"/>
            <a:chOff x="841502" y="2097277"/>
            <a:chExt cx="762000" cy="676275"/>
          </a:xfrm>
        </p:grpSpPr>
        <p:sp>
          <p:nvSpPr>
            <p:cNvPr id="10" name="object 10"/>
            <p:cNvSpPr/>
            <p:nvPr/>
          </p:nvSpPr>
          <p:spPr>
            <a:xfrm>
              <a:off x="917702" y="21734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523494"/>
                  </a:moveTo>
                  <a:lnTo>
                    <a:pt x="609600" y="523494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3494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523494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1502" y="20972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799" y="0"/>
                  </a:moveTo>
                  <a:lnTo>
                    <a:pt x="0" y="0"/>
                  </a:lnTo>
                  <a:lnTo>
                    <a:pt x="0" y="599694"/>
                  </a:lnTo>
                  <a:lnTo>
                    <a:pt x="685799" y="599694"/>
                  </a:lnTo>
                  <a:lnTo>
                    <a:pt x="68579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41502" y="2097277"/>
            <a:ext cx="721995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R="27305" algn="ctr">
              <a:lnSpc>
                <a:spcPct val="100000"/>
              </a:lnSpc>
              <a:spcBef>
                <a:spcPts val="320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44979" y="2316314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522539" y="2092515"/>
            <a:ext cx="767080" cy="680720"/>
            <a:chOff x="1522539" y="2092515"/>
            <a:chExt cx="767080" cy="680720"/>
          </a:xfrm>
        </p:grpSpPr>
        <p:sp>
          <p:nvSpPr>
            <p:cNvPr id="15" name="object 15"/>
            <p:cNvSpPr/>
            <p:nvPr/>
          </p:nvSpPr>
          <p:spPr>
            <a:xfrm>
              <a:off x="1603502" y="21734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523494"/>
                  </a:moveTo>
                  <a:lnTo>
                    <a:pt x="609600" y="523494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3494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523494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27302" y="20972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27302" y="20972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0" y="0"/>
                  </a:moveTo>
                  <a:lnTo>
                    <a:pt x="0" y="599694"/>
                  </a:lnTo>
                  <a:lnTo>
                    <a:pt x="685800" y="599694"/>
                  </a:lnTo>
                  <a:lnTo>
                    <a:pt x="6858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530779" y="2316314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208339" y="2092515"/>
            <a:ext cx="767080" cy="680720"/>
            <a:chOff x="2208339" y="2092515"/>
            <a:chExt cx="767080" cy="680720"/>
          </a:xfrm>
        </p:grpSpPr>
        <p:sp>
          <p:nvSpPr>
            <p:cNvPr id="20" name="object 20"/>
            <p:cNvSpPr/>
            <p:nvPr/>
          </p:nvSpPr>
          <p:spPr>
            <a:xfrm>
              <a:off x="2289302" y="21734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523494"/>
                  </a:moveTo>
                  <a:lnTo>
                    <a:pt x="609600" y="523494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3494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523494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13101" y="20972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13101" y="20972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0" y="0"/>
                  </a:moveTo>
                  <a:lnTo>
                    <a:pt x="0" y="599694"/>
                  </a:lnTo>
                  <a:lnTo>
                    <a:pt x="685800" y="599694"/>
                  </a:lnTo>
                  <a:lnTo>
                    <a:pt x="6858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567783" y="2125725"/>
            <a:ext cx="11029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95"/>
              </a:spcBef>
              <a:tabLst>
                <a:tab pos="886460" algn="l"/>
              </a:tabLst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1	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16579" y="2316314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98901" y="2097277"/>
            <a:ext cx="762000" cy="676275"/>
            <a:chOff x="2898901" y="2097277"/>
            <a:chExt cx="762000" cy="676275"/>
          </a:xfrm>
        </p:grpSpPr>
        <p:sp>
          <p:nvSpPr>
            <p:cNvPr id="26" name="object 26"/>
            <p:cNvSpPr/>
            <p:nvPr/>
          </p:nvSpPr>
          <p:spPr>
            <a:xfrm>
              <a:off x="2975102" y="21734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523494"/>
                  </a:moveTo>
                  <a:lnTo>
                    <a:pt x="609600" y="523494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3494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523494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98901" y="20972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934620" y="2097277"/>
            <a:ext cx="68580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20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02379" y="2316314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584702" y="2097277"/>
            <a:ext cx="762000" cy="676275"/>
            <a:chOff x="3584702" y="2097277"/>
            <a:chExt cx="762000" cy="676275"/>
          </a:xfrm>
        </p:grpSpPr>
        <p:sp>
          <p:nvSpPr>
            <p:cNvPr id="31" name="object 31"/>
            <p:cNvSpPr/>
            <p:nvPr/>
          </p:nvSpPr>
          <p:spPr>
            <a:xfrm>
              <a:off x="3660902" y="21734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523494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523494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84702" y="20972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620420" y="2097277"/>
            <a:ext cx="65024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20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59090" y="3712235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41502" y="3492500"/>
            <a:ext cx="762000" cy="676910"/>
            <a:chOff x="841502" y="3492500"/>
            <a:chExt cx="762000" cy="676910"/>
          </a:xfrm>
        </p:grpSpPr>
        <p:sp>
          <p:nvSpPr>
            <p:cNvPr id="36" name="object 36"/>
            <p:cNvSpPr/>
            <p:nvPr/>
          </p:nvSpPr>
          <p:spPr>
            <a:xfrm>
              <a:off x="917702" y="35686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1502" y="34925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799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685799" y="600456"/>
                  </a:lnTo>
                  <a:lnTo>
                    <a:pt x="685799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844979" y="3712298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527302" y="3492500"/>
            <a:ext cx="762000" cy="676910"/>
            <a:chOff x="1527302" y="3492500"/>
            <a:chExt cx="762000" cy="676910"/>
          </a:xfrm>
        </p:grpSpPr>
        <p:sp>
          <p:nvSpPr>
            <p:cNvPr id="40" name="object 40"/>
            <p:cNvSpPr/>
            <p:nvPr/>
          </p:nvSpPr>
          <p:spPr>
            <a:xfrm>
              <a:off x="1603502" y="35686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27302" y="34925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530779" y="3712298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213101" y="3492500"/>
            <a:ext cx="762000" cy="676910"/>
            <a:chOff x="2213101" y="3492500"/>
            <a:chExt cx="762000" cy="676910"/>
          </a:xfrm>
        </p:grpSpPr>
        <p:sp>
          <p:nvSpPr>
            <p:cNvPr id="44" name="object 44"/>
            <p:cNvSpPr/>
            <p:nvPr/>
          </p:nvSpPr>
          <p:spPr>
            <a:xfrm>
              <a:off x="2289302" y="35686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213101" y="34925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216579" y="3712298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898901" y="3492500"/>
            <a:ext cx="762000" cy="676910"/>
            <a:chOff x="2898901" y="3492500"/>
            <a:chExt cx="762000" cy="676910"/>
          </a:xfrm>
        </p:grpSpPr>
        <p:sp>
          <p:nvSpPr>
            <p:cNvPr id="48" name="object 48"/>
            <p:cNvSpPr/>
            <p:nvPr/>
          </p:nvSpPr>
          <p:spPr>
            <a:xfrm>
              <a:off x="2975102" y="35686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898901" y="34925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902379" y="3712298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584702" y="3492500"/>
            <a:ext cx="762000" cy="676910"/>
            <a:chOff x="3584702" y="3492500"/>
            <a:chExt cx="762000" cy="676910"/>
          </a:xfrm>
        </p:grpSpPr>
        <p:sp>
          <p:nvSpPr>
            <p:cNvPr id="52" name="object 52"/>
            <p:cNvSpPr/>
            <p:nvPr/>
          </p:nvSpPr>
          <p:spPr>
            <a:xfrm>
              <a:off x="3660902" y="35686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584702" y="34925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95396" y="3521684"/>
            <a:ext cx="5209540" cy="255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87400" algn="l"/>
                <a:tab pos="1473200" algn="l"/>
                <a:tab pos="2159000" algn="l"/>
                <a:tab pos="2844800" algn="l"/>
                <a:tab pos="3530600" algn="l"/>
                <a:tab pos="4725035" algn="l"/>
              </a:tabLst>
            </a:pP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B</a:t>
            </a:r>
            <a:r>
              <a:rPr sz="3200" spc="-5" dirty="0">
                <a:latin typeface="Times New Roman"/>
                <a:cs typeface="Times New Roman"/>
              </a:rPr>
              <a:t>:	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1	3	3	4	4	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C'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950">
              <a:latin typeface="Times New Roman"/>
              <a:cs typeface="Times New Roman"/>
            </a:endParaRPr>
          </a:p>
          <a:p>
            <a:pPr marR="1675130" algn="ctr">
              <a:lnSpc>
                <a:spcPct val="100000"/>
              </a:lnSpc>
            </a:pPr>
            <a:r>
              <a:rPr sz="3200" b="1" spc="-5" dirty="0">
                <a:latin typeface="Times New Roman"/>
                <a:cs typeface="Times New Roman"/>
              </a:rPr>
              <a:t>for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j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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n </a:t>
            </a:r>
            <a:r>
              <a:rPr sz="3200" b="1" spc="-10" dirty="0">
                <a:latin typeface="Times New Roman"/>
                <a:cs typeface="Times New Roman"/>
              </a:rPr>
              <a:t>downto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  <a:p>
            <a:pPr marR="363855" algn="ctr">
              <a:lnSpc>
                <a:spcPts val="3835"/>
              </a:lnSpc>
            </a:pPr>
            <a:r>
              <a:rPr sz="3200" b="1" spc="-5" dirty="0">
                <a:latin typeface="Times New Roman"/>
                <a:cs typeface="Times New Roman"/>
              </a:rPr>
              <a:t>do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B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]]]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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A[</a:t>
            </a:r>
            <a:r>
              <a:rPr sz="3200" spc="-58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  <a:p>
            <a:pPr marL="723900" algn="ctr">
              <a:lnSpc>
                <a:spcPts val="3835"/>
              </a:lnSpc>
            </a:pP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]]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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]]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–</a:t>
            </a:r>
            <a:r>
              <a:rPr sz="3200" spc="-42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108455" y="168757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794255" y="168757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480054" y="168757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165853" y="168757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851653" y="168757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096002" y="2150110"/>
            <a:ext cx="4095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983452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5665723" y="2120900"/>
            <a:ext cx="762000" cy="676910"/>
            <a:chOff x="5665723" y="2120900"/>
            <a:chExt cx="762000" cy="676910"/>
          </a:xfrm>
        </p:grpSpPr>
        <p:sp>
          <p:nvSpPr>
            <p:cNvPr id="63" name="object 63"/>
            <p:cNvSpPr/>
            <p:nvPr/>
          </p:nvSpPr>
          <p:spPr>
            <a:xfrm>
              <a:off x="5741924" y="21970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665723" y="21209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5"/>
                  </a:lnTo>
                  <a:lnTo>
                    <a:pt x="685800" y="60045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5665723" y="2120900"/>
            <a:ext cx="721995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27305" algn="ctr">
              <a:lnSpc>
                <a:spcPct val="100000"/>
              </a:lnSpc>
              <a:spcBef>
                <a:spcPts val="325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669290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6351523" y="2120900"/>
            <a:ext cx="762000" cy="676910"/>
            <a:chOff x="6351523" y="2120900"/>
            <a:chExt cx="762000" cy="676910"/>
          </a:xfrm>
        </p:grpSpPr>
        <p:sp>
          <p:nvSpPr>
            <p:cNvPr id="68" name="object 68"/>
            <p:cNvSpPr/>
            <p:nvPr/>
          </p:nvSpPr>
          <p:spPr>
            <a:xfrm>
              <a:off x="6427724" y="21970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351523" y="21209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5"/>
                  </a:lnTo>
                  <a:lnTo>
                    <a:pt x="685800" y="60045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6387242" y="2120900"/>
            <a:ext cx="68580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25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355090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7037323" y="2120900"/>
            <a:ext cx="762000" cy="676910"/>
            <a:chOff x="7037323" y="2120900"/>
            <a:chExt cx="762000" cy="676910"/>
          </a:xfrm>
        </p:grpSpPr>
        <p:sp>
          <p:nvSpPr>
            <p:cNvPr id="73" name="object 73"/>
            <p:cNvSpPr/>
            <p:nvPr/>
          </p:nvSpPr>
          <p:spPr>
            <a:xfrm>
              <a:off x="7113524" y="21970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037323" y="21209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5"/>
                  </a:lnTo>
                  <a:lnTo>
                    <a:pt x="685800" y="60045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7073042" y="2120900"/>
            <a:ext cx="68580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25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8040890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7723123" y="2120900"/>
            <a:ext cx="762000" cy="676910"/>
            <a:chOff x="7723123" y="2120900"/>
            <a:chExt cx="762000" cy="676910"/>
          </a:xfrm>
        </p:grpSpPr>
        <p:sp>
          <p:nvSpPr>
            <p:cNvPr id="78" name="object 78"/>
            <p:cNvSpPr/>
            <p:nvPr/>
          </p:nvSpPr>
          <p:spPr>
            <a:xfrm>
              <a:off x="7799324" y="21970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723123" y="21209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5"/>
                  </a:lnTo>
                  <a:lnTo>
                    <a:pt x="685800" y="60045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7758842" y="2120900"/>
            <a:ext cx="65024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25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932678" y="1711960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618477" y="1711960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304276" y="1711960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990075" y="1711960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983478" y="37121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5665723" y="3492500"/>
            <a:ext cx="762000" cy="676910"/>
            <a:chOff x="5665723" y="3492500"/>
            <a:chExt cx="762000" cy="676910"/>
          </a:xfrm>
        </p:grpSpPr>
        <p:sp>
          <p:nvSpPr>
            <p:cNvPr id="87" name="object 87"/>
            <p:cNvSpPr/>
            <p:nvPr/>
          </p:nvSpPr>
          <p:spPr>
            <a:xfrm>
              <a:off x="5741924" y="35686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665723" y="34925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5665723" y="3492500"/>
            <a:ext cx="721995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27305" algn="ctr">
              <a:lnSpc>
                <a:spcPct val="100000"/>
              </a:lnSpc>
              <a:spcBef>
                <a:spcPts val="325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669290" y="37121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6351523" y="3492500"/>
            <a:ext cx="762000" cy="676910"/>
            <a:chOff x="6351523" y="3492500"/>
            <a:chExt cx="762000" cy="676910"/>
          </a:xfrm>
        </p:grpSpPr>
        <p:sp>
          <p:nvSpPr>
            <p:cNvPr id="92" name="object 92"/>
            <p:cNvSpPr/>
            <p:nvPr/>
          </p:nvSpPr>
          <p:spPr>
            <a:xfrm>
              <a:off x="6427724" y="35686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351523" y="34925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6387242" y="3492500"/>
            <a:ext cx="68580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25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7355090" y="37121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7037323" y="3492500"/>
            <a:ext cx="762000" cy="676910"/>
            <a:chOff x="7037323" y="3492500"/>
            <a:chExt cx="762000" cy="676910"/>
          </a:xfrm>
        </p:grpSpPr>
        <p:sp>
          <p:nvSpPr>
            <p:cNvPr id="97" name="object 97"/>
            <p:cNvSpPr/>
            <p:nvPr/>
          </p:nvSpPr>
          <p:spPr>
            <a:xfrm>
              <a:off x="7113524" y="35686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037323" y="34925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7073042" y="3492500"/>
            <a:ext cx="68580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25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8040890" y="37121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7723123" y="3492500"/>
            <a:ext cx="762000" cy="676910"/>
            <a:chOff x="7723123" y="3492500"/>
            <a:chExt cx="762000" cy="676910"/>
          </a:xfrm>
        </p:grpSpPr>
        <p:sp>
          <p:nvSpPr>
            <p:cNvPr id="102" name="object 102"/>
            <p:cNvSpPr/>
            <p:nvPr/>
          </p:nvSpPr>
          <p:spPr>
            <a:xfrm>
              <a:off x="7799324" y="35686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723123" y="34925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7758842" y="3492500"/>
            <a:ext cx="65024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25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1179067" y="2684017"/>
            <a:ext cx="2063114" cy="817880"/>
          </a:xfrm>
          <a:custGeom>
            <a:avLst/>
            <a:gdLst/>
            <a:ahLst/>
            <a:cxnLst/>
            <a:rect l="l" t="t" r="r" b="b"/>
            <a:pathLst>
              <a:path w="2063114" h="817879">
                <a:moveTo>
                  <a:pt x="1995687" y="797627"/>
                </a:moveTo>
                <a:lnTo>
                  <a:pt x="1967483" y="817626"/>
                </a:lnTo>
                <a:lnTo>
                  <a:pt x="2062733" y="808482"/>
                </a:lnTo>
                <a:lnTo>
                  <a:pt x="2055769" y="800862"/>
                </a:lnTo>
                <a:lnTo>
                  <a:pt x="2004059" y="800862"/>
                </a:lnTo>
                <a:lnTo>
                  <a:pt x="1995687" y="797627"/>
                </a:lnTo>
                <a:close/>
              </a:path>
              <a:path w="2063114" h="817879">
                <a:moveTo>
                  <a:pt x="2009181" y="788058"/>
                </a:moveTo>
                <a:lnTo>
                  <a:pt x="1995687" y="797627"/>
                </a:lnTo>
                <a:lnTo>
                  <a:pt x="2004059" y="800862"/>
                </a:lnTo>
                <a:lnTo>
                  <a:pt x="2009181" y="788058"/>
                </a:lnTo>
                <a:close/>
              </a:path>
              <a:path w="2063114" h="817879">
                <a:moveTo>
                  <a:pt x="1997964" y="737616"/>
                </a:moveTo>
                <a:lnTo>
                  <a:pt x="2005463" y="770612"/>
                </a:lnTo>
                <a:lnTo>
                  <a:pt x="2014728" y="774192"/>
                </a:lnTo>
                <a:lnTo>
                  <a:pt x="2009338" y="787665"/>
                </a:lnTo>
                <a:lnTo>
                  <a:pt x="2009394" y="787908"/>
                </a:lnTo>
                <a:lnTo>
                  <a:pt x="2009181" y="788058"/>
                </a:lnTo>
                <a:lnTo>
                  <a:pt x="2004059" y="800862"/>
                </a:lnTo>
                <a:lnTo>
                  <a:pt x="2055769" y="800862"/>
                </a:lnTo>
                <a:lnTo>
                  <a:pt x="1997964" y="737616"/>
                </a:lnTo>
                <a:close/>
              </a:path>
              <a:path w="2063114" h="817879">
                <a:moveTo>
                  <a:pt x="10668" y="0"/>
                </a:moveTo>
                <a:lnTo>
                  <a:pt x="0" y="26670"/>
                </a:lnTo>
                <a:lnTo>
                  <a:pt x="1995687" y="797627"/>
                </a:lnTo>
                <a:lnTo>
                  <a:pt x="2009181" y="788058"/>
                </a:lnTo>
                <a:lnTo>
                  <a:pt x="2009338" y="787665"/>
                </a:lnTo>
                <a:lnTo>
                  <a:pt x="2005463" y="770612"/>
                </a:lnTo>
                <a:lnTo>
                  <a:pt x="10668" y="0"/>
                </a:lnTo>
                <a:close/>
              </a:path>
              <a:path w="2063114" h="817879">
                <a:moveTo>
                  <a:pt x="2005463" y="770612"/>
                </a:moveTo>
                <a:lnTo>
                  <a:pt x="2009338" y="787665"/>
                </a:lnTo>
                <a:lnTo>
                  <a:pt x="2014728" y="774192"/>
                </a:lnTo>
                <a:lnTo>
                  <a:pt x="2005463" y="7706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47022" y="6491985"/>
            <a:ext cx="45847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12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1549" y="6491985"/>
            <a:ext cx="445134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L5.28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8968" y="306577"/>
            <a:ext cx="945702" cy="1114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4602" y="497332"/>
            <a:ext cx="20447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Analysis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52901" y="1425448"/>
            <a:ext cx="20066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for 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i </a:t>
            </a:r>
            <a:r>
              <a:rPr sz="2800" dirty="0">
                <a:solidFill>
                  <a:srgbClr val="008480"/>
                </a:solidFill>
                <a:latin typeface="Symbol"/>
                <a:cs typeface="Symbol"/>
              </a:rPr>
              <a:t>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 1 </a:t>
            </a:r>
            <a:r>
              <a:rPr sz="2800" b="1" dirty="0">
                <a:latin typeface="Times New Roman"/>
                <a:cs typeface="Times New Roman"/>
              </a:rPr>
              <a:t>to</a:t>
            </a:r>
            <a:r>
              <a:rPr sz="2800" b="1" spc="-11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10102" y="1852155"/>
            <a:ext cx="177101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do </a:t>
            </a:r>
            <a:r>
              <a:rPr sz="28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008480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480"/>
                </a:solidFill>
                <a:latin typeface="Symbol"/>
                <a:cs typeface="Symbol"/>
              </a:rPr>
              <a:t></a:t>
            </a:r>
            <a:r>
              <a:rPr sz="2800" spc="-7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35175" y="1599971"/>
            <a:ext cx="800100" cy="1426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95"/>
              </a:spcBef>
            </a:pPr>
            <a:r>
              <a:rPr lang="en-US" sz="3200" i="1" spc="-5" dirty="0" smtClean="0">
                <a:solidFill>
                  <a:srgbClr val="008480"/>
                </a:solidFill>
                <a:latin typeface="Times New Roman"/>
                <a:cs typeface="Times New Roman"/>
              </a:rPr>
              <a:t>O</a:t>
            </a:r>
            <a:r>
              <a:rPr sz="3200" spc="-15" dirty="0" smtClean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 smtClean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0"/>
              </a:spcBef>
            </a:pPr>
            <a:r>
              <a:rPr lang="en-US" sz="3200" i="1" spc="-5" dirty="0" smtClean="0">
                <a:solidFill>
                  <a:srgbClr val="008480"/>
                </a:solidFill>
                <a:latin typeface="Times New Roman"/>
                <a:cs typeface="Times New Roman"/>
              </a:rPr>
              <a:t>O</a:t>
            </a:r>
            <a:r>
              <a:rPr sz="3200" spc="-10" dirty="0" smtClean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 smtClean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46593" y="3460762"/>
            <a:ext cx="7778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i="1" spc="-5" dirty="0" smtClean="0">
                <a:solidFill>
                  <a:srgbClr val="008480"/>
                </a:solidFill>
                <a:latin typeface="Times New Roman"/>
                <a:cs typeface="Times New Roman"/>
              </a:rPr>
              <a:t>O</a:t>
            </a:r>
            <a:r>
              <a:rPr sz="3200" spc="-10" dirty="0" smtClean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 smtClean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5175" y="4619790"/>
            <a:ext cx="8001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i="1" spc="-5" dirty="0" smtClean="0">
                <a:solidFill>
                  <a:srgbClr val="008480"/>
                </a:solidFill>
                <a:latin typeface="Times New Roman"/>
                <a:cs typeface="Times New Roman"/>
              </a:rPr>
              <a:t>O</a:t>
            </a:r>
            <a:r>
              <a:rPr sz="3200" spc="-10" dirty="0" smtClean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 smtClean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52863" y="2339848"/>
            <a:ext cx="4237990" cy="3199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for 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j </a:t>
            </a:r>
            <a:r>
              <a:rPr sz="2800" dirty="0">
                <a:solidFill>
                  <a:srgbClr val="008480"/>
                </a:solidFill>
                <a:latin typeface="Symbol"/>
                <a:cs typeface="Symbol"/>
              </a:rPr>
              <a:t>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 1 </a:t>
            </a:r>
            <a:r>
              <a:rPr sz="2800" b="1" dirty="0">
                <a:latin typeface="Times New Roman"/>
                <a:cs typeface="Times New Roman"/>
              </a:rPr>
              <a:t>to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endParaRPr sz="28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800" b="1" dirty="0">
                <a:latin typeface="Times New Roman"/>
                <a:cs typeface="Times New Roman"/>
              </a:rPr>
              <a:t>do </a:t>
            </a:r>
            <a:r>
              <a:rPr sz="28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008480"/>
                </a:solidFill>
                <a:latin typeface="Times New Roman"/>
                <a:cs typeface="Times New Roman"/>
              </a:rPr>
              <a:t>[ 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]] </a:t>
            </a:r>
            <a:r>
              <a:rPr sz="2800" dirty="0">
                <a:solidFill>
                  <a:srgbClr val="008480"/>
                </a:solidFill>
                <a:latin typeface="Symbol"/>
                <a:cs typeface="Symbol"/>
              </a:rPr>
              <a:t>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008480"/>
                </a:solidFill>
                <a:latin typeface="Times New Roman"/>
                <a:cs typeface="Times New Roman"/>
              </a:rPr>
              <a:t>[ 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]] +</a:t>
            </a:r>
            <a:r>
              <a:rPr sz="2800" spc="-45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800" b="1" dirty="0">
                <a:latin typeface="Times New Roman"/>
                <a:cs typeface="Times New Roman"/>
              </a:rPr>
              <a:t>for 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i </a:t>
            </a:r>
            <a:r>
              <a:rPr sz="2800" dirty="0">
                <a:solidFill>
                  <a:srgbClr val="008480"/>
                </a:solidFill>
                <a:latin typeface="Symbol"/>
                <a:cs typeface="Symbol"/>
              </a:rPr>
              <a:t>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 2 </a:t>
            </a:r>
            <a:r>
              <a:rPr sz="2800" b="1" dirty="0">
                <a:latin typeface="Times New Roman"/>
                <a:cs typeface="Times New Roman"/>
              </a:rPr>
              <a:t>to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endParaRPr sz="28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800" b="1" dirty="0">
                <a:latin typeface="Times New Roman"/>
                <a:cs typeface="Times New Roman"/>
              </a:rPr>
              <a:t>do </a:t>
            </a:r>
            <a:r>
              <a:rPr sz="28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008480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480"/>
                </a:solidFill>
                <a:latin typeface="Symbol"/>
                <a:cs typeface="Symbol"/>
              </a:rPr>
              <a:t>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008480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2800" spc="-3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008480"/>
                </a:solidFill>
                <a:latin typeface="Times New Roman"/>
                <a:cs typeface="Times New Roman"/>
              </a:rPr>
              <a:t>–1]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800" b="1" dirty="0">
                <a:latin typeface="Times New Roman"/>
                <a:cs typeface="Times New Roman"/>
              </a:rPr>
              <a:t>for 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j </a:t>
            </a:r>
            <a:r>
              <a:rPr sz="2800" dirty="0">
                <a:solidFill>
                  <a:srgbClr val="008480"/>
                </a:solidFill>
                <a:latin typeface="Symbol"/>
                <a:cs typeface="Symbol"/>
              </a:rPr>
              <a:t>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n </a:t>
            </a:r>
            <a:r>
              <a:rPr sz="2800" b="1" dirty="0">
                <a:latin typeface="Times New Roman"/>
                <a:cs typeface="Times New Roman"/>
              </a:rPr>
              <a:t>downto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800" b="1" dirty="0">
                <a:latin typeface="Times New Roman"/>
                <a:cs typeface="Times New Roman"/>
              </a:rPr>
              <a:t>do </a:t>
            </a:r>
            <a:r>
              <a:rPr sz="28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B</a:t>
            </a:r>
            <a:r>
              <a:rPr sz="28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008480"/>
                </a:solidFill>
                <a:latin typeface="Times New Roman"/>
                <a:cs typeface="Times New Roman"/>
              </a:rPr>
              <a:t>[ 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]]] </a:t>
            </a:r>
            <a:r>
              <a:rPr sz="2800" dirty="0">
                <a:solidFill>
                  <a:srgbClr val="008480"/>
                </a:solidFill>
                <a:latin typeface="Symbol"/>
                <a:cs typeface="Symbol"/>
              </a:rPr>
              <a:t>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480"/>
                </a:solidFill>
                <a:latin typeface="Times New Roman"/>
                <a:cs typeface="Times New Roman"/>
              </a:rPr>
              <a:t>A[</a:t>
            </a:r>
            <a:r>
              <a:rPr sz="2800" spc="-8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endParaRPr sz="2800" dirty="0">
              <a:latin typeface="Times New Roman"/>
              <a:cs typeface="Times New Roman"/>
            </a:endParaRPr>
          </a:p>
          <a:p>
            <a:pPr marL="977900">
              <a:lnSpc>
                <a:spcPct val="100000"/>
              </a:lnSpc>
            </a:pPr>
            <a:r>
              <a:rPr sz="28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008480"/>
                </a:solidFill>
                <a:latin typeface="Times New Roman"/>
                <a:cs typeface="Times New Roman"/>
              </a:rPr>
              <a:t>[ 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]] </a:t>
            </a:r>
            <a:r>
              <a:rPr sz="2800" dirty="0">
                <a:solidFill>
                  <a:srgbClr val="008480"/>
                </a:solidFill>
                <a:latin typeface="Symbol"/>
                <a:cs typeface="Symbol"/>
              </a:rPr>
              <a:t>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008480"/>
                </a:solidFill>
                <a:latin typeface="Times New Roman"/>
                <a:cs typeface="Times New Roman"/>
              </a:rPr>
              <a:t>[ 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]] –</a:t>
            </a:r>
            <a:r>
              <a:rPr sz="2800" spc="-45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92400" y="1505203"/>
            <a:ext cx="304800" cy="731520"/>
          </a:xfrm>
          <a:custGeom>
            <a:avLst/>
            <a:gdLst/>
            <a:ahLst/>
            <a:cxnLst/>
            <a:rect l="l" t="t" r="r" b="b"/>
            <a:pathLst>
              <a:path w="304800" h="731519">
                <a:moveTo>
                  <a:pt x="304800" y="0"/>
                </a:moveTo>
                <a:lnTo>
                  <a:pt x="245625" y="4702"/>
                </a:lnTo>
                <a:lnTo>
                  <a:pt x="197167" y="17621"/>
                </a:lnTo>
                <a:lnTo>
                  <a:pt x="164425" y="36968"/>
                </a:lnTo>
                <a:lnTo>
                  <a:pt x="152400" y="60960"/>
                </a:lnTo>
                <a:lnTo>
                  <a:pt x="152400" y="304800"/>
                </a:lnTo>
                <a:lnTo>
                  <a:pt x="140374" y="328469"/>
                </a:lnTo>
                <a:lnTo>
                  <a:pt x="107632" y="347853"/>
                </a:lnTo>
                <a:lnTo>
                  <a:pt x="59174" y="360949"/>
                </a:lnTo>
                <a:lnTo>
                  <a:pt x="0" y="365760"/>
                </a:lnTo>
                <a:lnTo>
                  <a:pt x="59174" y="370570"/>
                </a:lnTo>
                <a:lnTo>
                  <a:pt x="107632" y="383667"/>
                </a:lnTo>
                <a:lnTo>
                  <a:pt x="140374" y="403050"/>
                </a:lnTo>
                <a:lnTo>
                  <a:pt x="152400" y="426720"/>
                </a:lnTo>
                <a:lnTo>
                  <a:pt x="152400" y="670560"/>
                </a:lnTo>
                <a:lnTo>
                  <a:pt x="164425" y="694229"/>
                </a:lnTo>
                <a:lnTo>
                  <a:pt x="197167" y="713613"/>
                </a:lnTo>
                <a:lnTo>
                  <a:pt x="245625" y="726709"/>
                </a:lnTo>
                <a:lnTo>
                  <a:pt x="304800" y="731520"/>
                </a:lnTo>
              </a:path>
            </a:pathLst>
          </a:custGeom>
          <a:ln w="190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92400" y="2419604"/>
            <a:ext cx="304800" cy="731520"/>
          </a:xfrm>
          <a:custGeom>
            <a:avLst/>
            <a:gdLst/>
            <a:ahLst/>
            <a:cxnLst/>
            <a:rect l="l" t="t" r="r" b="b"/>
            <a:pathLst>
              <a:path w="304800" h="731519">
                <a:moveTo>
                  <a:pt x="304800" y="0"/>
                </a:moveTo>
                <a:lnTo>
                  <a:pt x="245625" y="4702"/>
                </a:lnTo>
                <a:lnTo>
                  <a:pt x="197167" y="17621"/>
                </a:lnTo>
                <a:lnTo>
                  <a:pt x="164425" y="36968"/>
                </a:lnTo>
                <a:lnTo>
                  <a:pt x="152400" y="60960"/>
                </a:lnTo>
                <a:lnTo>
                  <a:pt x="152400" y="304800"/>
                </a:lnTo>
                <a:lnTo>
                  <a:pt x="140374" y="328469"/>
                </a:lnTo>
                <a:lnTo>
                  <a:pt x="107632" y="347853"/>
                </a:lnTo>
                <a:lnTo>
                  <a:pt x="59174" y="360949"/>
                </a:lnTo>
                <a:lnTo>
                  <a:pt x="0" y="365760"/>
                </a:lnTo>
                <a:lnTo>
                  <a:pt x="59174" y="370570"/>
                </a:lnTo>
                <a:lnTo>
                  <a:pt x="107632" y="383667"/>
                </a:lnTo>
                <a:lnTo>
                  <a:pt x="140374" y="403050"/>
                </a:lnTo>
                <a:lnTo>
                  <a:pt x="152400" y="426720"/>
                </a:lnTo>
                <a:lnTo>
                  <a:pt x="152400" y="670560"/>
                </a:lnTo>
                <a:lnTo>
                  <a:pt x="164425" y="694229"/>
                </a:lnTo>
                <a:lnTo>
                  <a:pt x="197167" y="713613"/>
                </a:lnTo>
                <a:lnTo>
                  <a:pt x="245625" y="726709"/>
                </a:lnTo>
                <a:lnTo>
                  <a:pt x="304800" y="731520"/>
                </a:lnTo>
              </a:path>
            </a:pathLst>
          </a:custGeom>
          <a:ln w="190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92400" y="3365246"/>
            <a:ext cx="304800" cy="732790"/>
          </a:xfrm>
          <a:custGeom>
            <a:avLst/>
            <a:gdLst/>
            <a:ahLst/>
            <a:cxnLst/>
            <a:rect l="l" t="t" r="r" b="b"/>
            <a:pathLst>
              <a:path w="304800" h="732789">
                <a:moveTo>
                  <a:pt x="304800" y="0"/>
                </a:moveTo>
                <a:lnTo>
                  <a:pt x="245625" y="4810"/>
                </a:lnTo>
                <a:lnTo>
                  <a:pt x="197167" y="17906"/>
                </a:lnTo>
                <a:lnTo>
                  <a:pt x="164425" y="37290"/>
                </a:lnTo>
                <a:lnTo>
                  <a:pt x="152400" y="60959"/>
                </a:lnTo>
                <a:lnTo>
                  <a:pt x="152400" y="304800"/>
                </a:lnTo>
                <a:lnTo>
                  <a:pt x="140374" y="328910"/>
                </a:lnTo>
                <a:lnTo>
                  <a:pt x="107632" y="348519"/>
                </a:lnTo>
                <a:lnTo>
                  <a:pt x="59174" y="361699"/>
                </a:lnTo>
                <a:lnTo>
                  <a:pt x="0" y="366521"/>
                </a:lnTo>
                <a:lnTo>
                  <a:pt x="59174" y="371224"/>
                </a:lnTo>
                <a:lnTo>
                  <a:pt x="107632" y="384143"/>
                </a:lnTo>
                <a:lnTo>
                  <a:pt x="140374" y="403490"/>
                </a:lnTo>
                <a:lnTo>
                  <a:pt x="152400" y="427481"/>
                </a:lnTo>
                <a:lnTo>
                  <a:pt x="152400" y="671321"/>
                </a:lnTo>
                <a:lnTo>
                  <a:pt x="164425" y="694991"/>
                </a:lnTo>
                <a:lnTo>
                  <a:pt x="197167" y="714375"/>
                </a:lnTo>
                <a:lnTo>
                  <a:pt x="245625" y="727471"/>
                </a:lnTo>
                <a:lnTo>
                  <a:pt x="304800" y="732281"/>
                </a:lnTo>
              </a:path>
            </a:pathLst>
          </a:custGeom>
          <a:ln w="190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1149350" y="4238878"/>
            <a:ext cx="1857375" cy="1334770"/>
            <a:chOff x="1149350" y="4238878"/>
            <a:chExt cx="1857375" cy="1334770"/>
          </a:xfrm>
        </p:grpSpPr>
        <p:sp>
          <p:nvSpPr>
            <p:cNvPr id="17" name="object 17"/>
            <p:cNvSpPr/>
            <p:nvPr/>
          </p:nvSpPr>
          <p:spPr>
            <a:xfrm>
              <a:off x="2692400" y="4248403"/>
              <a:ext cx="304800" cy="1283970"/>
            </a:xfrm>
            <a:custGeom>
              <a:avLst/>
              <a:gdLst/>
              <a:ahLst/>
              <a:cxnLst/>
              <a:rect l="l" t="t" r="r" b="b"/>
              <a:pathLst>
                <a:path w="304800" h="1283970">
                  <a:moveTo>
                    <a:pt x="304800" y="0"/>
                  </a:moveTo>
                  <a:lnTo>
                    <a:pt x="245625" y="8417"/>
                  </a:lnTo>
                  <a:lnTo>
                    <a:pt x="197167" y="31337"/>
                  </a:lnTo>
                  <a:lnTo>
                    <a:pt x="164425" y="65258"/>
                  </a:lnTo>
                  <a:lnTo>
                    <a:pt x="152400" y="106680"/>
                  </a:lnTo>
                  <a:lnTo>
                    <a:pt x="152400" y="534924"/>
                  </a:lnTo>
                  <a:lnTo>
                    <a:pt x="140374" y="576345"/>
                  </a:lnTo>
                  <a:lnTo>
                    <a:pt x="107632" y="610266"/>
                  </a:lnTo>
                  <a:lnTo>
                    <a:pt x="59174" y="633186"/>
                  </a:lnTo>
                  <a:lnTo>
                    <a:pt x="0" y="641604"/>
                  </a:lnTo>
                  <a:lnTo>
                    <a:pt x="59174" y="650033"/>
                  </a:lnTo>
                  <a:lnTo>
                    <a:pt x="107632" y="673036"/>
                  </a:lnTo>
                  <a:lnTo>
                    <a:pt x="140374" y="707183"/>
                  </a:lnTo>
                  <a:lnTo>
                    <a:pt x="152400" y="749046"/>
                  </a:lnTo>
                  <a:lnTo>
                    <a:pt x="152400" y="1177290"/>
                  </a:lnTo>
                  <a:lnTo>
                    <a:pt x="164425" y="1218711"/>
                  </a:lnTo>
                  <a:lnTo>
                    <a:pt x="197167" y="1252632"/>
                  </a:lnTo>
                  <a:lnTo>
                    <a:pt x="245625" y="1275552"/>
                  </a:lnTo>
                  <a:lnTo>
                    <a:pt x="304800" y="1283970"/>
                  </a:lnTo>
                </a:path>
              </a:pathLst>
            </a:custGeom>
            <a:ln w="190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49350" y="5559043"/>
              <a:ext cx="1562100" cy="0"/>
            </a:xfrm>
            <a:custGeom>
              <a:avLst/>
              <a:gdLst/>
              <a:ahLst/>
              <a:cxnLst/>
              <a:rect l="l" t="t" r="r" b="b"/>
              <a:pathLst>
                <a:path w="1562100">
                  <a:moveTo>
                    <a:pt x="0" y="0"/>
                  </a:moveTo>
                  <a:lnTo>
                    <a:pt x="1562100" y="0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225803" y="5607303"/>
            <a:ext cx="14141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spc="-20" dirty="0">
                <a:solidFill>
                  <a:srgbClr val="008480"/>
                </a:solidFill>
                <a:latin typeface="Symbol"/>
                <a:cs typeface="Times New Roman"/>
              </a:rPr>
              <a:t>O</a:t>
            </a:r>
            <a:r>
              <a:rPr sz="3200" spc="-20" dirty="0" smtClean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 smtClean="0">
                <a:solidFill>
                  <a:srgbClr val="008480"/>
                </a:solidFill>
                <a:latin typeface="Times New Roman"/>
                <a:cs typeface="Times New Roman"/>
              </a:rPr>
              <a:t>n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5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47022" y="6491985"/>
            <a:ext cx="45847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12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1549" y="6491985"/>
            <a:ext cx="445134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L5.11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8968" y="306577"/>
            <a:ext cx="945702" cy="1114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4602" y="497332"/>
            <a:ext cx="51333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26665" algn="l"/>
                <a:tab pos="4064635" algn="l"/>
              </a:tabLst>
            </a:pPr>
            <a:r>
              <a:rPr spc="-5" dirty="0"/>
              <a:t>Sorting in</a:t>
            </a:r>
            <a:r>
              <a:rPr dirty="0"/>
              <a:t>	</a:t>
            </a:r>
            <a:r>
              <a:rPr spc="-5" dirty="0"/>
              <a:t>linear</a:t>
            </a:r>
            <a:r>
              <a:rPr dirty="0"/>
              <a:t>	</a:t>
            </a:r>
            <a:r>
              <a:rPr spc="-5" dirty="0"/>
              <a:t>time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6415" y="1553159"/>
            <a:ext cx="8426450" cy="222694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Counting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sort: </a:t>
            </a:r>
            <a:r>
              <a:rPr sz="3200" spc="-5" dirty="0">
                <a:latin typeface="Times New Roman"/>
                <a:cs typeface="Times New Roman"/>
              </a:rPr>
              <a:t>No comparisons between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elements.</a:t>
            </a:r>
            <a:endParaRPr sz="3200" dirty="0">
              <a:latin typeface="Times New Roman"/>
              <a:cs typeface="Times New Roman"/>
            </a:endParaRPr>
          </a:p>
          <a:p>
            <a:pPr marL="243840" indent="-231775">
              <a:lnSpc>
                <a:spcPts val="3810"/>
              </a:lnSpc>
              <a:spcBef>
                <a:spcPts val="1019"/>
              </a:spcBef>
              <a:buFont typeface="Times New Roman"/>
              <a:buChar char="•"/>
              <a:tabLst>
                <a:tab pos="244475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Input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[1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.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latin typeface="Times New Roman"/>
                <a:cs typeface="Times New Roman"/>
              </a:rPr>
              <a:t>, where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spc="-3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85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85" dirty="0" smtClean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lang="en-US" sz="3200" spc="85" dirty="0" smtClean="0">
                <a:solidFill>
                  <a:srgbClr val="0084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€</a:t>
            </a:r>
            <a:r>
              <a:rPr sz="3200" spc="85" dirty="0" smtClean="0">
                <a:solidFill>
                  <a:srgbClr val="008480"/>
                </a:solidFill>
                <a:latin typeface="Times New Roman"/>
                <a:cs typeface="Times New Roman"/>
              </a:rPr>
              <a:t>{</a:t>
            </a:r>
            <a:r>
              <a:rPr sz="3200" spc="85" dirty="0">
                <a:solidFill>
                  <a:srgbClr val="008480"/>
                </a:solidFill>
                <a:latin typeface="Times New Roman"/>
                <a:cs typeface="Times New Roman"/>
              </a:rPr>
              <a:t>1,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2,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…,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}</a:t>
            </a:r>
            <a:r>
              <a:rPr sz="3200" spc="-3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243840" indent="-231775">
              <a:lnSpc>
                <a:spcPts val="3804"/>
              </a:lnSpc>
              <a:buFont typeface="Times New Roman"/>
              <a:buChar char="•"/>
              <a:tabLst>
                <a:tab pos="244475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Output</a:t>
            </a:r>
            <a:r>
              <a:rPr sz="3200" spc="-5" dirty="0">
                <a:latin typeface="Times New Roman"/>
                <a:cs typeface="Times New Roman"/>
              </a:rPr>
              <a:t>: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B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[1 . .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sorted.</a:t>
            </a:r>
            <a:endParaRPr sz="3200" dirty="0">
              <a:latin typeface="Times New Roman"/>
              <a:cs typeface="Times New Roman"/>
            </a:endParaRPr>
          </a:p>
          <a:p>
            <a:pPr marL="243840" indent="-231775">
              <a:lnSpc>
                <a:spcPts val="3835"/>
              </a:lnSpc>
              <a:buFont typeface="Times New Roman"/>
              <a:buChar char="•"/>
              <a:tabLst>
                <a:tab pos="244475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Auxiliary storage</a:t>
            </a:r>
            <a:r>
              <a:rPr sz="3200" spc="-5" dirty="0">
                <a:latin typeface="Times New Roman"/>
                <a:cs typeface="Times New Roman"/>
              </a:rPr>
              <a:t>: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[1 . .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29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47022" y="6491985"/>
            <a:ext cx="45847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12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1549" y="6491985"/>
            <a:ext cx="445134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L5.29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8968" y="306577"/>
            <a:ext cx="945702" cy="1114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4602" y="497332"/>
            <a:ext cx="33020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Running</a:t>
            </a:r>
            <a:r>
              <a:rPr spc="-60" dirty="0"/>
              <a:t> </a:t>
            </a:r>
            <a:r>
              <a:rPr spc="-5" dirty="0"/>
              <a:t>time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52601" y="1528787"/>
            <a:ext cx="7654925" cy="4706417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3200" spc="-5" dirty="0">
                <a:latin typeface="Times New Roman"/>
                <a:cs typeface="Times New Roman"/>
              </a:rPr>
              <a:t>If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k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=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, then counting sort takes </a:t>
            </a:r>
            <a:r>
              <a:rPr lang="en-US" sz="3200" i="1" spc="-5" dirty="0" smtClean="0">
                <a:solidFill>
                  <a:srgbClr val="008480"/>
                </a:solidFill>
                <a:latin typeface="Times New Roman"/>
                <a:cs typeface="Times New Roman"/>
              </a:rPr>
              <a:t>O</a:t>
            </a:r>
            <a:r>
              <a:rPr sz="3200" spc="-15" dirty="0" smtClean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 smtClean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4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time.</a:t>
            </a:r>
            <a:endParaRPr sz="3200" dirty="0">
              <a:latin typeface="Times New Roman"/>
              <a:cs typeface="Times New Roman"/>
            </a:endParaRPr>
          </a:p>
          <a:p>
            <a:pPr marL="243840" indent="-231775">
              <a:lnSpc>
                <a:spcPct val="100000"/>
              </a:lnSpc>
              <a:spcBef>
                <a:spcPts val="765"/>
              </a:spcBef>
              <a:buClr>
                <a:srgbClr val="CC0000"/>
              </a:buClr>
              <a:buChar char="•"/>
              <a:tabLst>
                <a:tab pos="244475" algn="l"/>
              </a:tabLst>
            </a:pPr>
            <a:r>
              <a:rPr sz="3200" spc="-5" dirty="0">
                <a:latin typeface="Times New Roman"/>
                <a:cs typeface="Times New Roman"/>
              </a:rPr>
              <a:t>But, sorting takes </a:t>
            </a:r>
            <a:r>
              <a:rPr lang="en-US" sz="3200" i="1" spc="-5" dirty="0" smtClean="0">
                <a:solidFill>
                  <a:srgbClr val="008480"/>
                </a:solidFill>
                <a:latin typeface="Times New Roman"/>
                <a:cs typeface="Times New Roman"/>
              </a:rPr>
              <a:t>O</a:t>
            </a:r>
            <a:r>
              <a:rPr sz="3200" spc="-70" dirty="0" smtClean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-70" dirty="0" smtClean="0">
                <a:solidFill>
                  <a:srgbClr val="008480"/>
                </a:solidFill>
                <a:latin typeface="Times New Roman"/>
                <a:cs typeface="Times New Roman"/>
              </a:rPr>
              <a:t>n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lg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5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time!</a:t>
            </a:r>
            <a:endParaRPr sz="3200" dirty="0">
              <a:latin typeface="Times New Roman"/>
              <a:cs typeface="Times New Roman"/>
            </a:endParaRPr>
          </a:p>
          <a:p>
            <a:pPr marL="243840" indent="-231775">
              <a:lnSpc>
                <a:spcPct val="100000"/>
              </a:lnSpc>
              <a:spcBef>
                <a:spcPts val="690"/>
              </a:spcBef>
              <a:buClr>
                <a:srgbClr val="CC0000"/>
              </a:buClr>
              <a:buChar char="•"/>
              <a:tabLst>
                <a:tab pos="244475" algn="l"/>
              </a:tabLst>
            </a:pPr>
            <a:r>
              <a:rPr sz="3200" spc="-5" dirty="0">
                <a:latin typeface="Times New Roman"/>
                <a:cs typeface="Times New Roman"/>
              </a:rPr>
              <a:t>Where’s 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fallacy?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Answer:</a:t>
            </a:r>
            <a:endParaRPr sz="3200" dirty="0">
              <a:latin typeface="Times New Roman"/>
              <a:cs typeface="Times New Roman"/>
            </a:endParaRPr>
          </a:p>
          <a:p>
            <a:pPr marL="243840" indent="-231775">
              <a:lnSpc>
                <a:spcPct val="100000"/>
              </a:lnSpc>
              <a:spcBef>
                <a:spcPts val="825"/>
              </a:spcBef>
              <a:buFont typeface="Times New Roman"/>
              <a:buChar char="•"/>
              <a:tabLst>
                <a:tab pos="244475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Comparison sorting </a:t>
            </a:r>
            <a:r>
              <a:rPr sz="3200" spc="-5" dirty="0">
                <a:latin typeface="Times New Roman"/>
                <a:cs typeface="Times New Roman"/>
              </a:rPr>
              <a:t>takes </a:t>
            </a:r>
            <a:r>
              <a:rPr lang="en-US" sz="3200" i="1" spc="-5" dirty="0" smtClean="0">
                <a:solidFill>
                  <a:srgbClr val="008480"/>
                </a:solidFill>
                <a:latin typeface="Times New Roman"/>
                <a:cs typeface="Times New Roman"/>
              </a:rPr>
              <a:t>O</a:t>
            </a:r>
            <a:r>
              <a:rPr sz="3200" spc="-70" dirty="0" smtClean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-70" dirty="0" smtClean="0">
                <a:solidFill>
                  <a:srgbClr val="008480"/>
                </a:solidFill>
                <a:latin typeface="Times New Roman"/>
                <a:cs typeface="Times New Roman"/>
              </a:rPr>
              <a:t>n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lg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49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time.</a:t>
            </a:r>
            <a:endParaRPr sz="3200" dirty="0">
              <a:latin typeface="Times New Roman"/>
              <a:cs typeface="Times New Roman"/>
            </a:endParaRPr>
          </a:p>
          <a:p>
            <a:pPr marL="243840" indent="-231775">
              <a:lnSpc>
                <a:spcPct val="100000"/>
              </a:lnSpc>
              <a:spcBef>
                <a:spcPts val="695"/>
              </a:spcBef>
              <a:buClr>
                <a:srgbClr val="CC0000"/>
              </a:buClr>
              <a:buChar char="•"/>
              <a:tabLst>
                <a:tab pos="244475" algn="l"/>
              </a:tabLst>
            </a:pPr>
            <a:r>
              <a:rPr sz="3200" spc="-5" dirty="0">
                <a:latin typeface="Times New Roman"/>
                <a:cs typeface="Times New Roman"/>
              </a:rPr>
              <a:t>Counting sort is not a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comparison</a:t>
            </a:r>
            <a:r>
              <a:rPr sz="3200" b="1" i="1" spc="4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sort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243840" marR="819785" indent="-231775">
              <a:lnSpc>
                <a:spcPts val="3450"/>
              </a:lnSpc>
              <a:spcBef>
                <a:spcPts val="1200"/>
              </a:spcBef>
              <a:buClr>
                <a:srgbClr val="CC0000"/>
              </a:buClr>
              <a:buChar char="•"/>
              <a:tabLst>
                <a:tab pos="244475" algn="l"/>
              </a:tabLst>
            </a:pPr>
            <a:r>
              <a:rPr sz="3200" spc="-5" dirty="0">
                <a:latin typeface="Times New Roman"/>
                <a:cs typeface="Times New Roman"/>
              </a:rPr>
              <a:t>In fact, not a single comparison between  elements occurs!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47022" y="6491985"/>
            <a:ext cx="45847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12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1549" y="6491985"/>
            <a:ext cx="445134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L5.30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8968" y="306577"/>
            <a:ext cx="945702" cy="1114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4602" y="497332"/>
            <a:ext cx="33318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Stable</a:t>
            </a:r>
            <a:r>
              <a:rPr spc="-50" dirty="0"/>
              <a:t> </a:t>
            </a:r>
            <a:r>
              <a:rPr spc="-5" dirty="0"/>
              <a:t>sorting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40582" y="3102698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822701" y="2882900"/>
            <a:ext cx="762000" cy="676910"/>
            <a:chOff x="2822701" y="2882900"/>
            <a:chExt cx="762000" cy="676910"/>
          </a:xfrm>
        </p:grpSpPr>
        <p:sp>
          <p:nvSpPr>
            <p:cNvPr id="9" name="object 9"/>
            <p:cNvSpPr/>
            <p:nvPr/>
          </p:nvSpPr>
          <p:spPr>
            <a:xfrm>
              <a:off x="2898902" y="29590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22701" y="28829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5"/>
                  </a:lnTo>
                  <a:lnTo>
                    <a:pt x="685800" y="60045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826179" y="3102698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503739" y="2878137"/>
            <a:ext cx="767080" cy="681990"/>
            <a:chOff x="3503739" y="2878137"/>
            <a:chExt cx="767080" cy="681990"/>
          </a:xfrm>
        </p:grpSpPr>
        <p:sp>
          <p:nvSpPr>
            <p:cNvPr id="13" name="object 13"/>
            <p:cNvSpPr/>
            <p:nvPr/>
          </p:nvSpPr>
          <p:spPr>
            <a:xfrm>
              <a:off x="3584702" y="29590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08502" y="28829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5"/>
                  </a:lnTo>
                  <a:lnTo>
                    <a:pt x="685800" y="60045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08502" y="2882900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0" y="0"/>
                  </a:moveTo>
                  <a:lnTo>
                    <a:pt x="0" y="599694"/>
                  </a:lnTo>
                  <a:lnTo>
                    <a:pt x="685800" y="599694"/>
                  </a:lnTo>
                  <a:lnTo>
                    <a:pt x="6858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511979" y="3102698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89539" y="2878137"/>
            <a:ext cx="767080" cy="681990"/>
            <a:chOff x="4189539" y="2878137"/>
            <a:chExt cx="767080" cy="681990"/>
          </a:xfrm>
        </p:grpSpPr>
        <p:sp>
          <p:nvSpPr>
            <p:cNvPr id="18" name="object 18"/>
            <p:cNvSpPr/>
            <p:nvPr/>
          </p:nvSpPr>
          <p:spPr>
            <a:xfrm>
              <a:off x="4270502" y="29590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94302" y="28829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5"/>
                  </a:lnTo>
                  <a:lnTo>
                    <a:pt x="685800" y="60045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94302" y="2882900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0" y="0"/>
                  </a:moveTo>
                  <a:lnTo>
                    <a:pt x="0" y="599694"/>
                  </a:lnTo>
                  <a:lnTo>
                    <a:pt x="685800" y="599694"/>
                  </a:lnTo>
                  <a:lnTo>
                    <a:pt x="6858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197779" y="3102698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875339" y="2878137"/>
            <a:ext cx="767080" cy="681990"/>
            <a:chOff x="4875339" y="2878137"/>
            <a:chExt cx="767080" cy="681990"/>
          </a:xfrm>
        </p:grpSpPr>
        <p:sp>
          <p:nvSpPr>
            <p:cNvPr id="23" name="object 23"/>
            <p:cNvSpPr/>
            <p:nvPr/>
          </p:nvSpPr>
          <p:spPr>
            <a:xfrm>
              <a:off x="4956302" y="29590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80102" y="28829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5"/>
                  </a:lnTo>
                  <a:lnTo>
                    <a:pt x="685800" y="60045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80102" y="2882900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0" y="0"/>
                  </a:moveTo>
                  <a:lnTo>
                    <a:pt x="0" y="599694"/>
                  </a:lnTo>
                  <a:lnTo>
                    <a:pt x="685800" y="599694"/>
                  </a:lnTo>
                  <a:lnTo>
                    <a:pt x="6858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883579" y="3102698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565902" y="2882900"/>
            <a:ext cx="762000" cy="676910"/>
            <a:chOff x="5565902" y="2882900"/>
            <a:chExt cx="762000" cy="676910"/>
          </a:xfrm>
        </p:grpSpPr>
        <p:sp>
          <p:nvSpPr>
            <p:cNvPr id="28" name="object 28"/>
            <p:cNvSpPr/>
            <p:nvPr/>
          </p:nvSpPr>
          <p:spPr>
            <a:xfrm>
              <a:off x="5642102" y="29590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65902" y="28829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5"/>
                  </a:lnTo>
                  <a:lnTo>
                    <a:pt x="685800" y="60045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140697" y="449781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822701" y="4278121"/>
            <a:ext cx="762000" cy="676910"/>
            <a:chOff x="2822701" y="4278121"/>
            <a:chExt cx="762000" cy="676910"/>
          </a:xfrm>
        </p:grpSpPr>
        <p:sp>
          <p:nvSpPr>
            <p:cNvPr id="32" name="object 32"/>
            <p:cNvSpPr/>
            <p:nvPr/>
          </p:nvSpPr>
          <p:spPr>
            <a:xfrm>
              <a:off x="2898902" y="4354321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22701" y="4278121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5"/>
                  </a:lnTo>
                  <a:lnTo>
                    <a:pt x="685800" y="60045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826179" y="4497920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508502" y="4278121"/>
            <a:ext cx="762000" cy="676910"/>
            <a:chOff x="3508502" y="4278121"/>
            <a:chExt cx="762000" cy="676910"/>
          </a:xfrm>
        </p:grpSpPr>
        <p:sp>
          <p:nvSpPr>
            <p:cNvPr id="36" name="object 36"/>
            <p:cNvSpPr/>
            <p:nvPr/>
          </p:nvSpPr>
          <p:spPr>
            <a:xfrm>
              <a:off x="3584702" y="4354321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08502" y="4278121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5"/>
                  </a:lnTo>
                  <a:lnTo>
                    <a:pt x="685800" y="60045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511979" y="4497920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194302" y="4278121"/>
            <a:ext cx="762000" cy="676910"/>
            <a:chOff x="4194302" y="4278121"/>
            <a:chExt cx="762000" cy="676910"/>
          </a:xfrm>
        </p:grpSpPr>
        <p:sp>
          <p:nvSpPr>
            <p:cNvPr id="40" name="object 40"/>
            <p:cNvSpPr/>
            <p:nvPr/>
          </p:nvSpPr>
          <p:spPr>
            <a:xfrm>
              <a:off x="4270502" y="4354321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94302" y="4278121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5"/>
                  </a:lnTo>
                  <a:lnTo>
                    <a:pt x="685800" y="60045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197779" y="4497920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880102" y="4278121"/>
            <a:ext cx="762000" cy="676910"/>
            <a:chOff x="4880102" y="4278121"/>
            <a:chExt cx="762000" cy="676910"/>
          </a:xfrm>
        </p:grpSpPr>
        <p:sp>
          <p:nvSpPr>
            <p:cNvPr id="44" name="object 44"/>
            <p:cNvSpPr/>
            <p:nvPr/>
          </p:nvSpPr>
          <p:spPr>
            <a:xfrm>
              <a:off x="4956302" y="4354321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880102" y="4278121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5"/>
                  </a:lnTo>
                  <a:lnTo>
                    <a:pt x="685800" y="60045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883579" y="4497920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160267" y="3469640"/>
            <a:ext cx="3168015" cy="1485265"/>
            <a:chOff x="3160267" y="3469640"/>
            <a:chExt cx="3168015" cy="1485265"/>
          </a:xfrm>
        </p:grpSpPr>
        <p:sp>
          <p:nvSpPr>
            <p:cNvPr id="48" name="object 48"/>
            <p:cNvSpPr/>
            <p:nvPr/>
          </p:nvSpPr>
          <p:spPr>
            <a:xfrm>
              <a:off x="5642102" y="4354322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565901" y="4278122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5"/>
                  </a:lnTo>
                  <a:lnTo>
                    <a:pt x="685800" y="60045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160267" y="3469640"/>
              <a:ext cx="2063114" cy="817880"/>
            </a:xfrm>
            <a:custGeom>
              <a:avLst/>
              <a:gdLst/>
              <a:ahLst/>
              <a:cxnLst/>
              <a:rect l="l" t="t" r="r" b="b"/>
              <a:pathLst>
                <a:path w="2063114" h="817879">
                  <a:moveTo>
                    <a:pt x="1994994" y="798118"/>
                  </a:moveTo>
                  <a:lnTo>
                    <a:pt x="1967484" y="817626"/>
                  </a:lnTo>
                  <a:lnTo>
                    <a:pt x="2062734" y="808482"/>
                  </a:lnTo>
                  <a:lnTo>
                    <a:pt x="2056465" y="801624"/>
                  </a:lnTo>
                  <a:lnTo>
                    <a:pt x="2004060" y="801624"/>
                  </a:lnTo>
                  <a:lnTo>
                    <a:pt x="1994994" y="798118"/>
                  </a:lnTo>
                  <a:close/>
                </a:path>
                <a:path w="2063114" h="817879">
                  <a:moveTo>
                    <a:pt x="2005652" y="771444"/>
                  </a:moveTo>
                  <a:lnTo>
                    <a:pt x="2009394" y="787908"/>
                  </a:lnTo>
                  <a:lnTo>
                    <a:pt x="1994994" y="798118"/>
                  </a:lnTo>
                  <a:lnTo>
                    <a:pt x="2004060" y="801624"/>
                  </a:lnTo>
                  <a:lnTo>
                    <a:pt x="2014728" y="774954"/>
                  </a:lnTo>
                  <a:lnTo>
                    <a:pt x="2005652" y="771444"/>
                  </a:lnTo>
                  <a:close/>
                </a:path>
                <a:path w="2063114" h="817879">
                  <a:moveTo>
                    <a:pt x="1997964" y="737616"/>
                  </a:moveTo>
                  <a:lnTo>
                    <a:pt x="2005652" y="771444"/>
                  </a:lnTo>
                  <a:lnTo>
                    <a:pt x="2014728" y="774954"/>
                  </a:lnTo>
                  <a:lnTo>
                    <a:pt x="2004060" y="801624"/>
                  </a:lnTo>
                  <a:lnTo>
                    <a:pt x="2056465" y="801624"/>
                  </a:lnTo>
                  <a:lnTo>
                    <a:pt x="1997964" y="737616"/>
                  </a:lnTo>
                  <a:close/>
                </a:path>
                <a:path w="2063114" h="817879">
                  <a:moveTo>
                    <a:pt x="10668" y="0"/>
                  </a:moveTo>
                  <a:lnTo>
                    <a:pt x="0" y="26670"/>
                  </a:lnTo>
                  <a:lnTo>
                    <a:pt x="1994994" y="798118"/>
                  </a:lnTo>
                  <a:lnTo>
                    <a:pt x="2009394" y="787908"/>
                  </a:lnTo>
                  <a:lnTo>
                    <a:pt x="2005652" y="771444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8A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165601" y="3473450"/>
              <a:ext cx="696595" cy="805180"/>
            </a:xfrm>
            <a:custGeom>
              <a:avLst/>
              <a:gdLst/>
              <a:ahLst/>
              <a:cxnLst/>
              <a:rect l="l" t="t" r="r" b="b"/>
              <a:pathLst>
                <a:path w="696595" h="805179">
                  <a:moveTo>
                    <a:pt x="23622" y="711707"/>
                  </a:moveTo>
                  <a:lnTo>
                    <a:pt x="0" y="804672"/>
                  </a:lnTo>
                  <a:lnTo>
                    <a:pt x="81025" y="771144"/>
                  </a:lnTo>
                  <a:lnTo>
                    <a:pt x="48006" y="771144"/>
                  </a:lnTo>
                  <a:lnTo>
                    <a:pt x="26670" y="752094"/>
                  </a:lnTo>
                  <a:lnTo>
                    <a:pt x="32827" y="744951"/>
                  </a:lnTo>
                  <a:lnTo>
                    <a:pt x="23622" y="711707"/>
                  </a:lnTo>
                  <a:close/>
                </a:path>
                <a:path w="696595" h="805179">
                  <a:moveTo>
                    <a:pt x="32827" y="744951"/>
                  </a:moveTo>
                  <a:lnTo>
                    <a:pt x="26670" y="752094"/>
                  </a:lnTo>
                  <a:lnTo>
                    <a:pt x="48006" y="771144"/>
                  </a:lnTo>
                  <a:lnTo>
                    <a:pt x="54553" y="763550"/>
                  </a:lnTo>
                  <a:lnTo>
                    <a:pt x="37337" y="761238"/>
                  </a:lnTo>
                  <a:lnTo>
                    <a:pt x="32827" y="744951"/>
                  </a:lnTo>
                  <a:close/>
                </a:path>
                <a:path w="696595" h="805179">
                  <a:moveTo>
                    <a:pt x="54553" y="763550"/>
                  </a:moveTo>
                  <a:lnTo>
                    <a:pt x="48006" y="771144"/>
                  </a:lnTo>
                  <a:lnTo>
                    <a:pt x="81025" y="771144"/>
                  </a:lnTo>
                  <a:lnTo>
                    <a:pt x="88392" y="768095"/>
                  </a:lnTo>
                  <a:lnTo>
                    <a:pt x="54553" y="763550"/>
                  </a:lnTo>
                  <a:close/>
                </a:path>
                <a:path w="696595" h="805179">
                  <a:moveTo>
                    <a:pt x="675132" y="0"/>
                  </a:moveTo>
                  <a:lnTo>
                    <a:pt x="32827" y="744951"/>
                  </a:lnTo>
                  <a:lnTo>
                    <a:pt x="37337" y="761238"/>
                  </a:lnTo>
                  <a:lnTo>
                    <a:pt x="54553" y="763550"/>
                  </a:lnTo>
                  <a:lnTo>
                    <a:pt x="696468" y="19050"/>
                  </a:lnTo>
                  <a:lnTo>
                    <a:pt x="6751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51401" y="3473450"/>
              <a:ext cx="696595" cy="805180"/>
            </a:xfrm>
            <a:custGeom>
              <a:avLst/>
              <a:gdLst/>
              <a:ahLst/>
              <a:cxnLst/>
              <a:rect l="l" t="t" r="r" b="b"/>
              <a:pathLst>
                <a:path w="696595" h="805179">
                  <a:moveTo>
                    <a:pt x="23622" y="711707"/>
                  </a:moveTo>
                  <a:lnTo>
                    <a:pt x="0" y="804672"/>
                  </a:lnTo>
                  <a:lnTo>
                    <a:pt x="81025" y="771144"/>
                  </a:lnTo>
                  <a:lnTo>
                    <a:pt x="48006" y="771144"/>
                  </a:lnTo>
                  <a:lnTo>
                    <a:pt x="26670" y="752094"/>
                  </a:lnTo>
                  <a:lnTo>
                    <a:pt x="32827" y="744951"/>
                  </a:lnTo>
                  <a:lnTo>
                    <a:pt x="23622" y="711707"/>
                  </a:lnTo>
                  <a:close/>
                </a:path>
                <a:path w="696595" h="805179">
                  <a:moveTo>
                    <a:pt x="32827" y="744951"/>
                  </a:moveTo>
                  <a:lnTo>
                    <a:pt x="26670" y="752094"/>
                  </a:lnTo>
                  <a:lnTo>
                    <a:pt x="48006" y="771144"/>
                  </a:lnTo>
                  <a:lnTo>
                    <a:pt x="54553" y="763550"/>
                  </a:lnTo>
                  <a:lnTo>
                    <a:pt x="37337" y="761238"/>
                  </a:lnTo>
                  <a:lnTo>
                    <a:pt x="32827" y="744951"/>
                  </a:lnTo>
                  <a:close/>
                </a:path>
                <a:path w="696595" h="805179">
                  <a:moveTo>
                    <a:pt x="54553" y="763550"/>
                  </a:moveTo>
                  <a:lnTo>
                    <a:pt x="48006" y="771144"/>
                  </a:lnTo>
                  <a:lnTo>
                    <a:pt x="81025" y="771144"/>
                  </a:lnTo>
                  <a:lnTo>
                    <a:pt x="88392" y="768095"/>
                  </a:lnTo>
                  <a:lnTo>
                    <a:pt x="54553" y="763550"/>
                  </a:lnTo>
                  <a:close/>
                </a:path>
                <a:path w="696595" h="805179">
                  <a:moveTo>
                    <a:pt x="675132" y="0"/>
                  </a:moveTo>
                  <a:lnTo>
                    <a:pt x="32827" y="744951"/>
                  </a:lnTo>
                  <a:lnTo>
                    <a:pt x="37337" y="761238"/>
                  </a:lnTo>
                  <a:lnTo>
                    <a:pt x="54553" y="763550"/>
                  </a:lnTo>
                  <a:lnTo>
                    <a:pt x="696468" y="19050"/>
                  </a:lnTo>
                  <a:lnTo>
                    <a:pt x="675132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212333" y="3473450"/>
              <a:ext cx="696595" cy="805180"/>
            </a:xfrm>
            <a:custGeom>
              <a:avLst/>
              <a:gdLst/>
              <a:ahLst/>
              <a:cxnLst/>
              <a:rect l="l" t="t" r="r" b="b"/>
              <a:pathLst>
                <a:path w="696595" h="805179">
                  <a:moveTo>
                    <a:pt x="641914" y="763550"/>
                  </a:moveTo>
                  <a:lnTo>
                    <a:pt x="608076" y="768095"/>
                  </a:lnTo>
                  <a:lnTo>
                    <a:pt x="696467" y="804672"/>
                  </a:lnTo>
                  <a:lnTo>
                    <a:pt x="687948" y="771144"/>
                  </a:lnTo>
                  <a:lnTo>
                    <a:pt x="648462" y="771144"/>
                  </a:lnTo>
                  <a:lnTo>
                    <a:pt x="641914" y="763550"/>
                  </a:lnTo>
                  <a:close/>
                </a:path>
                <a:path w="696595" h="805179">
                  <a:moveTo>
                    <a:pt x="663640" y="744951"/>
                  </a:moveTo>
                  <a:lnTo>
                    <a:pt x="659129" y="761238"/>
                  </a:lnTo>
                  <a:lnTo>
                    <a:pt x="641914" y="763550"/>
                  </a:lnTo>
                  <a:lnTo>
                    <a:pt x="648462" y="771144"/>
                  </a:lnTo>
                  <a:lnTo>
                    <a:pt x="669798" y="752094"/>
                  </a:lnTo>
                  <a:lnTo>
                    <a:pt x="663640" y="744951"/>
                  </a:lnTo>
                  <a:close/>
                </a:path>
                <a:path w="696595" h="805179">
                  <a:moveTo>
                    <a:pt x="672845" y="711707"/>
                  </a:moveTo>
                  <a:lnTo>
                    <a:pt x="663640" y="744951"/>
                  </a:lnTo>
                  <a:lnTo>
                    <a:pt x="669798" y="752094"/>
                  </a:lnTo>
                  <a:lnTo>
                    <a:pt x="648462" y="771144"/>
                  </a:lnTo>
                  <a:lnTo>
                    <a:pt x="687948" y="771144"/>
                  </a:lnTo>
                  <a:lnTo>
                    <a:pt x="672845" y="711707"/>
                  </a:lnTo>
                  <a:close/>
                </a:path>
                <a:path w="696595" h="805179">
                  <a:moveTo>
                    <a:pt x="21336" y="0"/>
                  </a:moveTo>
                  <a:lnTo>
                    <a:pt x="0" y="19050"/>
                  </a:lnTo>
                  <a:lnTo>
                    <a:pt x="641914" y="763550"/>
                  </a:lnTo>
                  <a:lnTo>
                    <a:pt x="659129" y="761238"/>
                  </a:lnTo>
                  <a:lnTo>
                    <a:pt x="663640" y="744951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008A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537201" y="3470402"/>
              <a:ext cx="1378585" cy="807720"/>
            </a:xfrm>
            <a:custGeom>
              <a:avLst/>
              <a:gdLst/>
              <a:ahLst/>
              <a:cxnLst/>
              <a:rect l="l" t="t" r="r" b="b"/>
              <a:pathLst>
                <a:path w="1378585" h="807720">
                  <a:moveTo>
                    <a:pt x="52577" y="727710"/>
                  </a:moveTo>
                  <a:lnTo>
                    <a:pt x="0" y="807720"/>
                  </a:lnTo>
                  <a:lnTo>
                    <a:pt x="95250" y="801624"/>
                  </a:lnTo>
                  <a:lnTo>
                    <a:pt x="74754" y="791718"/>
                  </a:lnTo>
                  <a:lnTo>
                    <a:pt x="56387" y="791718"/>
                  </a:lnTo>
                  <a:lnTo>
                    <a:pt x="41910" y="766572"/>
                  </a:lnTo>
                  <a:lnTo>
                    <a:pt x="50587" y="761540"/>
                  </a:lnTo>
                  <a:lnTo>
                    <a:pt x="52577" y="727710"/>
                  </a:lnTo>
                  <a:close/>
                </a:path>
                <a:path w="1378585" h="807720">
                  <a:moveTo>
                    <a:pt x="50587" y="761540"/>
                  </a:moveTo>
                  <a:lnTo>
                    <a:pt x="41910" y="766572"/>
                  </a:lnTo>
                  <a:lnTo>
                    <a:pt x="56387" y="791718"/>
                  </a:lnTo>
                  <a:lnTo>
                    <a:pt x="64737" y="786876"/>
                  </a:lnTo>
                  <a:lnTo>
                    <a:pt x="49530" y="779526"/>
                  </a:lnTo>
                  <a:lnTo>
                    <a:pt x="50587" y="761540"/>
                  </a:lnTo>
                  <a:close/>
                </a:path>
                <a:path w="1378585" h="807720">
                  <a:moveTo>
                    <a:pt x="64737" y="786876"/>
                  </a:moveTo>
                  <a:lnTo>
                    <a:pt x="56387" y="791718"/>
                  </a:lnTo>
                  <a:lnTo>
                    <a:pt x="74754" y="791718"/>
                  </a:lnTo>
                  <a:lnTo>
                    <a:pt x="64737" y="786876"/>
                  </a:lnTo>
                  <a:close/>
                </a:path>
                <a:path w="1378585" h="807720">
                  <a:moveTo>
                    <a:pt x="1363980" y="0"/>
                  </a:moveTo>
                  <a:lnTo>
                    <a:pt x="50587" y="761540"/>
                  </a:lnTo>
                  <a:lnTo>
                    <a:pt x="49530" y="779526"/>
                  </a:lnTo>
                  <a:lnTo>
                    <a:pt x="64737" y="786876"/>
                  </a:lnTo>
                  <a:lnTo>
                    <a:pt x="1378458" y="25146"/>
                  </a:lnTo>
                  <a:lnTo>
                    <a:pt x="136398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752601" y="1585468"/>
            <a:ext cx="7634605" cy="485966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422909" marR="461645">
              <a:lnSpc>
                <a:spcPts val="3450"/>
              </a:lnSpc>
              <a:spcBef>
                <a:spcPts val="535"/>
              </a:spcBef>
            </a:pPr>
            <a:r>
              <a:rPr sz="3200" spc="-5" dirty="0">
                <a:latin typeface="Times New Roman"/>
                <a:cs typeface="Times New Roman"/>
              </a:rPr>
              <a:t>Counting sort is a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stable </a:t>
            </a:r>
            <a:r>
              <a:rPr sz="3200" spc="-5" dirty="0">
                <a:latin typeface="Times New Roman"/>
                <a:cs typeface="Times New Roman"/>
              </a:rPr>
              <a:t>sort: it preserves  the input order among equal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elements.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1536065">
              <a:lnSpc>
                <a:spcPct val="100000"/>
              </a:lnSpc>
              <a:spcBef>
                <a:spcPts val="5"/>
              </a:spcBef>
              <a:tabLst>
                <a:tab pos="2311400" algn="l"/>
                <a:tab pos="2997200" algn="l"/>
                <a:tab pos="3683000" algn="l"/>
                <a:tab pos="4368800" algn="l"/>
                <a:tab pos="5054600" algn="l"/>
              </a:tabLst>
            </a:pP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:	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4	1	3	4	3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1536700">
              <a:lnSpc>
                <a:spcPct val="100000"/>
              </a:lnSpc>
              <a:tabLst>
                <a:tab pos="2311400" algn="l"/>
                <a:tab pos="2997200" algn="l"/>
                <a:tab pos="3683000" algn="l"/>
                <a:tab pos="4368800" algn="l"/>
                <a:tab pos="5054600" algn="l"/>
              </a:tabLst>
            </a:pP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B</a:t>
            </a:r>
            <a:r>
              <a:rPr sz="3200" spc="-5" dirty="0">
                <a:latin typeface="Times New Roman"/>
                <a:cs typeface="Times New Roman"/>
              </a:rPr>
              <a:t>:	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1	3	3	4	4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dirty="0" smtClean="0"/>
              <a:t>This </a:t>
            </a:r>
            <a:r>
              <a:rPr lang="en-US" dirty="0"/>
              <a:t>sorting technique is effective when the difference between different keys are not so </a:t>
            </a:r>
            <a:r>
              <a:rPr lang="en-US" dirty="0" smtClean="0"/>
              <a:t>big.</a:t>
            </a:r>
            <a:endParaRPr lang="en-US" sz="3200" b="1" spc="-5" dirty="0" smtClean="0">
              <a:solidFill>
                <a:srgbClr val="CC000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b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Exercise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 </a:t>
            </a:r>
            <a:r>
              <a:rPr sz="3200" spc="-5" dirty="0">
                <a:latin typeface="Times New Roman"/>
                <a:cs typeface="Times New Roman"/>
              </a:rPr>
              <a:t>What other sorts have this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property?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47022" y="6491985"/>
            <a:ext cx="45847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12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1549" y="6491985"/>
            <a:ext cx="445134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L5.12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8968" y="306577"/>
            <a:ext cx="945702" cy="1114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4602" y="497332"/>
            <a:ext cx="33299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Counting</a:t>
            </a:r>
            <a:r>
              <a:rPr spc="-50" dirty="0"/>
              <a:t> </a:t>
            </a:r>
            <a:r>
              <a:rPr spc="-5" dirty="0"/>
              <a:t>sort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9701" y="1555750"/>
            <a:ext cx="4749800" cy="4411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453005" algn="ctr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Times New Roman"/>
                <a:cs typeface="Times New Roman"/>
              </a:rPr>
              <a:t>for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i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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1 </a:t>
            </a:r>
            <a:r>
              <a:rPr sz="3200" b="1" spc="-5" dirty="0">
                <a:latin typeface="Times New Roman"/>
                <a:cs typeface="Times New Roman"/>
              </a:rPr>
              <a:t>to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endParaRPr sz="3200">
              <a:latin typeface="Times New Roman"/>
              <a:cs typeface="Times New Roman"/>
            </a:endParaRPr>
          </a:p>
          <a:p>
            <a:pPr marR="1810385" algn="ctr">
              <a:lnSpc>
                <a:spcPts val="3835"/>
              </a:lnSpc>
            </a:pPr>
            <a:r>
              <a:rPr sz="3200" b="1" spc="-5" dirty="0">
                <a:latin typeface="Times New Roman"/>
                <a:cs typeface="Times New Roman"/>
              </a:rPr>
              <a:t>do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]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</a:t>
            </a:r>
            <a:r>
              <a:rPr sz="3200" spc="-3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  <a:p>
            <a:pPr marR="2430145" algn="ctr">
              <a:lnSpc>
                <a:spcPts val="3795"/>
              </a:lnSpc>
            </a:pPr>
            <a:r>
              <a:rPr sz="3200" b="1" spc="-5" dirty="0">
                <a:latin typeface="Times New Roman"/>
                <a:cs typeface="Times New Roman"/>
              </a:rPr>
              <a:t>for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j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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1 </a:t>
            </a:r>
            <a:r>
              <a:rPr sz="3200" b="1" spc="-5" dirty="0">
                <a:latin typeface="Times New Roman"/>
                <a:cs typeface="Times New Roman"/>
              </a:rPr>
              <a:t>to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457200" algn="ctr">
              <a:lnSpc>
                <a:spcPts val="3800"/>
              </a:lnSpc>
            </a:pPr>
            <a:r>
              <a:rPr sz="3200" b="1" spc="-5" dirty="0">
                <a:latin typeface="Times New Roman"/>
                <a:cs typeface="Times New Roman"/>
              </a:rPr>
              <a:t>do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]]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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]]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43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  <a:p>
            <a:pPr marR="2453005" algn="ctr">
              <a:lnSpc>
                <a:spcPts val="3800"/>
              </a:lnSpc>
              <a:spcBef>
                <a:spcPts val="80"/>
              </a:spcBef>
            </a:pPr>
            <a:r>
              <a:rPr sz="3200" b="1" spc="-5" dirty="0">
                <a:latin typeface="Times New Roman"/>
                <a:cs typeface="Times New Roman"/>
              </a:rPr>
              <a:t>for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i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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2 </a:t>
            </a:r>
            <a:r>
              <a:rPr sz="3200" b="1" spc="-5" dirty="0">
                <a:latin typeface="Times New Roman"/>
                <a:cs typeface="Times New Roman"/>
              </a:rPr>
              <a:t>to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endParaRPr sz="3200">
              <a:latin typeface="Times New Roman"/>
              <a:cs typeface="Times New Roman"/>
            </a:endParaRPr>
          </a:p>
          <a:p>
            <a:pPr marL="127635" algn="ctr">
              <a:lnSpc>
                <a:spcPts val="3800"/>
              </a:lnSpc>
            </a:pPr>
            <a:r>
              <a:rPr sz="3200" b="1" spc="-5" dirty="0">
                <a:latin typeface="Times New Roman"/>
                <a:cs typeface="Times New Roman"/>
              </a:rPr>
              <a:t>do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]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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] +</a:t>
            </a:r>
            <a:r>
              <a:rPr sz="3200" spc="-2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–1]</a:t>
            </a:r>
            <a:endParaRPr sz="3200">
              <a:latin typeface="Times New Roman"/>
              <a:cs typeface="Times New Roman"/>
            </a:endParaRPr>
          </a:p>
          <a:p>
            <a:pPr marR="1482090" algn="ctr">
              <a:lnSpc>
                <a:spcPct val="100000"/>
              </a:lnSpc>
              <a:spcBef>
                <a:spcPts val="75"/>
              </a:spcBef>
            </a:pPr>
            <a:r>
              <a:rPr sz="3200" b="1" spc="-5" dirty="0">
                <a:latin typeface="Times New Roman"/>
                <a:cs typeface="Times New Roman"/>
              </a:rPr>
              <a:t>for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j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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n </a:t>
            </a:r>
            <a:r>
              <a:rPr sz="3200" b="1" spc="-10" dirty="0">
                <a:latin typeface="Times New Roman"/>
                <a:cs typeface="Times New Roman"/>
              </a:rPr>
              <a:t>downto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  <a:p>
            <a:pPr marR="170815" algn="ctr">
              <a:lnSpc>
                <a:spcPct val="100000"/>
              </a:lnSpc>
              <a:spcBef>
                <a:spcPts val="5"/>
              </a:spcBef>
            </a:pPr>
            <a:r>
              <a:rPr sz="3200" b="1" spc="-5" dirty="0">
                <a:latin typeface="Times New Roman"/>
                <a:cs typeface="Times New Roman"/>
              </a:rPr>
              <a:t>do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B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]]]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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A[</a:t>
            </a:r>
            <a:r>
              <a:rPr sz="3200" spc="-58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  <a:p>
            <a:pPr marL="917575" algn="ctr">
              <a:lnSpc>
                <a:spcPct val="100000"/>
              </a:lnSpc>
            </a:pP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]]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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]]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–</a:t>
            </a:r>
            <a:r>
              <a:rPr sz="3200" spc="-43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39206" y="3007398"/>
            <a:ext cx="3363494" cy="14843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i="1" spc="-5" dirty="0" smtClean="0">
                <a:solidFill>
                  <a:srgbClr val="008480"/>
                </a:solidFill>
                <a:latin typeface="Times New Roman"/>
                <a:cs typeface="Times New Roman"/>
              </a:rPr>
              <a:t>►</a:t>
            </a:r>
            <a:r>
              <a:rPr sz="3200" spc="-5" dirty="0" smtClean="0">
                <a:solidFill>
                  <a:srgbClr val="CC0000"/>
                </a:solidFill>
                <a:latin typeface="LM Sans 8"/>
                <a:cs typeface="LM Sans 8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] = |{key =</a:t>
            </a:r>
            <a:r>
              <a:rPr sz="3200" spc="-39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}|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35"/>
              </a:spcBef>
            </a:pPr>
            <a:r>
              <a:rPr lang="en-US" sz="3200" i="1" spc="-5" dirty="0" smtClean="0">
                <a:solidFill>
                  <a:srgbClr val="008480"/>
                </a:solidFill>
                <a:latin typeface="Times New Roman"/>
                <a:cs typeface="Times New Roman"/>
              </a:rPr>
              <a:t>►</a:t>
            </a:r>
            <a:r>
              <a:rPr sz="3200" spc="-5" dirty="0" smtClean="0">
                <a:solidFill>
                  <a:srgbClr val="CC0000"/>
                </a:solidFill>
                <a:latin typeface="LM Sans 8"/>
                <a:cs typeface="LM Sans 8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] = |{key </a:t>
            </a:r>
            <a:r>
              <a:rPr sz="3200" spc="-140" dirty="0">
                <a:solidFill>
                  <a:srgbClr val="008480"/>
                </a:solidFill>
                <a:latin typeface="Symbol"/>
                <a:cs typeface="Symbol"/>
              </a:rPr>
              <a:t></a:t>
            </a:r>
            <a:r>
              <a:rPr sz="3200" spc="-39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}|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47022" y="6491985"/>
            <a:ext cx="45847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12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1549" y="6491985"/>
            <a:ext cx="445134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L5.13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8968" y="306577"/>
            <a:ext cx="945702" cy="1114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4602" y="497332"/>
            <a:ext cx="55016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Counting-sort</a:t>
            </a:r>
            <a:r>
              <a:rPr spc="-20" dirty="0"/>
              <a:t> </a:t>
            </a:r>
            <a:r>
              <a:rPr spc="-5" dirty="0"/>
              <a:t>example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5402" y="2125725"/>
            <a:ext cx="3873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92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41502" y="2097277"/>
            <a:ext cx="762000" cy="676275"/>
            <a:chOff x="841502" y="2097277"/>
            <a:chExt cx="762000" cy="676275"/>
          </a:xfrm>
        </p:grpSpPr>
        <p:sp>
          <p:nvSpPr>
            <p:cNvPr id="10" name="object 10"/>
            <p:cNvSpPr/>
            <p:nvPr/>
          </p:nvSpPr>
          <p:spPr>
            <a:xfrm>
              <a:off x="917702" y="21734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523494"/>
                  </a:moveTo>
                  <a:lnTo>
                    <a:pt x="609600" y="523494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3494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523494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1502" y="20972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799" y="0"/>
                  </a:moveTo>
                  <a:lnTo>
                    <a:pt x="0" y="0"/>
                  </a:lnTo>
                  <a:lnTo>
                    <a:pt x="0" y="599694"/>
                  </a:lnTo>
                  <a:lnTo>
                    <a:pt x="685799" y="599694"/>
                  </a:lnTo>
                  <a:lnTo>
                    <a:pt x="685799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41502" y="2097277"/>
            <a:ext cx="721995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R="27305" algn="ctr">
              <a:lnSpc>
                <a:spcPct val="100000"/>
              </a:lnSpc>
              <a:spcBef>
                <a:spcPts val="320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450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527302" y="2097277"/>
            <a:ext cx="762000" cy="676275"/>
            <a:chOff x="1527302" y="2097277"/>
            <a:chExt cx="762000" cy="676275"/>
          </a:xfrm>
        </p:grpSpPr>
        <p:sp>
          <p:nvSpPr>
            <p:cNvPr id="15" name="object 15"/>
            <p:cNvSpPr/>
            <p:nvPr/>
          </p:nvSpPr>
          <p:spPr>
            <a:xfrm>
              <a:off x="1603502" y="21734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523494"/>
                  </a:moveTo>
                  <a:lnTo>
                    <a:pt x="609600" y="523494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3494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523494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27302" y="20972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563020" y="2097277"/>
            <a:ext cx="68580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20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308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213101" y="2097277"/>
            <a:ext cx="762000" cy="676275"/>
            <a:chOff x="2213101" y="2097277"/>
            <a:chExt cx="762000" cy="676275"/>
          </a:xfrm>
        </p:grpSpPr>
        <p:sp>
          <p:nvSpPr>
            <p:cNvPr id="20" name="object 20"/>
            <p:cNvSpPr/>
            <p:nvPr/>
          </p:nvSpPr>
          <p:spPr>
            <a:xfrm>
              <a:off x="2289302" y="21734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523494"/>
                  </a:moveTo>
                  <a:lnTo>
                    <a:pt x="609600" y="523494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3494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523494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13101" y="20972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248820" y="2097277"/>
            <a:ext cx="68580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20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166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898901" y="2097277"/>
            <a:ext cx="762000" cy="676275"/>
            <a:chOff x="2898901" y="2097277"/>
            <a:chExt cx="762000" cy="676275"/>
          </a:xfrm>
        </p:grpSpPr>
        <p:sp>
          <p:nvSpPr>
            <p:cNvPr id="25" name="object 25"/>
            <p:cNvSpPr/>
            <p:nvPr/>
          </p:nvSpPr>
          <p:spPr>
            <a:xfrm>
              <a:off x="2975102" y="21734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523494"/>
                  </a:moveTo>
                  <a:lnTo>
                    <a:pt x="609600" y="523494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3494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523494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98901" y="20972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934620" y="2097277"/>
            <a:ext cx="68580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20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024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584702" y="2097277"/>
            <a:ext cx="762000" cy="676275"/>
            <a:chOff x="3584702" y="2097277"/>
            <a:chExt cx="762000" cy="676275"/>
          </a:xfrm>
        </p:grpSpPr>
        <p:sp>
          <p:nvSpPr>
            <p:cNvPr id="30" name="object 30"/>
            <p:cNvSpPr/>
            <p:nvPr/>
          </p:nvSpPr>
          <p:spPr>
            <a:xfrm>
              <a:off x="3660902" y="21734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523494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523494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84702" y="209727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599694"/>
                  </a:lnTo>
                  <a:lnTo>
                    <a:pt x="685800" y="599694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620420" y="2097277"/>
            <a:ext cx="65024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20"/>
              </a:spcBef>
            </a:pP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5396" y="3521684"/>
            <a:ext cx="3873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B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36739" y="3487737"/>
            <a:ext cx="3510279" cy="681990"/>
            <a:chOff x="836739" y="3487737"/>
            <a:chExt cx="3510279" cy="681990"/>
          </a:xfrm>
        </p:grpSpPr>
        <p:sp>
          <p:nvSpPr>
            <p:cNvPr id="35" name="object 35"/>
            <p:cNvSpPr/>
            <p:nvPr/>
          </p:nvSpPr>
          <p:spPr>
            <a:xfrm>
              <a:off x="917702" y="35686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1502" y="34925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799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685799" y="600456"/>
                  </a:lnTo>
                  <a:lnTo>
                    <a:pt x="685799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1502" y="3492500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0" y="0"/>
                  </a:moveTo>
                  <a:lnTo>
                    <a:pt x="0" y="599694"/>
                  </a:lnTo>
                  <a:lnTo>
                    <a:pt x="685799" y="599694"/>
                  </a:lnTo>
                  <a:lnTo>
                    <a:pt x="68579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03502" y="35686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27302" y="34925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527302" y="3492500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0" y="0"/>
                  </a:moveTo>
                  <a:lnTo>
                    <a:pt x="0" y="599694"/>
                  </a:lnTo>
                  <a:lnTo>
                    <a:pt x="685800" y="599694"/>
                  </a:lnTo>
                  <a:lnTo>
                    <a:pt x="6858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89302" y="35686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13102" y="34925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13102" y="3492500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0" y="0"/>
                  </a:moveTo>
                  <a:lnTo>
                    <a:pt x="0" y="599694"/>
                  </a:lnTo>
                  <a:lnTo>
                    <a:pt x="685800" y="599694"/>
                  </a:lnTo>
                  <a:lnTo>
                    <a:pt x="6858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75102" y="35686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898902" y="34925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898902" y="3492500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0" y="0"/>
                  </a:moveTo>
                  <a:lnTo>
                    <a:pt x="0" y="599694"/>
                  </a:lnTo>
                  <a:lnTo>
                    <a:pt x="685800" y="599694"/>
                  </a:lnTo>
                  <a:lnTo>
                    <a:pt x="6858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660902" y="35686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584702" y="34925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584702" y="3492500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0" y="0"/>
                  </a:moveTo>
                  <a:lnTo>
                    <a:pt x="0" y="599694"/>
                  </a:lnTo>
                  <a:lnTo>
                    <a:pt x="685800" y="599694"/>
                  </a:lnTo>
                  <a:lnTo>
                    <a:pt x="6858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108455" y="168757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794255" y="168757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480054" y="168757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165853" y="168757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851653" y="168757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096002" y="2150110"/>
            <a:ext cx="4095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5660961" y="2116137"/>
            <a:ext cx="2824480" cy="681990"/>
            <a:chOff x="5660961" y="2116137"/>
            <a:chExt cx="2824480" cy="681990"/>
          </a:xfrm>
        </p:grpSpPr>
        <p:sp>
          <p:nvSpPr>
            <p:cNvPr id="57" name="object 57"/>
            <p:cNvSpPr/>
            <p:nvPr/>
          </p:nvSpPr>
          <p:spPr>
            <a:xfrm>
              <a:off x="5741924" y="21970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665723" y="21209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5"/>
                  </a:lnTo>
                  <a:lnTo>
                    <a:pt x="685800" y="60045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665723" y="2120900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0" y="0"/>
                  </a:moveTo>
                  <a:lnTo>
                    <a:pt x="0" y="599694"/>
                  </a:lnTo>
                  <a:lnTo>
                    <a:pt x="685800" y="599694"/>
                  </a:lnTo>
                  <a:lnTo>
                    <a:pt x="6858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427724" y="21970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351523" y="21209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5"/>
                  </a:lnTo>
                  <a:lnTo>
                    <a:pt x="685800" y="60045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351523" y="2120900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0" y="0"/>
                  </a:moveTo>
                  <a:lnTo>
                    <a:pt x="0" y="599694"/>
                  </a:lnTo>
                  <a:lnTo>
                    <a:pt x="685800" y="599694"/>
                  </a:lnTo>
                  <a:lnTo>
                    <a:pt x="6858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113524" y="21970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524256"/>
                  </a:moveTo>
                  <a:lnTo>
                    <a:pt x="609600" y="52425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037323" y="21209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5"/>
                  </a:lnTo>
                  <a:lnTo>
                    <a:pt x="685800" y="60045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037323" y="2120900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0" y="0"/>
                  </a:moveTo>
                  <a:lnTo>
                    <a:pt x="0" y="599694"/>
                  </a:lnTo>
                  <a:lnTo>
                    <a:pt x="685800" y="599694"/>
                  </a:lnTo>
                  <a:lnTo>
                    <a:pt x="6858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799324" y="2197099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524256"/>
                  </a:lnTo>
                  <a:lnTo>
                    <a:pt x="0" y="600456"/>
                  </a:lnTo>
                  <a:lnTo>
                    <a:pt x="685800" y="600456"/>
                  </a:lnTo>
                  <a:lnTo>
                    <a:pt x="685800" y="52425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723123" y="2120900"/>
              <a:ext cx="685800" cy="600710"/>
            </a:xfrm>
            <a:custGeom>
              <a:avLst/>
              <a:gdLst/>
              <a:ahLst/>
              <a:cxnLst/>
              <a:rect l="l" t="t" r="r" b="b"/>
              <a:pathLst>
                <a:path w="685800" h="600710">
                  <a:moveTo>
                    <a:pt x="685800" y="0"/>
                  </a:moveTo>
                  <a:lnTo>
                    <a:pt x="0" y="0"/>
                  </a:lnTo>
                  <a:lnTo>
                    <a:pt x="0" y="600455"/>
                  </a:lnTo>
                  <a:lnTo>
                    <a:pt x="685800" y="60045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723123" y="2120900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0" y="0"/>
                  </a:moveTo>
                  <a:lnTo>
                    <a:pt x="0" y="599694"/>
                  </a:lnTo>
                  <a:lnTo>
                    <a:pt x="685800" y="599694"/>
                  </a:lnTo>
                  <a:lnTo>
                    <a:pt x="6858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5932678" y="1711960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618477" y="1711960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304276" y="1711960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990075" y="1711960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47022" y="6491985"/>
            <a:ext cx="45847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12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1549" y="6491985"/>
            <a:ext cx="445134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L5.14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8968" y="306577"/>
            <a:ext cx="945702" cy="1114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4602" y="497332"/>
            <a:ext cx="16871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Loop</a:t>
            </a:r>
            <a:r>
              <a:rPr spc="-80" dirty="0"/>
              <a:t> </a:t>
            </a:r>
            <a:r>
              <a:rPr spc="-5" dirty="0"/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92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50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308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166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024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7702" y="4092955"/>
            <a:ext cx="3429000" cy="76200"/>
          </a:xfrm>
          <a:custGeom>
            <a:avLst/>
            <a:gdLst/>
            <a:ahLst/>
            <a:cxnLst/>
            <a:rect l="l" t="t" r="r" b="b"/>
            <a:pathLst>
              <a:path w="3429000" h="76200">
                <a:moveTo>
                  <a:pt x="3429000" y="0"/>
                </a:moveTo>
                <a:lnTo>
                  <a:pt x="3429000" y="0"/>
                </a:lnTo>
                <a:lnTo>
                  <a:pt x="0" y="0"/>
                </a:lnTo>
                <a:lnTo>
                  <a:pt x="0" y="76200"/>
                </a:lnTo>
                <a:lnTo>
                  <a:pt x="3429000" y="76200"/>
                </a:lnTo>
                <a:lnTo>
                  <a:pt x="342900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83452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69290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55090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40890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76346" y="1763712"/>
          <a:ext cx="8208644" cy="232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02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18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4537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19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19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19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ts val="19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20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20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20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20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01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83">
                <a:tc>
                  <a:txBody>
                    <a:bodyPr/>
                    <a:lstStyle/>
                    <a:p>
                      <a:pPr marL="31750">
                        <a:lnSpc>
                          <a:spcPts val="3375"/>
                        </a:lnSpc>
                      </a:pPr>
                      <a:r>
                        <a:rPr sz="3200" i="1" spc="-5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356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6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6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6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ts val="356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762000">
                        <a:lnSpc>
                          <a:spcPts val="3570"/>
                        </a:lnSpc>
                      </a:pPr>
                      <a:r>
                        <a:rPr sz="3200" i="1" spc="-5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357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7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357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7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71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3"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3494">
                <a:tc>
                  <a:txBody>
                    <a:bodyPr/>
                    <a:lstStyle/>
                    <a:p>
                      <a:pPr marL="31750">
                        <a:lnSpc>
                          <a:spcPts val="3570"/>
                        </a:lnSpc>
                      </a:pPr>
                      <a:r>
                        <a:rPr sz="3200" i="1" spc="-5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428751" y="4814823"/>
            <a:ext cx="247396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Times New Roman"/>
                <a:cs typeface="Times New Roman"/>
              </a:rPr>
              <a:t>for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i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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1 </a:t>
            </a:r>
            <a:r>
              <a:rPr sz="3200" b="1" spc="-5" dirty="0">
                <a:latin typeface="Times New Roman"/>
                <a:cs typeface="Times New Roman"/>
              </a:rPr>
              <a:t>to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3200" b="1" spc="-5" dirty="0">
                <a:latin typeface="Times New Roman"/>
                <a:cs typeface="Times New Roman"/>
              </a:rPr>
              <a:t>do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]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</a:t>
            </a:r>
            <a:r>
              <a:rPr sz="3200" spc="-7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47022" y="6491985"/>
            <a:ext cx="45847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12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1549" y="6491985"/>
            <a:ext cx="445134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L5.15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8968" y="306577"/>
            <a:ext cx="945702" cy="1114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4602" y="497332"/>
            <a:ext cx="16871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Loop</a:t>
            </a:r>
            <a:r>
              <a:rPr spc="-80" dirty="0"/>
              <a:t> </a:t>
            </a:r>
            <a:r>
              <a:rPr spc="-5" dirty="0"/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92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50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308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166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024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7702" y="4092955"/>
            <a:ext cx="3429000" cy="76200"/>
          </a:xfrm>
          <a:custGeom>
            <a:avLst/>
            <a:gdLst/>
            <a:ahLst/>
            <a:cxnLst/>
            <a:rect l="l" t="t" r="r" b="b"/>
            <a:pathLst>
              <a:path w="3429000" h="76200">
                <a:moveTo>
                  <a:pt x="3429000" y="0"/>
                </a:moveTo>
                <a:lnTo>
                  <a:pt x="3429000" y="0"/>
                </a:lnTo>
                <a:lnTo>
                  <a:pt x="0" y="0"/>
                </a:lnTo>
                <a:lnTo>
                  <a:pt x="0" y="76200"/>
                </a:lnTo>
                <a:lnTo>
                  <a:pt x="3429000" y="76200"/>
                </a:lnTo>
                <a:lnTo>
                  <a:pt x="342900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83452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69290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55090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40890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76346" y="1763712"/>
          <a:ext cx="8208644" cy="232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02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18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453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19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19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19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ts val="19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20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20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20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20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0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83">
                <a:tc>
                  <a:txBody>
                    <a:bodyPr/>
                    <a:lstStyle/>
                    <a:p>
                      <a:pPr marL="31750">
                        <a:lnSpc>
                          <a:spcPts val="3375"/>
                        </a:lnSpc>
                      </a:pPr>
                      <a:r>
                        <a:rPr sz="3200" i="1" spc="-5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356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6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6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6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ts val="356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762000">
                        <a:lnSpc>
                          <a:spcPts val="3570"/>
                        </a:lnSpc>
                      </a:pPr>
                      <a:r>
                        <a:rPr sz="3200" i="1" spc="-5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357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7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357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7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71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3494">
                <a:tc>
                  <a:txBody>
                    <a:bodyPr/>
                    <a:lstStyle/>
                    <a:p>
                      <a:pPr marL="31750">
                        <a:lnSpc>
                          <a:spcPts val="3570"/>
                        </a:lnSpc>
                      </a:pPr>
                      <a:r>
                        <a:rPr sz="3200" i="1" spc="-5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428751" y="4814823"/>
            <a:ext cx="4749800" cy="989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800"/>
              </a:lnSpc>
              <a:spcBef>
                <a:spcPts val="95"/>
              </a:spcBef>
            </a:pPr>
            <a:r>
              <a:rPr sz="3200" b="1" spc="-5" dirty="0">
                <a:latin typeface="Times New Roman"/>
                <a:cs typeface="Times New Roman"/>
              </a:rPr>
              <a:t>for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j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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1 </a:t>
            </a:r>
            <a:r>
              <a:rPr sz="3200" b="1" spc="-5" dirty="0">
                <a:latin typeface="Times New Roman"/>
                <a:cs typeface="Times New Roman"/>
              </a:rPr>
              <a:t>to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ts val="3800"/>
              </a:lnSpc>
            </a:pPr>
            <a:r>
              <a:rPr sz="3200" b="1" spc="-5" dirty="0">
                <a:latin typeface="Times New Roman"/>
                <a:cs typeface="Times New Roman"/>
              </a:rPr>
              <a:t>do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]]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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]]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43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58256" y="5291835"/>
            <a:ext cx="334444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i="1" spc="-5" dirty="0" smtClean="0">
                <a:solidFill>
                  <a:srgbClr val="008480"/>
                </a:solidFill>
                <a:latin typeface="Times New Roman"/>
                <a:cs typeface="Times New Roman"/>
              </a:rPr>
              <a:t>►</a:t>
            </a:r>
            <a:r>
              <a:rPr sz="3200" i="1" spc="-5" dirty="0" smtClean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 smtClean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 err="1" smtClean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] = |{key =</a:t>
            </a:r>
            <a:r>
              <a:rPr sz="3200" spc="-39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}|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47022" y="6491985"/>
            <a:ext cx="45847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12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1549" y="6491985"/>
            <a:ext cx="445134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L5.16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8968" y="306577"/>
            <a:ext cx="945702" cy="1114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4602" y="497332"/>
            <a:ext cx="16871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Loop</a:t>
            </a:r>
            <a:r>
              <a:rPr spc="-80" dirty="0"/>
              <a:t> </a:t>
            </a:r>
            <a:r>
              <a:rPr spc="-5" dirty="0"/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92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50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308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166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024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7702" y="4092955"/>
            <a:ext cx="3429000" cy="76200"/>
          </a:xfrm>
          <a:custGeom>
            <a:avLst/>
            <a:gdLst/>
            <a:ahLst/>
            <a:cxnLst/>
            <a:rect l="l" t="t" r="r" b="b"/>
            <a:pathLst>
              <a:path w="3429000" h="76200">
                <a:moveTo>
                  <a:pt x="3429000" y="0"/>
                </a:moveTo>
                <a:lnTo>
                  <a:pt x="3429000" y="0"/>
                </a:lnTo>
                <a:lnTo>
                  <a:pt x="0" y="0"/>
                </a:lnTo>
                <a:lnTo>
                  <a:pt x="0" y="76200"/>
                </a:lnTo>
                <a:lnTo>
                  <a:pt x="3429000" y="76200"/>
                </a:lnTo>
                <a:lnTo>
                  <a:pt x="342900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83452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69290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55090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40890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76346" y="1763712"/>
          <a:ext cx="8208644" cy="232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02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18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453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19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19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19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ts val="19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20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20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20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20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0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83">
                <a:tc>
                  <a:txBody>
                    <a:bodyPr/>
                    <a:lstStyle/>
                    <a:p>
                      <a:pPr marL="31750">
                        <a:lnSpc>
                          <a:spcPts val="3375"/>
                        </a:lnSpc>
                      </a:pPr>
                      <a:r>
                        <a:rPr sz="3200" i="1" spc="-5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356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6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6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6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ts val="356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762000">
                        <a:lnSpc>
                          <a:spcPts val="3570"/>
                        </a:lnSpc>
                      </a:pPr>
                      <a:r>
                        <a:rPr sz="3200" i="1" spc="-5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357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7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357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7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71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3494">
                <a:tc>
                  <a:txBody>
                    <a:bodyPr/>
                    <a:lstStyle/>
                    <a:p>
                      <a:pPr marL="31750">
                        <a:lnSpc>
                          <a:spcPts val="3570"/>
                        </a:lnSpc>
                      </a:pPr>
                      <a:r>
                        <a:rPr sz="3200" i="1" spc="-5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428751" y="4814823"/>
            <a:ext cx="4749800" cy="989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800"/>
              </a:lnSpc>
              <a:spcBef>
                <a:spcPts val="95"/>
              </a:spcBef>
            </a:pPr>
            <a:r>
              <a:rPr sz="3200" b="1" spc="-5" dirty="0">
                <a:latin typeface="Times New Roman"/>
                <a:cs typeface="Times New Roman"/>
              </a:rPr>
              <a:t>for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j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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1 </a:t>
            </a:r>
            <a:r>
              <a:rPr sz="3200" b="1" spc="-5" dirty="0">
                <a:latin typeface="Times New Roman"/>
                <a:cs typeface="Times New Roman"/>
              </a:rPr>
              <a:t>to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ts val="3800"/>
              </a:lnSpc>
            </a:pPr>
            <a:r>
              <a:rPr sz="3200" b="1" spc="-5" dirty="0">
                <a:latin typeface="Times New Roman"/>
                <a:cs typeface="Times New Roman"/>
              </a:rPr>
              <a:t>do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]]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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]]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43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49900" y="5291835"/>
            <a:ext cx="334444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i="1" spc="-5" dirty="0" smtClean="0">
                <a:solidFill>
                  <a:srgbClr val="008480"/>
                </a:solidFill>
                <a:latin typeface="Times New Roman"/>
                <a:cs typeface="Times New Roman"/>
              </a:rPr>
              <a:t>►</a:t>
            </a:r>
            <a:r>
              <a:rPr sz="3200" spc="-5" dirty="0" smtClean="0">
                <a:solidFill>
                  <a:srgbClr val="CC0000"/>
                </a:solidFill>
                <a:latin typeface="LM Sans 8"/>
                <a:cs typeface="LM Sans 8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] = |{key =</a:t>
            </a:r>
            <a:r>
              <a:rPr sz="3200" spc="-39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}|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47022" y="6491985"/>
            <a:ext cx="45847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12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1549" y="6491985"/>
            <a:ext cx="445134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L5.17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8968" y="306577"/>
            <a:ext cx="945702" cy="1114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4602" y="497332"/>
            <a:ext cx="16871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Loop</a:t>
            </a:r>
            <a:r>
              <a:rPr spc="-80" dirty="0"/>
              <a:t> </a:t>
            </a:r>
            <a:r>
              <a:rPr spc="-5" dirty="0"/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92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50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308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166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024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7702" y="4092955"/>
            <a:ext cx="3429000" cy="76200"/>
          </a:xfrm>
          <a:custGeom>
            <a:avLst/>
            <a:gdLst/>
            <a:ahLst/>
            <a:cxnLst/>
            <a:rect l="l" t="t" r="r" b="b"/>
            <a:pathLst>
              <a:path w="3429000" h="76200">
                <a:moveTo>
                  <a:pt x="3429000" y="0"/>
                </a:moveTo>
                <a:lnTo>
                  <a:pt x="3429000" y="0"/>
                </a:lnTo>
                <a:lnTo>
                  <a:pt x="0" y="0"/>
                </a:lnTo>
                <a:lnTo>
                  <a:pt x="0" y="76200"/>
                </a:lnTo>
                <a:lnTo>
                  <a:pt x="3429000" y="76200"/>
                </a:lnTo>
                <a:lnTo>
                  <a:pt x="342900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83452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69290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55090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40890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76346" y="1763712"/>
          <a:ext cx="8208644" cy="232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02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18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453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19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19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19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ts val="19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20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20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20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20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0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83">
                <a:tc>
                  <a:txBody>
                    <a:bodyPr/>
                    <a:lstStyle/>
                    <a:p>
                      <a:pPr marL="31750">
                        <a:lnSpc>
                          <a:spcPts val="3375"/>
                        </a:lnSpc>
                      </a:pPr>
                      <a:r>
                        <a:rPr sz="3200" i="1" spc="-5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356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6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6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6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ts val="356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762000">
                        <a:lnSpc>
                          <a:spcPts val="3570"/>
                        </a:lnSpc>
                      </a:pPr>
                      <a:r>
                        <a:rPr sz="3200" i="1" spc="-5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357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7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357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7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71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3494">
                <a:tc>
                  <a:txBody>
                    <a:bodyPr/>
                    <a:lstStyle/>
                    <a:p>
                      <a:pPr marL="31750">
                        <a:lnSpc>
                          <a:spcPts val="3570"/>
                        </a:lnSpc>
                      </a:pPr>
                      <a:r>
                        <a:rPr sz="3200" i="1" spc="-5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428751" y="4814823"/>
            <a:ext cx="4749800" cy="989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800"/>
              </a:lnSpc>
              <a:spcBef>
                <a:spcPts val="95"/>
              </a:spcBef>
            </a:pPr>
            <a:r>
              <a:rPr sz="3200" b="1" spc="-5" dirty="0">
                <a:latin typeface="Times New Roman"/>
                <a:cs typeface="Times New Roman"/>
              </a:rPr>
              <a:t>for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j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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1 </a:t>
            </a:r>
            <a:r>
              <a:rPr sz="3200" b="1" spc="-5" dirty="0">
                <a:latin typeface="Times New Roman"/>
                <a:cs typeface="Times New Roman"/>
              </a:rPr>
              <a:t>to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ts val="3800"/>
              </a:lnSpc>
            </a:pPr>
            <a:r>
              <a:rPr sz="3200" b="1" spc="-5" dirty="0">
                <a:latin typeface="Times New Roman"/>
                <a:cs typeface="Times New Roman"/>
              </a:rPr>
              <a:t>do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]]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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]]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43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19"/>
          <p:cNvSpPr txBox="1"/>
          <p:nvPr/>
        </p:nvSpPr>
        <p:spPr>
          <a:xfrm>
            <a:off x="5558256" y="5291835"/>
            <a:ext cx="334444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i="1" spc="-5" dirty="0" smtClean="0">
                <a:solidFill>
                  <a:srgbClr val="008480"/>
                </a:solidFill>
                <a:latin typeface="Times New Roman"/>
                <a:cs typeface="Times New Roman"/>
              </a:rPr>
              <a:t>►</a:t>
            </a:r>
            <a:r>
              <a:rPr sz="3200" spc="-5" dirty="0" smtClean="0">
                <a:solidFill>
                  <a:srgbClr val="CC0000"/>
                </a:solidFill>
                <a:latin typeface="LM Sans 8"/>
                <a:cs typeface="LM Sans 8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] = |{key =</a:t>
            </a:r>
            <a:r>
              <a:rPr sz="3200" spc="-39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}|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47022" y="6491985"/>
            <a:ext cx="45847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12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1549" y="6491985"/>
            <a:ext cx="445134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L5.18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8968" y="306577"/>
            <a:ext cx="945702" cy="1114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4602" y="497332"/>
            <a:ext cx="16871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Loop</a:t>
            </a:r>
            <a:r>
              <a:rPr spc="-80" dirty="0"/>
              <a:t> </a:t>
            </a:r>
            <a:r>
              <a:rPr spc="-5" dirty="0"/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92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50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308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166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02468" y="2316149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7702" y="4092955"/>
            <a:ext cx="3429000" cy="76200"/>
          </a:xfrm>
          <a:custGeom>
            <a:avLst/>
            <a:gdLst/>
            <a:ahLst/>
            <a:cxnLst/>
            <a:rect l="l" t="t" r="r" b="b"/>
            <a:pathLst>
              <a:path w="3429000" h="76200">
                <a:moveTo>
                  <a:pt x="3429000" y="0"/>
                </a:moveTo>
                <a:lnTo>
                  <a:pt x="3429000" y="0"/>
                </a:lnTo>
                <a:lnTo>
                  <a:pt x="0" y="0"/>
                </a:lnTo>
                <a:lnTo>
                  <a:pt x="0" y="76200"/>
                </a:lnTo>
                <a:lnTo>
                  <a:pt x="3429000" y="76200"/>
                </a:lnTo>
                <a:lnTo>
                  <a:pt x="342900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83452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69290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55090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40890" y="2340533"/>
            <a:ext cx="2032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solidFill>
                  <a:srgbClr val="7F80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76346" y="1763712"/>
          <a:ext cx="8208644" cy="232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02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18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453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9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19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19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19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ts val="19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20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20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20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20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0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83">
                <a:tc>
                  <a:txBody>
                    <a:bodyPr/>
                    <a:lstStyle/>
                    <a:p>
                      <a:pPr marL="31750">
                        <a:lnSpc>
                          <a:spcPts val="3375"/>
                        </a:lnSpc>
                      </a:pPr>
                      <a:r>
                        <a:rPr sz="3200" i="1" spc="-5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356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6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6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6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ts val="356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762000">
                        <a:lnSpc>
                          <a:spcPts val="3570"/>
                        </a:lnSpc>
                      </a:pPr>
                      <a:r>
                        <a:rPr sz="3200" i="1" spc="-5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357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7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357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70"/>
                        </a:lnSpc>
                      </a:pP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71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3494">
                <a:tc>
                  <a:txBody>
                    <a:bodyPr/>
                    <a:lstStyle/>
                    <a:p>
                      <a:pPr marL="31750">
                        <a:lnSpc>
                          <a:spcPts val="3570"/>
                        </a:lnSpc>
                      </a:pPr>
                      <a:r>
                        <a:rPr sz="3200" i="1" spc="-5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428751" y="4814823"/>
            <a:ext cx="4749800" cy="989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800"/>
              </a:lnSpc>
              <a:spcBef>
                <a:spcPts val="95"/>
              </a:spcBef>
            </a:pPr>
            <a:r>
              <a:rPr sz="3200" b="1" spc="-5" dirty="0">
                <a:latin typeface="Times New Roman"/>
                <a:cs typeface="Times New Roman"/>
              </a:rPr>
              <a:t>for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j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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1 </a:t>
            </a:r>
            <a:r>
              <a:rPr sz="3200" b="1" spc="-5" dirty="0">
                <a:latin typeface="Times New Roman"/>
                <a:cs typeface="Times New Roman"/>
              </a:rPr>
              <a:t>to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ts val="3800"/>
              </a:lnSpc>
            </a:pPr>
            <a:r>
              <a:rPr sz="3200" b="1" spc="-5" dirty="0">
                <a:latin typeface="Times New Roman"/>
                <a:cs typeface="Times New Roman"/>
              </a:rPr>
              <a:t>do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]] </a:t>
            </a:r>
            <a:r>
              <a:rPr sz="3200" spc="-5" dirty="0">
                <a:solidFill>
                  <a:srgbClr val="008480"/>
                </a:solidFill>
                <a:latin typeface="Symbol"/>
                <a:cs typeface="Symbol"/>
              </a:rPr>
              <a:t>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]]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spc="-43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19"/>
          <p:cNvSpPr txBox="1"/>
          <p:nvPr/>
        </p:nvSpPr>
        <p:spPr>
          <a:xfrm>
            <a:off x="5558256" y="5291835"/>
            <a:ext cx="334444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i="1" spc="-5" dirty="0" smtClean="0">
                <a:solidFill>
                  <a:srgbClr val="008480"/>
                </a:solidFill>
                <a:latin typeface="Times New Roman"/>
                <a:cs typeface="Times New Roman"/>
              </a:rPr>
              <a:t>►</a:t>
            </a:r>
            <a:r>
              <a:rPr sz="3200" spc="-5" dirty="0" smtClean="0">
                <a:solidFill>
                  <a:srgbClr val="CC0000"/>
                </a:solidFill>
                <a:latin typeface="LM Sans 8"/>
                <a:cs typeface="LM Sans 8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] = |{key =</a:t>
            </a:r>
            <a:r>
              <a:rPr sz="3200" spc="-39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}|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1508</Words>
  <Application>Microsoft Office PowerPoint</Application>
  <PresentationFormat>Custom</PresentationFormat>
  <Paragraphs>705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LM Sans 8</vt:lpstr>
      <vt:lpstr>Symbol</vt:lpstr>
      <vt:lpstr>Times New Roman</vt:lpstr>
      <vt:lpstr>Office Theme</vt:lpstr>
      <vt:lpstr>Introduction to Algorithms</vt:lpstr>
      <vt:lpstr>Sorting in linear time</vt:lpstr>
      <vt:lpstr>Counting sort</vt:lpstr>
      <vt:lpstr>Counting-sort example</vt:lpstr>
      <vt:lpstr>Loop 1</vt:lpstr>
      <vt:lpstr>Loop 2</vt:lpstr>
      <vt:lpstr>Loop 2</vt:lpstr>
      <vt:lpstr>Loop 2</vt:lpstr>
      <vt:lpstr>Loop 2</vt:lpstr>
      <vt:lpstr>Loop 2</vt:lpstr>
      <vt:lpstr>Loop 3</vt:lpstr>
      <vt:lpstr>Loop 3</vt:lpstr>
      <vt:lpstr>Loop 3</vt:lpstr>
      <vt:lpstr>Loop 4</vt:lpstr>
      <vt:lpstr>Loop 4</vt:lpstr>
      <vt:lpstr>Loop 4</vt:lpstr>
      <vt:lpstr>Loop 4</vt:lpstr>
      <vt:lpstr>Loop 4</vt:lpstr>
      <vt:lpstr>Analysis</vt:lpstr>
      <vt:lpstr>Running time</vt:lpstr>
      <vt:lpstr>Stable sorting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Asim</cp:lastModifiedBy>
  <cp:revision>25</cp:revision>
  <dcterms:created xsi:type="dcterms:W3CDTF">2020-05-12T19:17:15Z</dcterms:created>
  <dcterms:modified xsi:type="dcterms:W3CDTF">2020-05-12T19:39:36Z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2011-02-24T00:00:00Z</vt:filetime>
  </property>
  <property fmtid="{D5CDD505-2E9C-101B-9397-08002B2CF9AE}" pid="3" name="Creator">
    <vt:lpwstr>RAD PDF - http://www.radpdf.com</vt:lpwstr>
  </property>
  <property fmtid="{D5CDD505-2E9C-101B-9397-08002B2CF9AE}" pid="4" name="LastSaved">
    <vt:filetime>2020-05-12T00:00:00Z</vt:filetime>
  </property>
</Properties>
</file>