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7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6" r:id="rId12"/>
    <p:sldId id="307" r:id="rId13"/>
    <p:sldId id="308" r:id="rId14"/>
    <p:sldId id="309" r:id="rId15"/>
    <p:sldId id="31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430" autoAdjust="0"/>
  </p:normalViewPr>
  <p:slideViewPr>
    <p:cSldViewPr>
      <p:cViewPr varScale="1">
        <p:scale>
          <a:sx n="44" d="100"/>
          <a:sy n="44" d="100"/>
        </p:scale>
        <p:origin x="19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FC9E-5F5E-4E32-9984-49138FA640CD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BF02-8ABC-4B0B-A7E8-CA994D588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quat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Sequence" TargetMode="External"/><Relationship Id="rId4" Type="http://schemas.openxmlformats.org/officeDocument/2006/relationships/hyperlink" Target="https://en.wikipedia.org/wiki/Recursion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recurrence relation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an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Equation"/>
              </a:rPr>
              <a:t>equation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that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Recursion"/>
              </a:rPr>
              <a:t>recursively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defines a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Sequence"/>
              </a:rPr>
              <a:t>sequence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or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 is the iteration.</a:t>
            </a:r>
          </a:p>
          <a:p>
            <a:endParaRPr lang="en-US" dirty="0"/>
          </a:p>
          <a:p>
            <a:r>
              <a:rPr lang="en-US" dirty="0"/>
              <a:t>General form: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k = 2 =&gt;  s(n-2) – 2C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k = 3 =&gt;  s(n-3) – 3C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k = k =&gt;  s(n-k) – </a:t>
            </a:r>
            <a:r>
              <a:rPr lang="en-US" dirty="0" err="1"/>
              <a:t>kC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recursive case to be equal to base</a:t>
            </a:r>
            <a:r>
              <a:rPr lang="en-US" baseline="0" dirty="0"/>
              <a:t> case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s(n) = ck + s(n-k)</a:t>
            </a:r>
          </a:p>
          <a:p>
            <a:r>
              <a:rPr lang="en-US" baseline="0" dirty="0"/>
              <a:t>K = n</a:t>
            </a:r>
          </a:p>
          <a:p>
            <a:r>
              <a:rPr lang="en-US" dirty="0"/>
              <a:t>s(n) = </a:t>
            </a:r>
            <a:r>
              <a:rPr lang="en-US" dirty="0" err="1"/>
              <a:t>cn</a:t>
            </a:r>
            <a:r>
              <a:rPr lang="en-US" dirty="0"/>
              <a:t> + s(n-n)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s(n) = </a:t>
            </a:r>
            <a:r>
              <a:rPr lang="en-US" dirty="0" err="1"/>
              <a:t>cn</a:t>
            </a:r>
            <a:r>
              <a:rPr lang="en-US" dirty="0"/>
              <a:t> + s(0) = </a:t>
            </a:r>
            <a:r>
              <a:rPr lang="en-US" dirty="0" err="1"/>
              <a:t>cn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 is constant = 1 so it is 1(n) = 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1316C60-52A5-43CA-A1C3-A50847F64D03}" type="datetime1">
              <a:rPr lang="en-US" smtClean="0"/>
              <a:t>2/3/2023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6A11-0392-4A7D-8F1D-3EA251C0AEB9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12D5-B705-442B-BC49-2D9936D9DE64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04A-41B1-4078-9D1E-B96902171C48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0971728-E904-48A6-8BA6-ECAE4B5708EF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1A2-2D49-4EE3-BE4E-0D9FA7CC39F9}" type="datetime1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448-CED4-49ED-9B41-DABDE306E87E}" type="datetime1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F721-0F8F-4AAC-8D51-CBE1051C9D96}" type="datetime1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F404-A29B-44F0-B52F-C5A731F733B2}" type="datetime1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8607-2DDE-402C-89BB-9C30220F297E}" type="datetime1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FFA4-AB7B-4D9B-974B-6EBADAE63227}" type="datetime1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B0686A-EBD7-4A8E-AC8F-F219B1083D0B}" type="datetime1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quation" TargetMode="External"/><Relationship Id="rId7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hyperlink" Target="https://en.wikipedia.org/wiki/Sequence" TargetMode="External"/><Relationship Id="rId4" Type="http://schemas.openxmlformats.org/officeDocument/2006/relationships/hyperlink" Target="https://en.wikipedia.org/wiki/Recurs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905000"/>
            <a:ext cx="8763000" cy="1905000"/>
          </a:xfrm>
        </p:spPr>
        <p:txBody>
          <a:bodyPr/>
          <a:lstStyle/>
          <a:p>
            <a:r>
              <a:rPr lang="en-US" b="1" dirty="0"/>
              <a:t>CS 321-Analysis of Algorithms</a:t>
            </a:r>
          </a:p>
        </p:txBody>
      </p:sp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3698875" y="3962400"/>
            <a:ext cx="11791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Lecture 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87E80-7F6A-4A08-DE82-8EBA1259E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3"/>
          <p:cNvGraphicFramePr>
            <a:graphicFrameLocks noGrp="1" noChangeAspect="1"/>
          </p:cNvGraphicFramePr>
          <p:nvPr>
            <p:ph type="title"/>
          </p:nvPr>
        </p:nvGraphicFramePr>
        <p:xfrm>
          <a:off x="2286000" y="1752600"/>
          <a:ext cx="40068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1625400" imgH="457200" progId="Equation.3">
                  <p:embed/>
                </p:oleObj>
              </mc:Choice>
              <mc:Fallback>
                <p:oleObj name="Microsoft Equation 3.0" r:id="rId2" imgW="1625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40068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276600"/>
            <a:ext cx="8229600" cy="3124200"/>
          </a:xfrm>
        </p:spPr>
        <p:txBody>
          <a:bodyPr/>
          <a:lstStyle/>
          <a:p>
            <a:pPr eaLnBrk="1" hangingPunct="1"/>
            <a:r>
              <a:rPr lang="en-US" sz="2400"/>
              <a:t>s(n)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=	n + s(n-1)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=	n + n-1 + s(n-2)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=	n + n-1 + n-2 + s(n-3)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=	n + n-1 + n-2 + n-3 + s(n-4)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=	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/>
              <a:t>= 	n + n-1 + n-2 + n-3 + … + n-(k-1) + s(n-k)</a:t>
            </a:r>
          </a:p>
          <a:p>
            <a:pPr eaLnBrk="1" hangingPunct="1"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7" name="AutoShap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rIns="4572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defRPr/>
            </a:pPr>
            <a:r>
              <a:rPr lang="en-US" sz="4500" b="1" dirty="0">
                <a:solidFill>
                  <a:srgbClr val="FFC800"/>
                </a:solidFill>
                <a:latin typeface="+mj-lt"/>
                <a:ea typeface="+mj-ea"/>
                <a:cs typeface="+mj-cs"/>
              </a:rPr>
              <a:t>Example 2: Iteration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3"/>
          <p:cNvGraphicFramePr>
            <a:graphicFrameLocks noGrp="1" noChangeAspect="1"/>
          </p:cNvGraphicFramePr>
          <p:nvPr>
            <p:ph type="title"/>
          </p:nvPr>
        </p:nvGraphicFramePr>
        <p:xfrm>
          <a:off x="4648200" y="2209800"/>
          <a:ext cx="40068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457200" progId="Equation.3">
                  <p:embed/>
                </p:oleObj>
              </mc:Choice>
              <mc:Fallback>
                <p:oleObj name="Equation" r:id="rId2" imgW="1625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09800"/>
                        <a:ext cx="40068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s(n)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=	n + s(n-1)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=	n + n-1 + s(n-2)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=	n + n-1 + n-2 + s(n-3)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=	n + n-1 + n-2 + n-3 + s(n-4)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=	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= 	n + n-1 + n-2 + n-3 + … + n-(k-1) + s(n-k)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lnSpc>
                <a:spcPct val="0"/>
              </a:lnSpc>
              <a:buFont typeface="Wingdings" pitchFamily="2" charset="2"/>
              <a:buNone/>
            </a:pPr>
            <a:r>
              <a:rPr lang="en-US" sz="2400" dirty="0"/>
              <a:t>= </a:t>
            </a:r>
          </a:p>
        </p:txBody>
      </p:sp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1828800" y="5029200"/>
          <a:ext cx="30527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8960" imgH="431640" progId="Equation.3">
                  <p:embed/>
                </p:oleObj>
              </mc:Choice>
              <mc:Fallback>
                <p:oleObj name="Equation" r:id="rId4" imgW="12189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29200"/>
                        <a:ext cx="3052763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rIns="4572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defRPr/>
            </a:pPr>
            <a:r>
              <a:rPr lang="en-US" sz="4500" b="1" dirty="0">
                <a:solidFill>
                  <a:srgbClr val="FFC800"/>
                </a:solidFill>
                <a:latin typeface="+mj-lt"/>
                <a:ea typeface="+mj-ea"/>
                <a:cs typeface="+mj-cs"/>
              </a:rPr>
              <a:t>Example 2: Iteration Method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3"/>
          <p:cNvGraphicFramePr>
            <a:graphicFrameLocks noGrp="1" noChangeAspect="1"/>
          </p:cNvGraphicFramePr>
          <p:nvPr>
            <p:ph type="title"/>
          </p:nvPr>
        </p:nvGraphicFramePr>
        <p:xfrm>
          <a:off x="5137150" y="1676400"/>
          <a:ext cx="40068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457200" progId="Equation.3">
                  <p:embed/>
                </p:oleObj>
              </mc:Choice>
              <mc:Fallback>
                <p:oleObj name="Equation" r:id="rId2" imgW="1625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1676400"/>
                        <a:ext cx="40068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74825"/>
            <a:ext cx="4648200" cy="4625975"/>
          </a:xfrm>
        </p:spPr>
        <p:txBody>
          <a:bodyPr/>
          <a:lstStyle/>
          <a:p>
            <a:pPr eaLnBrk="1" hangingPunct="1"/>
            <a:r>
              <a:rPr lang="en-US" sz="2400"/>
              <a:t>So far for n &gt;= k we have</a:t>
            </a:r>
          </a:p>
        </p:txBody>
      </p:sp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1219200" y="2655888"/>
          <a:ext cx="305276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8960" imgH="431640" progId="Equation.3">
                  <p:embed/>
                </p:oleObj>
              </mc:Choice>
              <mc:Fallback>
                <p:oleObj name="Equation" r:id="rId4" imgW="12189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55888"/>
                        <a:ext cx="3052763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rIns="4572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defRPr/>
            </a:pPr>
            <a:r>
              <a:rPr lang="en-US" sz="4500" b="1" dirty="0">
                <a:solidFill>
                  <a:srgbClr val="FFC800"/>
                </a:solidFill>
                <a:latin typeface="+mj-lt"/>
                <a:ea typeface="+mj-ea"/>
                <a:cs typeface="+mj-cs"/>
              </a:rPr>
              <a:t>Example 2: Iteration Method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3"/>
          <p:cNvGraphicFramePr>
            <a:graphicFrameLocks noGrp="1" noChangeAspect="1"/>
          </p:cNvGraphicFramePr>
          <p:nvPr>
            <p:ph type="title"/>
          </p:nvPr>
        </p:nvGraphicFramePr>
        <p:xfrm>
          <a:off x="4876800" y="2438400"/>
          <a:ext cx="40068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457200" progId="Equation.3">
                  <p:embed/>
                </p:oleObj>
              </mc:Choice>
              <mc:Fallback>
                <p:oleObj name="Equation" r:id="rId2" imgW="1625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438400"/>
                        <a:ext cx="40068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So far for n &gt;= k we have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What if k = n?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</p:txBody>
      </p:sp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1519238" y="2655888"/>
          <a:ext cx="3052762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8960" imgH="431640" progId="Equation.3">
                  <p:embed/>
                </p:oleObj>
              </mc:Choice>
              <mc:Fallback>
                <p:oleObj name="Equation" r:id="rId4" imgW="12189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2655888"/>
                        <a:ext cx="3052762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rIns="4572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defRPr/>
            </a:pPr>
            <a:r>
              <a:rPr lang="en-US" sz="4500" b="1" dirty="0">
                <a:solidFill>
                  <a:srgbClr val="FFC800"/>
                </a:solidFill>
                <a:latin typeface="+mj-lt"/>
                <a:ea typeface="+mj-ea"/>
                <a:cs typeface="+mj-cs"/>
              </a:rPr>
              <a:t>Example 2: Iteration Method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Grp="1" noChangeAspect="1"/>
          </p:cNvGraphicFramePr>
          <p:nvPr>
            <p:ph type="title"/>
          </p:nvPr>
        </p:nvGraphicFramePr>
        <p:xfrm>
          <a:off x="5137150" y="1676400"/>
          <a:ext cx="40068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457200" progId="Equation.3">
                  <p:embed/>
                </p:oleObj>
              </mc:Choice>
              <mc:Fallback>
                <p:oleObj name="Equation" r:id="rId2" imgW="1625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1676400"/>
                        <a:ext cx="40068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So far for n &gt;= k we have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What if k = n?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600200" y="2514600"/>
          <a:ext cx="30527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8960" imgH="431640" progId="Equation.3">
                  <p:embed/>
                </p:oleObj>
              </mc:Choice>
              <mc:Fallback>
                <p:oleObj name="Equation" r:id="rId4" imgW="12189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14600"/>
                        <a:ext cx="3052763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1219200" y="4332288"/>
          <a:ext cx="674052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080" imgH="431640" progId="Equation.3">
                  <p:embed/>
                </p:oleObj>
              </mc:Choice>
              <mc:Fallback>
                <p:oleObj name="Equation" r:id="rId6" imgW="2692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32288"/>
                        <a:ext cx="6740525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rIns="4572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defRPr/>
            </a:pPr>
            <a:r>
              <a:rPr lang="en-US" sz="4500" b="1" dirty="0">
                <a:solidFill>
                  <a:srgbClr val="FFC800"/>
                </a:solidFill>
                <a:latin typeface="+mj-lt"/>
                <a:ea typeface="+mj-ea"/>
                <a:cs typeface="+mj-cs"/>
              </a:rPr>
              <a:t>Example 2: Iteration Method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So far for n &gt;= k we have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What if k = n?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Thus in general 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4572000" y="1524000"/>
          <a:ext cx="30527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431640" progId="Equation.3">
                  <p:embed/>
                </p:oleObj>
              </mc:Choice>
              <mc:Fallback>
                <p:oleObj name="Equation" r:id="rId2" imgW="12189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24000"/>
                        <a:ext cx="3052763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1219200" y="3951288"/>
          <a:ext cx="674052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92080" imgH="431640" progId="Equation.3">
                  <p:embed/>
                </p:oleObj>
              </mc:Choice>
              <mc:Fallback>
                <p:oleObj name="Equation" r:id="rId4" imgW="2692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51288"/>
                        <a:ext cx="6740525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6"/>
          <p:cNvGraphicFramePr>
            <a:graphicFrameLocks noChangeAspect="1"/>
          </p:cNvGraphicFramePr>
          <p:nvPr/>
        </p:nvGraphicFramePr>
        <p:xfrm>
          <a:off x="1219200" y="5334000"/>
          <a:ext cx="26384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080" imgH="393480" progId="Equation.3">
                  <p:embed/>
                </p:oleObj>
              </mc:Choice>
              <mc:Fallback>
                <p:oleObj name="Equation" r:id="rId6" imgW="10540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34000"/>
                        <a:ext cx="2638425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rIns="4572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defRPr/>
            </a:pPr>
            <a:r>
              <a:rPr lang="en-US" sz="4500" b="1" dirty="0">
                <a:solidFill>
                  <a:srgbClr val="FFC800"/>
                </a:solidFill>
                <a:latin typeface="+mj-lt"/>
                <a:ea typeface="+mj-ea"/>
                <a:cs typeface="+mj-cs"/>
              </a:rPr>
              <a:t>Example 2: Iteration Method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Recurrences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expression: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is a </a:t>
            </a:r>
            <a:r>
              <a:rPr lang="en-US" i="1" dirty="0">
                <a:solidFill>
                  <a:schemeClr val="tx2"/>
                </a:solidFill>
              </a:rPr>
              <a:t>recurrence</a:t>
            </a:r>
            <a:r>
              <a:rPr lang="en-US" dirty="0"/>
              <a:t>.</a:t>
            </a:r>
          </a:p>
          <a:p>
            <a:pPr lvl="1" eaLnBrk="1" hangingPunct="1"/>
            <a:r>
              <a:rPr lang="en-US" dirty="0"/>
              <a:t>Recurrence: an equation that describes a function in terms of its value on smaller functions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 </a:t>
            </a:r>
            <a:r>
              <a:rPr lang="en-US" sz="2400" b="1" dirty="0">
                <a:solidFill>
                  <a:schemeClr val="tx1"/>
                </a:solidFill>
              </a:rPr>
              <a:t>recurrence relation</a:t>
            </a:r>
            <a:r>
              <a:rPr lang="en-US" sz="2400" dirty="0">
                <a:solidFill>
                  <a:schemeClr val="tx1"/>
                </a:solidFill>
              </a:rPr>
              <a:t> is an </a:t>
            </a:r>
            <a:r>
              <a:rPr lang="en-US" sz="2400" dirty="0">
                <a:solidFill>
                  <a:schemeClr val="tx1"/>
                </a:solidFill>
                <a:hlinkClick r:id="rId3" tooltip="Equation"/>
              </a:rPr>
              <a:t>equation</a:t>
            </a:r>
            <a:r>
              <a:rPr lang="en-US" sz="2400" dirty="0">
                <a:solidFill>
                  <a:schemeClr val="tx1"/>
                </a:solidFill>
              </a:rPr>
              <a:t> that </a:t>
            </a:r>
            <a:r>
              <a:rPr lang="en-US" sz="2400" dirty="0">
                <a:solidFill>
                  <a:schemeClr val="tx1"/>
                </a:solidFill>
                <a:hlinkClick r:id="rId4" tooltip="Recursion"/>
              </a:rPr>
              <a:t>recursively</a:t>
            </a:r>
            <a:r>
              <a:rPr lang="en-US" sz="2400" dirty="0">
                <a:solidFill>
                  <a:schemeClr val="tx1"/>
                </a:solidFill>
              </a:rPr>
              <a:t> defines a </a:t>
            </a:r>
            <a:r>
              <a:rPr lang="en-US" sz="2400" dirty="0">
                <a:solidFill>
                  <a:schemeClr val="tx1"/>
                </a:solidFill>
                <a:hlinkClick r:id="rId5" tooltip="Sequence"/>
              </a:rPr>
              <a:t>sequence</a:t>
            </a:r>
            <a:r>
              <a:rPr lang="en-US" sz="2400" dirty="0">
                <a:solidFill>
                  <a:schemeClr val="tx1"/>
                </a:solidFill>
              </a:rPr>
              <a:t> or values.</a:t>
            </a:r>
            <a:endParaRPr lang="en-US" dirty="0"/>
          </a:p>
          <a:p>
            <a:pPr lvl="1" eaLnBrk="1" hangingPunct="1"/>
            <a:endParaRPr lang="en-US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581400" y="1524000"/>
          <a:ext cx="419100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160" imgH="863280" progId="Equation.3">
                  <p:embed/>
                </p:oleObj>
              </mc:Choice>
              <mc:Fallback>
                <p:oleObj name="Equation" r:id="rId6" imgW="1676160" imgH="863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524000"/>
                        <a:ext cx="4191000" cy="215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Recurrence Examples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28600" y="2590800"/>
          <a:ext cx="40227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800" imgH="457200" progId="Equation.3">
                  <p:embed/>
                </p:oleObj>
              </mc:Choice>
              <mc:Fallback>
                <p:oleObj name="Equation" r:id="rId3" imgW="1612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90800"/>
                        <a:ext cx="4022725" cy="1141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724400" y="2513013"/>
          <a:ext cx="40671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25400" imgH="457200" progId="Equation.3">
                  <p:embed/>
                </p:oleObj>
              </mc:Choice>
              <mc:Fallback>
                <p:oleObj name="Equation" r:id="rId5" imgW="1625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513013"/>
                        <a:ext cx="4067175" cy="11445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152400" y="4092575"/>
          <a:ext cx="400367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863280" progId="Equation.3">
                  <p:embed/>
                </p:oleObj>
              </mc:Choice>
              <mc:Fallback>
                <p:oleObj name="Equation" r:id="rId7" imgW="1600200" imgH="863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092575"/>
                        <a:ext cx="4003675" cy="2159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6"/>
          <p:cNvGraphicFramePr>
            <a:graphicFrameLocks noChangeAspect="1"/>
          </p:cNvGraphicFramePr>
          <p:nvPr/>
        </p:nvGraphicFramePr>
        <p:xfrm>
          <a:off x="4800600" y="3867150"/>
          <a:ext cx="4232275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88760" imgH="1041120" progId="Equation.3">
                  <p:embed/>
                </p:oleObj>
              </mc:Choice>
              <mc:Fallback>
                <p:oleObj name="Equation" r:id="rId9" imgW="1688760" imgH="1041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67150"/>
                        <a:ext cx="4232275" cy="2609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Methods to solve recurrence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Substitution method</a:t>
            </a:r>
          </a:p>
          <a:p>
            <a:pPr eaLnBrk="1" hangingPunct="1"/>
            <a:r>
              <a:rPr lang="en-US"/>
              <a:t>Iteration method</a:t>
            </a:r>
          </a:p>
          <a:p>
            <a:pPr eaLnBrk="1" hangingPunct="1"/>
            <a:r>
              <a:rPr lang="en-US"/>
              <a:t>Recursion tree method</a:t>
            </a:r>
          </a:p>
          <a:p>
            <a:pPr eaLnBrk="1" hangingPunct="1"/>
            <a:r>
              <a:rPr lang="en-US"/>
              <a:t>Master Theorem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Substitution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substitution method </a:t>
            </a:r>
          </a:p>
          <a:p>
            <a:pPr lvl="1" eaLnBrk="1" hangingPunct="1"/>
            <a:r>
              <a:rPr lang="en-US"/>
              <a:t>the “making a good guess method”</a:t>
            </a:r>
          </a:p>
          <a:p>
            <a:pPr lvl="1" eaLnBrk="1" hangingPunct="1"/>
            <a:r>
              <a:rPr lang="en-US"/>
              <a:t>Guess the form of the answer, then use induction to find the constants and show that solution works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Comes with experience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Solving Recurrences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Another option is what the book calls the “iteration method”</a:t>
            </a:r>
          </a:p>
          <a:p>
            <a:pPr lvl="1" eaLnBrk="1" hangingPunct="1"/>
            <a:r>
              <a:rPr lang="en-US"/>
              <a:t>Expand the recurrence </a:t>
            </a:r>
          </a:p>
          <a:p>
            <a:pPr lvl="1" eaLnBrk="1" hangingPunct="1"/>
            <a:r>
              <a:rPr lang="en-US"/>
              <a:t>Work some algebra to express as a summation</a:t>
            </a:r>
          </a:p>
          <a:p>
            <a:pPr lvl="1" eaLnBrk="1" hangingPunct="1"/>
            <a:r>
              <a:rPr lang="en-US"/>
              <a:t>Evaluate the summation</a:t>
            </a:r>
          </a:p>
          <a:p>
            <a:pPr eaLnBrk="1" hangingPunct="1"/>
            <a:r>
              <a:rPr lang="en-US"/>
              <a:t>We will show several examples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3"/>
          <p:cNvGraphicFramePr>
            <a:graphicFrameLocks noGrp="1" noChangeAspect="1"/>
          </p:cNvGraphicFramePr>
          <p:nvPr>
            <p:ph type="title"/>
          </p:nvPr>
        </p:nvGraphicFramePr>
        <p:xfrm>
          <a:off x="3124200" y="1524000"/>
          <a:ext cx="40100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800" imgH="457200" progId="Equation.3">
                  <p:embed/>
                </p:oleObj>
              </mc:Choice>
              <mc:Fallback>
                <p:oleObj name="Equation" r:id="rId3" imgW="1612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524000"/>
                        <a:ext cx="4010025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2308225"/>
            <a:ext cx="8229600" cy="4625975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s(n) =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c + s(n-1)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c + c + s(n-2)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2c + s(n-2)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2c + c + s(n-3)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3c + s(n-3)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kc + s(n-k) = ck + s(n-k)</a:t>
            </a:r>
          </a:p>
        </p:txBody>
      </p:sp>
      <p:sp>
        <p:nvSpPr>
          <p:cNvPr id="7" name="AutoShap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rIns="4572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defRPr/>
            </a:pPr>
            <a:r>
              <a:rPr lang="en-US" sz="4500" b="1" dirty="0">
                <a:solidFill>
                  <a:srgbClr val="FFC800"/>
                </a:solidFill>
                <a:latin typeface="+mj-lt"/>
                <a:ea typeface="+mj-ea"/>
                <a:cs typeface="+mj-cs"/>
              </a:rPr>
              <a:t>Example 1: Iteration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Grp="1" noChangeAspect="1"/>
          </p:cNvGraphicFramePr>
          <p:nvPr>
            <p:ph type="title"/>
          </p:nvPr>
        </p:nvGraphicFramePr>
        <p:xfrm>
          <a:off x="2528888" y="1676400"/>
          <a:ext cx="40100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800" imgH="457200" progId="Equation.3">
                  <p:embed/>
                </p:oleObj>
              </mc:Choice>
              <mc:Fallback>
                <p:oleObj name="Equation" r:id="rId3" imgW="1612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1676400"/>
                        <a:ext cx="40100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124200"/>
            <a:ext cx="8229600" cy="3733800"/>
          </a:xfrm>
        </p:spPr>
        <p:txBody>
          <a:bodyPr/>
          <a:lstStyle/>
          <a:p>
            <a:pPr eaLnBrk="1" hangingPunct="1"/>
            <a:r>
              <a:rPr lang="en-US" dirty="0"/>
              <a:t>So far for n &gt;= k we have </a:t>
            </a:r>
          </a:p>
          <a:p>
            <a:pPr lvl="1" eaLnBrk="1" hangingPunct="1"/>
            <a:r>
              <a:rPr lang="en-US" dirty="0"/>
              <a:t>s(n) = ck + s(n-k)</a:t>
            </a:r>
          </a:p>
          <a:p>
            <a:pPr eaLnBrk="1" hangingPunct="1"/>
            <a:r>
              <a:rPr lang="en-US" dirty="0"/>
              <a:t>What if k = n?</a:t>
            </a:r>
          </a:p>
          <a:p>
            <a:pPr lvl="1" eaLnBrk="1" hangingPunct="1"/>
            <a:r>
              <a:rPr lang="en-US" dirty="0"/>
              <a:t>s(n) = </a:t>
            </a:r>
            <a:r>
              <a:rPr lang="en-US" dirty="0" err="1"/>
              <a:t>cn</a:t>
            </a:r>
            <a:r>
              <a:rPr lang="en-US" dirty="0"/>
              <a:t> + s(0) = </a:t>
            </a:r>
            <a:r>
              <a:rPr lang="en-US" dirty="0" err="1"/>
              <a:t>cn</a:t>
            </a:r>
            <a:endParaRPr lang="en-US" dirty="0"/>
          </a:p>
        </p:txBody>
      </p:sp>
      <p:sp>
        <p:nvSpPr>
          <p:cNvPr id="7" name="AutoShap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rIns="4572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defRPr/>
            </a:pPr>
            <a:r>
              <a:rPr lang="en-US" sz="4500" b="1" dirty="0">
                <a:solidFill>
                  <a:srgbClr val="FFC800"/>
                </a:solidFill>
                <a:latin typeface="+mj-lt"/>
                <a:ea typeface="+mj-ea"/>
                <a:cs typeface="+mj-cs"/>
              </a:rPr>
              <a:t>Example 1: Iteration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Grp="1" noChangeAspect="1"/>
          </p:cNvGraphicFramePr>
          <p:nvPr>
            <p:ph type="title"/>
          </p:nvPr>
        </p:nvGraphicFramePr>
        <p:xfrm>
          <a:off x="4876800" y="1676400"/>
          <a:ext cx="40100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457200" progId="Equation.3">
                  <p:embed/>
                </p:oleObj>
              </mc:Choice>
              <mc:Fallback>
                <p:oleObj name="Equation" r:id="rId2" imgW="1612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76400"/>
                        <a:ext cx="40100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idx="1"/>
          </p:nvPr>
        </p:nvSpPr>
        <p:spPr>
          <a:xfrm>
            <a:off x="0" y="2232025"/>
            <a:ext cx="8229600" cy="4625975"/>
          </a:xfrm>
        </p:spPr>
        <p:txBody>
          <a:bodyPr/>
          <a:lstStyle/>
          <a:p>
            <a:pPr eaLnBrk="1" hangingPunct="1"/>
            <a:r>
              <a:rPr lang="en-US"/>
              <a:t>So far for n &gt;= k we have </a:t>
            </a:r>
          </a:p>
          <a:p>
            <a:pPr lvl="1" eaLnBrk="1" hangingPunct="1"/>
            <a:r>
              <a:rPr lang="en-US"/>
              <a:t>s(n) = ck + s(n-k)</a:t>
            </a:r>
          </a:p>
          <a:p>
            <a:pPr eaLnBrk="1" hangingPunct="1"/>
            <a:r>
              <a:rPr lang="en-US"/>
              <a:t>What if k = n?</a:t>
            </a:r>
          </a:p>
          <a:p>
            <a:pPr lvl="1" eaLnBrk="1" hangingPunct="1"/>
            <a:r>
              <a:rPr lang="en-US"/>
              <a:t>s(n) = cn + s(0) = cn</a:t>
            </a:r>
          </a:p>
          <a:p>
            <a:pPr eaLnBrk="1" hangingPunct="1"/>
            <a:r>
              <a:rPr lang="en-US"/>
              <a:t>So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Thus in general </a:t>
            </a:r>
          </a:p>
          <a:p>
            <a:pPr lvl="1" eaLnBrk="1" hangingPunct="1"/>
            <a:r>
              <a:rPr lang="en-US"/>
              <a:t>s(n) = cn</a:t>
            </a:r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2390775" y="4197350"/>
          <a:ext cx="40100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800" imgH="457200" progId="Equation.3">
                  <p:embed/>
                </p:oleObj>
              </mc:Choice>
              <mc:Fallback>
                <p:oleObj name="Equation" r:id="rId4" imgW="1612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4197350"/>
                        <a:ext cx="40100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rIns="45720" anchor="ctr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defRPr/>
            </a:pPr>
            <a:r>
              <a:rPr lang="en-US" sz="4500" b="1" dirty="0">
                <a:solidFill>
                  <a:srgbClr val="FFC800"/>
                </a:solidFill>
                <a:latin typeface="+mj-lt"/>
                <a:ea typeface="+mj-ea"/>
                <a:cs typeface="+mj-cs"/>
              </a:rPr>
              <a:t>Example 1: Iteration Method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2892</TotalTime>
  <Words>645</Words>
  <Application>Microsoft Office PowerPoint</Application>
  <PresentationFormat>On-screen Show (4:3)</PresentationFormat>
  <Paragraphs>110</Paragraphs>
  <Slides>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Equation</vt:lpstr>
      <vt:lpstr>Microsoft Equation 3.0</vt:lpstr>
      <vt:lpstr>CS 321-Analysis of Algorithms</vt:lpstr>
      <vt:lpstr>Recurrences</vt:lpstr>
      <vt:lpstr>Recurrence Examples</vt:lpstr>
      <vt:lpstr>Methods to solve recurrence</vt:lpstr>
      <vt:lpstr>Substitution</vt:lpstr>
      <vt:lpstr>Solving Recurrences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111-Introduction To Computer (ITC)</dc:title>
  <dc:creator>Asim</dc:creator>
  <cp:lastModifiedBy>Humair Shoukat</cp:lastModifiedBy>
  <cp:revision>191</cp:revision>
  <dcterms:created xsi:type="dcterms:W3CDTF">2006-08-16T00:00:00Z</dcterms:created>
  <dcterms:modified xsi:type="dcterms:W3CDTF">2023-02-03T06:11:50Z</dcterms:modified>
</cp:coreProperties>
</file>