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1" r:id="rId5"/>
    <p:sldId id="273" r:id="rId6"/>
    <p:sldId id="274" r:id="rId7"/>
    <p:sldId id="272" r:id="rId8"/>
    <p:sldId id="265" r:id="rId9"/>
    <p:sldId id="267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55" autoAdjust="0"/>
  </p:normalViewPr>
  <p:slideViewPr>
    <p:cSldViewPr>
      <p:cViewPr varScale="1">
        <p:scale>
          <a:sx n="42" d="100"/>
          <a:sy n="42" d="100"/>
        </p:scale>
        <p:origin x="19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16BD-6D3C-451D-97C6-03265009C23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AC6D0-E9C7-49E3-90B4-AAED40BA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avoid</a:t>
            </a:r>
            <a:r>
              <a:rPr lang="en-US" baseline="0" dirty="0"/>
              <a:t> unbalanced partitioning we will use randomized </a:t>
            </a:r>
            <a:r>
              <a:rPr lang="en-US" baseline="0" dirty="0" err="1"/>
              <a:t>QuickSort</a:t>
            </a:r>
            <a:r>
              <a:rPr lang="en-US" baseline="0" dirty="0"/>
              <a:t>. I which we 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3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algorithm</a:t>
            </a:r>
            <a:r>
              <a:rPr lang="en-US" baseline="0" dirty="0"/>
              <a:t> we will give an arrays as input and output will be a sorted array.</a:t>
            </a:r>
          </a:p>
          <a:p>
            <a:r>
              <a:rPr lang="en-US" baseline="0" dirty="0"/>
              <a:t>At line one we are mentioning the base case that length should be greater then 1.</a:t>
            </a:r>
          </a:p>
          <a:p>
            <a:r>
              <a:rPr lang="en-US" baseline="0" dirty="0"/>
              <a:t>Now we will select the pivot point.</a:t>
            </a:r>
          </a:p>
          <a:p>
            <a:r>
              <a:rPr lang="en-US" baseline="0" dirty="0"/>
              <a:t>We will perform some partitioning but putting </a:t>
            </a:r>
            <a:r>
              <a:rPr lang="en-US" dirty="0"/>
              <a:t>all elements less than pivot point on the left</a:t>
            </a:r>
            <a:r>
              <a:rPr lang="en-US" baseline="0" dirty="0"/>
              <a:t> and </a:t>
            </a:r>
            <a:r>
              <a:rPr lang="en-US" dirty="0"/>
              <a:t>all elements lager than pivot point on the right.</a:t>
            </a:r>
          </a:p>
          <a:p>
            <a:r>
              <a:rPr lang="en-US" dirty="0"/>
              <a:t>Then, we will make recursive</a:t>
            </a:r>
            <a:r>
              <a:rPr lang="en-US" baseline="0" dirty="0"/>
              <a:t> calls for Left array(1</a:t>
            </a:r>
            <a:r>
              <a:rPr lang="en-US" baseline="30000" dirty="0"/>
              <a:t>st</a:t>
            </a:r>
            <a:r>
              <a:rPr lang="en-US" baseline="0" dirty="0"/>
              <a:t> partition) and right array (2</a:t>
            </a:r>
            <a:r>
              <a:rPr lang="en-US" baseline="30000" dirty="0"/>
              <a:t>nd</a:t>
            </a:r>
            <a:r>
              <a:rPr lang="en-US" baseline="0" dirty="0"/>
              <a:t> partition).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partitioning</a:t>
            </a:r>
            <a:r>
              <a:rPr lang="en-US" baseline="0" dirty="0"/>
              <a:t> algorithm. We will sort arrange the values in loop using some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the partitioning code. It is quite simple, please perform a dry run to understand the logic. </a:t>
            </a:r>
          </a:p>
          <a:p>
            <a:endParaRPr lang="en-US" baseline="0" dirty="0"/>
          </a:p>
          <a:p>
            <a:r>
              <a:rPr lang="en-US" baseline="0" dirty="0"/>
              <a:t>Now, we will perform the complexity analysis. Partition function is not a recursive function so we will calculate its complexity. Than is O(n) due to its linear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</a:t>
            </a:r>
            <a:r>
              <a:rPr lang="en-US" baseline="0" dirty="0"/>
              <a:t> this recurrence relation using iteration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complexity will be O(</a:t>
            </a:r>
            <a:r>
              <a:rPr lang="en-US" dirty="0" err="1"/>
              <a:t>nlogn</a:t>
            </a:r>
            <a:r>
              <a:rPr lang="en-US" dirty="0"/>
              <a:t>) and space complexity is constant because it is</a:t>
            </a:r>
            <a:r>
              <a:rPr lang="en-US" baseline="0" dirty="0"/>
              <a:t> a in-place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worst case the time</a:t>
            </a:r>
            <a:r>
              <a:rPr lang="en-US" baseline="0" dirty="0"/>
              <a:t> complexity will be O( n</a:t>
            </a:r>
            <a:r>
              <a:rPr lang="en-US" baseline="30000" dirty="0"/>
              <a:t>2</a:t>
            </a:r>
            <a:r>
              <a:rPr lang="en-US" baseline="0" dirty="0"/>
              <a:t>). </a:t>
            </a:r>
          </a:p>
          <a:p>
            <a:r>
              <a:rPr lang="en-US" baseline="0" dirty="0"/>
              <a:t>Lest assume that array is in reverse order then it will not get partitioned in equal </a:t>
            </a:r>
            <a:r>
              <a:rPr lang="en-US" baseline="0" dirty="0" err="1"/>
              <a:t>halfs</a:t>
            </a:r>
            <a:r>
              <a:rPr lang="en-US" baseline="0" dirty="0"/>
              <a:t>, and it will become unbalanced. So its recurrence relation will become n + s(n-1).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Quicksort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4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Quick sort:</a:t>
            </a:r>
          </a:p>
          <a:p>
            <a:pPr marL="457200" lvl="1" indent="0">
              <a:buNone/>
            </a:pPr>
            <a:r>
              <a:rPr lang="en-US" dirty="0"/>
              <a:t>Select the pivot point randomly from array. It will reduce chances of worst case.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17" y="1403866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Quicksort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536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2705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6997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9793" y="240314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2601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5339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2264" y="3817559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026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7375" y="3828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23387" y="3810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87921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1889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5482" y="3810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7536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4220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5026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1669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355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9793" y="3066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2601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14058" y="3048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0300" y="1524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10300" y="219413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pivots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1934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pivots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10300" y="2971800"/>
            <a:ext cx="47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1800" y="279198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Quicksort 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8367" y="4267201"/>
            <a:ext cx="954635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291555" y="3440748"/>
            <a:ext cx="1824884" cy="12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702249" y="4248687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335706" y="4248687"/>
            <a:ext cx="1297183" cy="56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295933" y="3466031"/>
            <a:ext cx="140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22102" y="2806579"/>
            <a:ext cx="3847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912764" y="2194133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13173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965462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31403" y="3618432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42389" y="3636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16379" y="4265644"/>
            <a:ext cx="14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 3rd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5180349" y="4257234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09660" y="46408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688793" y="465713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208624" y="464957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97536" y="4634976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89916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318614" y="462914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59793" y="4643659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782011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71200" y="532523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650333" y="534155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70164" y="533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259076" y="531940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251456" y="5334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280154" y="53135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721333" y="532808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743551" y="5334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827375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3303919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179021" y="5105402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735595" y="5927276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614728" y="59436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134559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23471" y="5921442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215851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244549" y="5915608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685728" y="593012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707946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162221" y="5038134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09" grpId="0"/>
      <p:bldP spid="109" grpId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A[1, …, n]</a:t>
            </a:r>
          </a:p>
          <a:p>
            <a:r>
              <a:rPr lang="en-US" dirty="0"/>
              <a:t> Output: A[1, .., n], where A[1]&lt;=A[2]…&lt;=A[n]</a:t>
            </a:r>
          </a:p>
          <a:p>
            <a:r>
              <a:rPr lang="en-US" b="1" dirty="0"/>
              <a:t>Quicksort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if(n&lt;=1) </a:t>
            </a:r>
            <a:r>
              <a:rPr lang="en-US" b="1" dirty="0"/>
              <a:t>return</a:t>
            </a:r>
            <a:r>
              <a:rPr lang="en-US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the pivot p = A[n]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all elements less than p on the left; put all elements lager than p on the right; put p at the middle. (</a:t>
            </a:r>
            <a:r>
              <a:rPr lang="en-US" b="1" dirty="0"/>
              <a:t>Partition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left of 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right of p)</a:t>
            </a:r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detail about partition</a:t>
            </a:r>
          </a:p>
          <a:p>
            <a:r>
              <a:rPr lang="en-US" dirty="0"/>
              <a:t>Input: A[1, …, n] (p=A[n])</a:t>
            </a:r>
          </a:p>
          <a:p>
            <a:r>
              <a:rPr lang="en-US" dirty="0"/>
              <a:t>Output: A[1,…k-1, k, k+1, … n], where A[1, …, k-1]&lt;A[k] and A[k+1, … n] &gt; A[k], A[k]=p</a:t>
            </a:r>
          </a:p>
          <a:p>
            <a:r>
              <a:rPr lang="en-US" b="1" dirty="0"/>
              <a:t>Partition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 = the tail of smaller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 err="1"/>
              <a:t>i</a:t>
            </a:r>
            <a:r>
              <a:rPr lang="en-US" dirty="0"/>
              <a:t>= 1 to n-1{</a:t>
            </a:r>
          </a:p>
          <a:p>
            <a:pPr marL="857250" lvl="2" indent="0">
              <a:buNone/>
            </a:pPr>
            <a:r>
              <a:rPr lang="en-US" dirty="0"/>
              <a:t>	     if(A[</a:t>
            </a:r>
            <a:r>
              <a:rPr lang="en-US" dirty="0" err="1"/>
              <a:t>i</a:t>
            </a:r>
            <a:r>
              <a:rPr lang="en-US" dirty="0"/>
              <a:t>]&lt;p) {</a:t>
            </a:r>
          </a:p>
          <a:p>
            <a:pPr marL="857250" lvl="2" indent="0">
              <a:buNone/>
            </a:pPr>
            <a:r>
              <a:rPr lang="en-US" dirty="0"/>
              <a:t>		exchange A[t+1] with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857250" lvl="2" indent="0">
              <a:buNone/>
            </a:pPr>
            <a:r>
              <a:rPr lang="en-US" dirty="0"/>
              <a:t>		update t to the new tail;</a:t>
            </a:r>
          </a:p>
          <a:p>
            <a:pPr marL="857250" lvl="2" indent="0">
              <a:buNone/>
            </a:pPr>
            <a:r>
              <a:rPr lang="en-US" dirty="0"/>
              <a:t>  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exchange A[t+1] with A[n];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end)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if(start &lt; end)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pindex</a:t>
            </a:r>
            <a:r>
              <a:rPr lang="en-US" dirty="0"/>
              <a:t> = Partition(</a:t>
            </a:r>
            <a:r>
              <a:rPr lang="en-US" dirty="0" err="1"/>
              <a:t>arr</a:t>
            </a:r>
            <a:r>
              <a:rPr lang="en-US" dirty="0"/>
              <a:t>, start, end);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(arr,start,pindex-1);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(arr,pindex+1,end);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2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Partition(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r>
              <a:rPr lang="en-US" sz="1800" dirty="0"/>
              <a:t>[], </a:t>
            </a:r>
            <a:r>
              <a:rPr lang="en-US" sz="1800" dirty="0" err="1"/>
              <a:t>int</a:t>
            </a:r>
            <a:r>
              <a:rPr lang="en-US" sz="1800" dirty="0"/>
              <a:t> start, </a:t>
            </a:r>
            <a:r>
              <a:rPr lang="en-US" sz="1800" dirty="0" err="1"/>
              <a:t>int</a:t>
            </a:r>
            <a:r>
              <a:rPr lang="en-US" sz="1800" dirty="0"/>
              <a:t> end)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pivot = </a:t>
            </a:r>
            <a:r>
              <a:rPr lang="en-US" sz="1800" dirty="0" err="1"/>
              <a:t>arr</a:t>
            </a:r>
            <a:r>
              <a:rPr lang="en-US" sz="1800" dirty="0"/>
              <a:t>[end];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pindex</a:t>
            </a:r>
            <a:r>
              <a:rPr lang="en-US" sz="1800" dirty="0"/>
              <a:t> = start;</a:t>
            </a:r>
          </a:p>
          <a:p>
            <a:pPr marL="0" indent="0">
              <a:buNone/>
            </a:pPr>
            <a:r>
              <a:rPr lang="en-US" sz="1800" dirty="0"/>
              <a:t>	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start; </a:t>
            </a:r>
            <a:r>
              <a:rPr lang="en-US" sz="1800" dirty="0" err="1"/>
              <a:t>i</a:t>
            </a:r>
            <a:r>
              <a:rPr lang="en-US" sz="1800" dirty="0"/>
              <a:t> &lt; end;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if(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&lt;= pivot)</a:t>
            </a:r>
          </a:p>
          <a:p>
            <a:pPr marL="0" indent="0">
              <a:buNone/>
            </a:pPr>
            <a:r>
              <a:rPr lang="en-US" sz="1800" dirty="0"/>
              <a:t>		{                    </a:t>
            </a:r>
          </a:p>
          <a:p>
            <a:pPr marL="0" indent="0">
              <a:buNone/>
            </a:pPr>
            <a:r>
              <a:rPr lang="en-US" sz="1800" dirty="0"/>
              <a:t>			swap(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pindex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pindex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swap(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pindex</a:t>
            </a:r>
            <a:r>
              <a:rPr lang="en-US" sz="1800" dirty="0"/>
              <a:t>], </a:t>
            </a:r>
            <a:r>
              <a:rPr lang="en-US" sz="1800" dirty="0" err="1"/>
              <a:t>arr</a:t>
            </a:r>
            <a:r>
              <a:rPr lang="en-US" sz="1800" dirty="0"/>
              <a:t>[end]);        </a:t>
            </a:r>
          </a:p>
          <a:p>
            <a:pPr marL="0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pindex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8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47288"/>
              </p:ext>
            </p:extLst>
          </p:nvPr>
        </p:nvGraphicFramePr>
        <p:xfrm>
          <a:off x="1447800" y="1676400"/>
          <a:ext cx="5715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863280" progId="Equation.3">
                  <p:embed/>
                </p:oleObj>
              </mc:Choice>
              <mc:Fallback>
                <p:oleObj name="Equation" r:id="rId3" imgW="1676160" imgH="86328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5715000" cy="281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Time complexity</a:t>
            </a:r>
          </a:p>
          <a:p>
            <a:pPr lvl="1"/>
            <a:r>
              <a:rPr lang="en-US" dirty="0"/>
              <a:t>Worst case</a:t>
            </a:r>
          </a:p>
          <a:p>
            <a:pPr lvl="1"/>
            <a:r>
              <a:rPr lang="en-US" dirty="0"/>
              <a:t>Expected</a:t>
            </a:r>
          </a:p>
          <a:p>
            <a:pPr marL="57150" indent="0">
              <a:buNone/>
            </a:pPr>
            <a:r>
              <a:rPr lang="en-US" dirty="0"/>
              <a:t>Space complexity -  extra memory</a:t>
            </a:r>
          </a:p>
          <a:p>
            <a:pPr lvl="1"/>
            <a:r>
              <a:rPr lang="en-US" dirty="0"/>
              <a:t>0 = O(1)</a:t>
            </a:r>
          </a:p>
        </p:txBody>
      </p:sp>
    </p:spTree>
    <p:extLst>
      <p:ext uri="{BB962C8B-B14F-4D97-AF65-F5344CB8AC3E}">
        <p14:creationId xmlns:p14="http://schemas.microsoft.com/office/powerpoint/2010/main" val="23775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en-US" dirty="0"/>
                  <a:t>Worst case</a:t>
                </a:r>
              </a:p>
              <a:p>
                <a:pPr marL="514350" indent="-457200"/>
                <a:r>
                  <a:rPr lang="en-US" dirty="0"/>
                  <a:t>The most unbalanced one ---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457200"/>
                <a:r>
                  <a:rPr lang="en-US" dirty="0"/>
                  <a:t>Is it the worst case?  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</a:p>
              <a:p>
                <a:pPr marL="514350" indent="-457200"/>
                <a:endParaRPr lang="en-US" dirty="0"/>
              </a:p>
              <a:p>
                <a:pPr marL="514350" indent="-457200"/>
                <a:r>
                  <a:rPr lang="en-US" dirty="0"/>
                  <a:t>Strict proof</a:t>
                </a:r>
              </a:p>
              <a:p>
                <a:pPr marL="57150" indent="0">
                  <a:buNone/>
                </a:pPr>
                <a:r>
                  <a:rPr lang="en-US" dirty="0"/>
                  <a:t>Expected time complexity</a:t>
                </a:r>
              </a:p>
              <a:p>
                <a:pPr marL="514350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𝑙𝑔𝑛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457200"/>
                <a:r>
                  <a:rPr lang="en-US" dirty="0"/>
                  <a:t>Strict proof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85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9518"/>
              </p:ext>
            </p:extLst>
          </p:nvPr>
        </p:nvGraphicFramePr>
        <p:xfrm>
          <a:off x="1524000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165576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33669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17031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67820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926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02397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019125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5033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8092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25935"/>
              </p:ext>
            </p:extLst>
          </p:nvPr>
        </p:nvGraphicFramePr>
        <p:xfrm>
          <a:off x="5480050" y="3754438"/>
          <a:ext cx="27495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754438"/>
                        <a:ext cx="2749550" cy="950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4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811</Words>
  <Application>Microsoft Office PowerPoint</Application>
  <PresentationFormat>On-screen Show (4:3)</PresentationFormat>
  <Paragraphs>151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Equation</vt:lpstr>
      <vt:lpstr>PowerPoint Presentation</vt:lpstr>
      <vt:lpstr>Quicksort Algorithm</vt:lpstr>
      <vt:lpstr>Quicksort Algorithm</vt:lpstr>
      <vt:lpstr>Quicksort Algorithm</vt:lpstr>
      <vt:lpstr>PowerPoint Presentation</vt:lpstr>
      <vt:lpstr>PowerPoint Presentation</vt:lpstr>
      <vt:lpstr>Recurrence Relation</vt:lpstr>
      <vt:lpstr>Analysis of Quicksort</vt:lpstr>
      <vt:lpstr>Analysis of Quicksort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Humair Shoukat</cp:lastModifiedBy>
  <cp:revision>87</cp:revision>
  <dcterms:created xsi:type="dcterms:W3CDTF">2006-08-16T00:00:00Z</dcterms:created>
  <dcterms:modified xsi:type="dcterms:W3CDTF">2023-02-03T06:11:20Z</dcterms:modified>
</cp:coreProperties>
</file>