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6"/>
  </p:notesMasterIdLst>
  <p:sldIdLst>
    <p:sldId id="256" r:id="rId2"/>
    <p:sldId id="349" r:id="rId3"/>
    <p:sldId id="350" r:id="rId4"/>
    <p:sldId id="351" r:id="rId5"/>
    <p:sldId id="318" r:id="rId6"/>
    <p:sldId id="320" r:id="rId7"/>
    <p:sldId id="321" r:id="rId8"/>
    <p:sldId id="322" r:id="rId9"/>
    <p:sldId id="353" r:id="rId10"/>
    <p:sldId id="323" r:id="rId11"/>
    <p:sldId id="262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33" r:id="rId23"/>
    <p:sldId id="336" r:id="rId24"/>
    <p:sldId id="34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30" autoAdjust="0"/>
  </p:normalViewPr>
  <p:slideViewPr>
    <p:cSldViewPr>
      <p:cViewPr varScale="1">
        <p:scale>
          <a:sx n="44" d="100"/>
          <a:sy n="44" d="100"/>
        </p:scale>
        <p:origin x="19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FC9E-5F5E-4E32-9984-49138FA640CD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BF02-8ABC-4B0B-A7E8-CA994D588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1/2_+_1/4_+_1/8_+_1/16_+_%C2%B7_%C2%B7_%C2%B7" TargetMode="External"/><Relationship Id="rId5" Type="http://schemas.openxmlformats.org/officeDocument/2006/relationships/hyperlink" Target="https://en.wikipedia.org/wiki/Term_(mathematics)" TargetMode="External"/><Relationship Id="rId4" Type="http://schemas.openxmlformats.org/officeDocument/2006/relationships/hyperlink" Target="https://en.wikipedia.org/wiki/Series_(mathematics)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useful when</a:t>
            </a:r>
            <a:r>
              <a:rPr lang="en-US" baseline="0" dirty="0"/>
              <a:t> the problem is Dividing in to sub-problems . Like t(n/2)  t(n/3)…. It will not useful for T(n-1) because problem is not dividing into sub-problems.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0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the recurrence tree of Merge Sort and the relation was 2t(n/2) +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continue expanding the tree till we meet the base case when the size of problem is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Mathematics"/>
              </a:rPr>
              <a:t>mathematics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geometric series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eries (mathematics)"/>
              </a:rPr>
              <a:t>series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with a constant ratio between successive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Term (mathematics)"/>
              </a:rPr>
              <a:t>terms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example,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1/2 + 1/4 + 1/8 + 1/16 + · · ·"/>
              </a:rPr>
              <a:t>the series</a:t>
            </a:r>
            <a:endParaRPr 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5/16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geometric, because each successive term can be obtained by multiplying the previous term by 5/16.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5/16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common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trem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316C60-52A5-43CA-A1C3-A50847F64D03}" type="datetime1">
              <a:rPr lang="en-US" smtClean="0"/>
              <a:t>2/3/2023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6A11-0392-4A7D-8F1D-3EA251C0AEB9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12D5-B705-442B-BC49-2D9936D9DE64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890C200-EA9C-4A96-9DA0-3A25785BF245}" type="datetime1">
              <a:rPr lang="en-US" smtClean="0"/>
              <a:t>2/3/2023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FA2DC87-4B6F-4F44-82A8-25DD77477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04A-41B1-4078-9D1E-B96902171C48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971728-E904-48A6-8BA6-ECAE4B5708EF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1A2-2D49-4EE3-BE4E-0D9FA7CC39F9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448-CED4-49ED-9B41-DABDE306E87E}" type="datetime1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721-0F8F-4AAC-8D51-CBE1051C9D96}" type="datetime1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F404-A29B-44F0-B52F-C5A731F733B2}" type="datetime1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8607-2DDE-402C-89BB-9C30220F297E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FFA4-AB7B-4D9B-974B-6EBADAE63227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B0686A-EBD7-4A8E-AC8F-F219B1083D0B}" type="datetime1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11" Type="http://schemas.openxmlformats.org/officeDocument/2006/relationships/slide" Target="slide8.xml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905000"/>
          </a:xfrm>
        </p:spPr>
        <p:txBody>
          <a:bodyPr/>
          <a:lstStyle/>
          <a:p>
            <a:r>
              <a:rPr lang="en-US" b="1" dirty="0"/>
              <a:t>CS 321-Analysis of Algorithms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3698875" y="3962400"/>
            <a:ext cx="11791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Lecture 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9C750-4AF7-B9A2-3409-1F957C314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/>
              <a:t>      </a:t>
            </a:r>
            <a:r>
              <a:rPr lang="en-US" dirty="0"/>
              <a:t>Recursion Tree for Merge Sort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74625" y="1349375"/>
            <a:ext cx="411480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</a:rPr>
              <a:t>level	nodes/     cost/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</a:rPr>
              <a:t>		level 	     level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0		2</a:t>
            </a:r>
            <a:r>
              <a:rPr lang="en-US" sz="2000" b="1" baseline="30000" dirty="0"/>
              <a:t>0 </a:t>
            </a:r>
            <a:r>
              <a:rPr lang="en-US" sz="2000" b="1" dirty="0"/>
              <a:t>= 1	     </a:t>
            </a:r>
            <a:r>
              <a:rPr lang="en-US" sz="2000" b="1" dirty="0" err="1"/>
              <a:t>cn</a:t>
            </a: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1		2</a:t>
            </a:r>
            <a:r>
              <a:rPr lang="en-US" sz="2000" b="1" baseline="30000" dirty="0"/>
              <a:t>1 </a:t>
            </a:r>
            <a:r>
              <a:rPr lang="en-US" sz="2000" b="1" dirty="0"/>
              <a:t>= 2	     </a:t>
            </a:r>
            <a:r>
              <a:rPr lang="en-US" sz="2000" b="1" dirty="0" err="1"/>
              <a:t>cn</a:t>
            </a: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2		2</a:t>
            </a:r>
            <a:r>
              <a:rPr lang="en-US" sz="2000" b="1" baseline="30000" dirty="0"/>
              <a:t>2 </a:t>
            </a:r>
            <a:r>
              <a:rPr lang="en-US" sz="2000" b="1" dirty="0"/>
              <a:t>= 4	     </a:t>
            </a:r>
            <a:r>
              <a:rPr lang="en-US" sz="2000" b="1" dirty="0" err="1"/>
              <a:t>cn</a:t>
            </a: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.		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.		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.		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N-1	2</a:t>
            </a:r>
            <a:r>
              <a:rPr lang="en-US" sz="2000" b="1" baseline="30000" dirty="0"/>
              <a:t>N-1</a:t>
            </a:r>
            <a:r>
              <a:rPr lang="en-US" sz="2000" b="1" dirty="0"/>
              <a:t>=n	      </a:t>
            </a:r>
            <a:r>
              <a:rPr lang="en-US" sz="2000" b="1" dirty="0" err="1"/>
              <a:t>cn</a:t>
            </a: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</a:rPr>
              <a:t>Since 2</a:t>
            </a:r>
            <a:r>
              <a:rPr lang="en-US" sz="2000" b="1" baseline="30000" dirty="0">
                <a:solidFill>
                  <a:srgbClr val="CC0000"/>
                </a:solidFill>
              </a:rPr>
              <a:t>N-1</a:t>
            </a:r>
            <a:r>
              <a:rPr lang="en-US" sz="2000" b="1" dirty="0">
                <a:solidFill>
                  <a:srgbClr val="CC0000"/>
                </a:solidFill>
              </a:rPr>
              <a:t> = n, </a:t>
            </a:r>
            <a:r>
              <a:rPr lang="en-US" sz="2000" b="1" dirty="0" err="1">
                <a:solidFill>
                  <a:srgbClr val="CC0000"/>
                </a:solidFill>
              </a:rPr>
              <a:t>lg</a:t>
            </a:r>
            <a:r>
              <a:rPr lang="en-US" sz="2000" b="1" dirty="0">
                <a:solidFill>
                  <a:srgbClr val="CC0000"/>
                </a:solidFill>
              </a:rPr>
              <a:t>(2</a:t>
            </a:r>
            <a:r>
              <a:rPr lang="en-US" sz="2000" b="1" baseline="30000" dirty="0">
                <a:solidFill>
                  <a:srgbClr val="CC0000"/>
                </a:solidFill>
              </a:rPr>
              <a:t>N-1</a:t>
            </a:r>
            <a:r>
              <a:rPr lang="en-US" sz="2000" b="1" dirty="0">
                <a:solidFill>
                  <a:srgbClr val="CC0000"/>
                </a:solidFill>
              </a:rPr>
              <a:t>) = </a:t>
            </a:r>
            <a:r>
              <a:rPr lang="en-US" sz="2000" b="1" dirty="0" err="1">
                <a:solidFill>
                  <a:srgbClr val="CC0000"/>
                </a:solidFill>
              </a:rPr>
              <a:t>lg</a:t>
            </a:r>
            <a:r>
              <a:rPr lang="en-US" sz="2000" b="1" dirty="0">
                <a:solidFill>
                  <a:srgbClr val="CC0000"/>
                </a:solidFill>
              </a:rPr>
              <a:t>(n)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chemeClr val="folHlink"/>
                </a:solidFill>
              </a:rPr>
              <a:t>levels = N = 1+lg(n)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chemeClr val="folHlink"/>
                </a:solidFill>
              </a:rPr>
              <a:t>T(n) = total cost = (levels)(cost/level)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chemeClr val="folHlink"/>
                </a:solidFill>
              </a:rPr>
              <a:t>T(n) = </a:t>
            </a:r>
            <a:r>
              <a:rPr lang="en-US" sz="2000" b="1" dirty="0" err="1">
                <a:solidFill>
                  <a:schemeClr val="folHlink"/>
                </a:solidFill>
              </a:rPr>
              <a:t>cn</a:t>
            </a:r>
            <a:r>
              <a:rPr lang="en-US" sz="2000" b="1" dirty="0">
                <a:solidFill>
                  <a:schemeClr val="folHlink"/>
                </a:solidFill>
              </a:rPr>
              <a:t> [1+lg(n)] = O( n</a:t>
            </a:r>
            <a:r>
              <a:rPr lang="en-US" sz="2000" b="1" dirty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folHlink"/>
                </a:solidFill>
              </a:rPr>
              <a:t>lg</a:t>
            </a:r>
            <a:r>
              <a:rPr lang="en-US" sz="2000" b="1" dirty="0">
                <a:solidFill>
                  <a:schemeClr val="folHlink"/>
                </a:solidFill>
              </a:rPr>
              <a:t>(n))</a:t>
            </a:r>
          </a:p>
          <a:p>
            <a:pPr eaLnBrk="1" hangingPunct="1">
              <a:buFont typeface="Wingdings" pitchFamily="2" charset="2"/>
              <a:buNone/>
            </a:pPr>
            <a:endParaRPr lang="en-US" sz="1400" b="1" dirty="0">
              <a:solidFill>
                <a:schemeClr val="folHlin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2016125"/>
            <a:ext cx="4343400" cy="3775075"/>
            <a:chOff x="2640" y="1152"/>
            <a:chExt cx="2736" cy="2621"/>
          </a:xfrm>
        </p:grpSpPr>
        <p:sp>
          <p:nvSpPr>
            <p:cNvPr id="40966" name="Oval 5"/>
            <p:cNvSpPr>
              <a:spLocks noChangeArrowheads="1"/>
            </p:cNvSpPr>
            <p:nvPr/>
          </p:nvSpPr>
          <p:spPr bwMode="auto">
            <a:xfrm>
              <a:off x="3863" y="115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Oval 6"/>
            <p:cNvSpPr>
              <a:spLocks noChangeArrowheads="1"/>
            </p:cNvSpPr>
            <p:nvPr/>
          </p:nvSpPr>
          <p:spPr bwMode="auto">
            <a:xfrm>
              <a:off x="3299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Oval 7"/>
            <p:cNvSpPr>
              <a:spLocks noChangeArrowheads="1"/>
            </p:cNvSpPr>
            <p:nvPr/>
          </p:nvSpPr>
          <p:spPr bwMode="auto">
            <a:xfrm>
              <a:off x="4506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8"/>
            <p:cNvSpPr>
              <a:spLocks noChangeArrowheads="1"/>
            </p:cNvSpPr>
            <p:nvPr/>
          </p:nvSpPr>
          <p:spPr bwMode="auto">
            <a:xfrm>
              <a:off x="2857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9"/>
            <p:cNvSpPr>
              <a:spLocks noChangeArrowheads="1"/>
            </p:cNvSpPr>
            <p:nvPr/>
          </p:nvSpPr>
          <p:spPr bwMode="auto">
            <a:xfrm>
              <a:off x="3661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10"/>
            <p:cNvSpPr>
              <a:spLocks noChangeArrowheads="1"/>
            </p:cNvSpPr>
            <p:nvPr/>
          </p:nvSpPr>
          <p:spPr bwMode="auto">
            <a:xfrm>
              <a:off x="4144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11"/>
            <p:cNvSpPr>
              <a:spLocks noChangeArrowheads="1"/>
            </p:cNvSpPr>
            <p:nvPr/>
          </p:nvSpPr>
          <p:spPr bwMode="auto">
            <a:xfrm>
              <a:off x="4909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0973" name="Oval 12"/>
            <p:cNvSpPr>
              <a:spLocks noChangeArrowheads="1"/>
            </p:cNvSpPr>
            <p:nvPr/>
          </p:nvSpPr>
          <p:spPr bwMode="auto">
            <a:xfrm>
              <a:off x="2640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13"/>
            <p:cNvSpPr>
              <a:spLocks noChangeArrowheads="1"/>
            </p:cNvSpPr>
            <p:nvPr/>
          </p:nvSpPr>
          <p:spPr bwMode="auto">
            <a:xfrm>
              <a:off x="2841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14"/>
            <p:cNvSpPr>
              <a:spLocks noChangeArrowheads="1"/>
            </p:cNvSpPr>
            <p:nvPr/>
          </p:nvSpPr>
          <p:spPr bwMode="auto">
            <a:xfrm>
              <a:off x="3042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5"/>
            <p:cNvSpPr>
              <a:spLocks noChangeArrowheads="1"/>
            </p:cNvSpPr>
            <p:nvPr/>
          </p:nvSpPr>
          <p:spPr bwMode="auto">
            <a:xfrm>
              <a:off x="3244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6"/>
            <p:cNvSpPr>
              <a:spLocks noChangeArrowheads="1"/>
            </p:cNvSpPr>
            <p:nvPr/>
          </p:nvSpPr>
          <p:spPr bwMode="auto">
            <a:xfrm>
              <a:off x="3445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7"/>
            <p:cNvSpPr>
              <a:spLocks noChangeArrowheads="1"/>
            </p:cNvSpPr>
            <p:nvPr/>
          </p:nvSpPr>
          <p:spPr bwMode="auto">
            <a:xfrm>
              <a:off x="3646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8"/>
            <p:cNvSpPr>
              <a:spLocks noChangeArrowheads="1"/>
            </p:cNvSpPr>
            <p:nvPr/>
          </p:nvSpPr>
          <p:spPr bwMode="auto">
            <a:xfrm>
              <a:off x="5014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Oval 19"/>
            <p:cNvSpPr>
              <a:spLocks noChangeArrowheads="1"/>
            </p:cNvSpPr>
            <p:nvPr/>
          </p:nvSpPr>
          <p:spPr bwMode="auto">
            <a:xfrm>
              <a:off x="5215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AutoShape 20"/>
            <p:cNvSpPr>
              <a:spLocks/>
            </p:cNvSpPr>
            <p:nvPr/>
          </p:nvSpPr>
          <p:spPr bwMode="auto">
            <a:xfrm rot="-5400000">
              <a:off x="3851" y="1861"/>
              <a:ext cx="313" cy="2736"/>
            </a:xfrm>
            <a:prstGeom prst="leftBrace">
              <a:avLst>
                <a:gd name="adj1" fmla="val 728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2" name="AutoShape 21"/>
            <p:cNvCxnSpPr>
              <a:cxnSpLocks noChangeShapeType="1"/>
              <a:stCxn id="40966" idx="3"/>
              <a:endCxn id="40967" idx="7"/>
            </p:cNvCxnSpPr>
            <p:nvPr/>
          </p:nvCxnSpPr>
          <p:spPr bwMode="auto">
            <a:xfrm flipH="1">
              <a:off x="3402" y="1275"/>
              <a:ext cx="478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3" name="AutoShape 22"/>
            <p:cNvCxnSpPr>
              <a:cxnSpLocks noChangeShapeType="1"/>
              <a:stCxn id="40967" idx="3"/>
              <a:endCxn id="40969" idx="7"/>
            </p:cNvCxnSpPr>
            <p:nvPr/>
          </p:nvCxnSpPr>
          <p:spPr bwMode="auto">
            <a:xfrm flipH="1">
              <a:off x="2960" y="1563"/>
              <a:ext cx="35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4" name="AutoShape 23"/>
            <p:cNvCxnSpPr>
              <a:cxnSpLocks noChangeShapeType="1"/>
              <a:stCxn id="40967" idx="5"/>
              <a:endCxn id="40970" idx="1"/>
            </p:cNvCxnSpPr>
            <p:nvPr/>
          </p:nvCxnSpPr>
          <p:spPr bwMode="auto">
            <a:xfrm>
              <a:off x="3402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5" name="AutoShape 24"/>
            <p:cNvCxnSpPr>
              <a:cxnSpLocks noChangeShapeType="1"/>
            </p:cNvCxnSpPr>
            <p:nvPr/>
          </p:nvCxnSpPr>
          <p:spPr bwMode="auto">
            <a:xfrm flipH="1" flipV="1">
              <a:off x="2698" y="2377"/>
              <a:ext cx="2" cy="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6" name="AutoShape 25"/>
            <p:cNvCxnSpPr>
              <a:cxnSpLocks noChangeShapeType="1"/>
              <a:stCxn id="40966" idx="6"/>
              <a:endCxn id="40968" idx="1"/>
            </p:cNvCxnSpPr>
            <p:nvPr/>
          </p:nvCxnSpPr>
          <p:spPr bwMode="auto">
            <a:xfrm>
              <a:off x="3983" y="1224"/>
              <a:ext cx="541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7" name="AutoShape 26"/>
            <p:cNvCxnSpPr>
              <a:cxnSpLocks noChangeShapeType="1"/>
              <a:stCxn id="40968" idx="3"/>
              <a:endCxn id="40971" idx="7"/>
            </p:cNvCxnSpPr>
            <p:nvPr/>
          </p:nvCxnSpPr>
          <p:spPr bwMode="auto">
            <a:xfrm flipH="1">
              <a:off x="4247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8" name="AutoShape 27"/>
            <p:cNvCxnSpPr>
              <a:cxnSpLocks noChangeShapeType="1"/>
              <a:stCxn id="40968" idx="5"/>
              <a:endCxn id="40972" idx="1"/>
            </p:cNvCxnSpPr>
            <p:nvPr/>
          </p:nvCxnSpPr>
          <p:spPr bwMode="auto">
            <a:xfrm>
              <a:off x="4609" y="1563"/>
              <a:ext cx="31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89" name="Text Box 28"/>
            <p:cNvSpPr txBox="1">
              <a:spLocks noChangeArrowheads="1"/>
            </p:cNvSpPr>
            <p:nvPr/>
          </p:nvSpPr>
          <p:spPr bwMode="auto">
            <a:xfrm>
              <a:off x="3191" y="3456"/>
              <a:ext cx="166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n nodes at level N-1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Visual Representation of the Recurrence for Merge Sort</a:t>
            </a:r>
          </a:p>
        </p:txBody>
      </p:sp>
      <p:pic>
        <p:nvPicPr>
          <p:cNvPr id="14339" name="Content Placeholder 4" descr="Screen shot 2011-01-20 at 4.29.43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559" b="-1559"/>
          <a:stretch>
            <a:fillRect/>
          </a:stretch>
        </p:blipFill>
        <p:spPr>
          <a:xfrm>
            <a:off x="457200" y="1219200"/>
            <a:ext cx="8229600" cy="4756150"/>
          </a:xfrm>
        </p:spPr>
      </p:pic>
      <p:sp>
        <p:nvSpPr>
          <p:cNvPr id="4" name="Rectangle 3"/>
          <p:cNvSpPr/>
          <p:nvPr/>
        </p:nvSpPr>
        <p:spPr>
          <a:xfrm>
            <a:off x="609600" y="5410200"/>
            <a:ext cx="4572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dirty="0" err="1"/>
              <a:t>Subproblem</a:t>
            </a:r>
            <a:r>
              <a:rPr lang="en-US" dirty="0"/>
              <a:t> size at level </a:t>
            </a:r>
            <a:r>
              <a:rPr lang="en-US" dirty="0" err="1"/>
              <a:t>i</a:t>
            </a:r>
            <a:r>
              <a:rPr lang="en-US" dirty="0"/>
              <a:t> is: </a:t>
            </a:r>
            <a:r>
              <a:rPr lang="en-US" dirty="0">
                <a:latin typeface="Comic Sans MS" pitchFamily="66" charset="0"/>
              </a:rPr>
              <a:t>n/2</a:t>
            </a:r>
            <a:r>
              <a:rPr lang="en-US" baseline="30000" dirty="0">
                <a:latin typeface="Comic Sans MS" pitchFamily="66" charset="0"/>
              </a:rPr>
              <a:t>i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dirty="0" err="1"/>
              <a:t>Subproblem</a:t>
            </a:r>
            <a:r>
              <a:rPr lang="en-US" dirty="0"/>
              <a:t> size hits 1 when 1 = </a:t>
            </a:r>
            <a:r>
              <a:rPr lang="en-US" dirty="0">
                <a:latin typeface="Comic Sans MS" pitchFamily="66" charset="0"/>
              </a:rPr>
              <a:t>n/2</a:t>
            </a:r>
            <a:r>
              <a:rPr lang="en-US" baseline="30000" dirty="0">
                <a:latin typeface="Comic Sans MS" pitchFamily="66" charset="0"/>
              </a:rPr>
              <a:t>i </a:t>
            </a:r>
            <a:r>
              <a:rPr lang="en-US" dirty="0"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dirty="0" err="1">
                <a:latin typeface="Comic Sans MS" pitchFamily="66" charset="0"/>
                <a:cs typeface="Arial" charset="0"/>
                <a:sym typeface="Symbol" pitchFamily="18" charset="2"/>
              </a:rPr>
              <a:t>i</a:t>
            </a:r>
            <a:r>
              <a:rPr lang="en-US" dirty="0">
                <a:latin typeface="Comic Sans MS" pitchFamily="66" charset="0"/>
                <a:cs typeface="Arial" charset="0"/>
                <a:sym typeface="Symbol" pitchFamily="18" charset="2"/>
              </a:rPr>
              <a:t> = log</a:t>
            </a:r>
            <a:r>
              <a:rPr lang="en-US" baseline="-25000" dirty="0"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dirty="0">
                <a:latin typeface="Comic Sans MS" pitchFamily="66" charset="0"/>
                <a:cs typeface="Arial" charset="0"/>
                <a:sym typeface="Symbol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429000" y="2209800"/>
            <a:ext cx="882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2895600"/>
            <a:ext cx="4419600" cy="595313"/>
            <a:chOff x="1488" y="1968"/>
            <a:chExt cx="2784" cy="375"/>
          </a:xfrm>
        </p:grpSpPr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i="1">
                  <a:solidFill>
                    <a:srgbClr val="009999"/>
                  </a:solidFill>
                </a:rPr>
                <a:t>T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i="1">
                  <a:solidFill>
                    <a:srgbClr val="009999"/>
                  </a:solidFill>
                </a:rPr>
                <a:t>T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/2)</a:t>
              </a:r>
            </a:p>
          </p:txBody>
        </p:sp>
      </p:grp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685800" y="3733800"/>
            <a:ext cx="14017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438400" y="3733800"/>
            <a:ext cx="11985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987800" y="3732213"/>
            <a:ext cx="1198563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5638800" y="3732213"/>
            <a:ext cx="1198563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7" name="Line 21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68" name="Line 44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graphicFrame>
        <p:nvGraphicFramePr>
          <p:cNvPr id="155648" name="Object 2048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406080" progId="Equation.3">
                  <p:embed/>
                </p:oleObj>
              </mc:Choice>
              <mc:Fallback>
                <p:oleObj name="Equation" r:id="rId2" imgW="40608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96" name="Line 48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94" name="Line 4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graphicFrame>
        <p:nvGraphicFramePr>
          <p:cNvPr id="156672" name="Object 2048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799920" progId="Equation.3">
                  <p:embed/>
                </p:oleObj>
              </mc:Choice>
              <mc:Fallback>
                <p:oleObj name="Equation" r:id="rId2" imgW="838080" imgH="799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3" name="Object 2049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406080" progId="Equation.3">
                  <p:embed/>
                </p:oleObj>
              </mc:Choice>
              <mc:Fallback>
                <p:oleObj name="Equation" r:id="rId4" imgW="40608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22" name="Line 50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4" name="Rectangle 42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9917" name="Text Box 45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57696" name="Object 1024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799920" progId="Equation.3">
                  <p:embed/>
                </p:oleObj>
              </mc:Choice>
              <mc:Fallback>
                <p:oleObj name="Equation" r:id="rId2" imgW="838080" imgH="799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7" name="Object 1025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406080" progId="Equation.3">
                  <p:embed/>
                </p:oleObj>
              </mc:Choice>
              <mc:Fallback>
                <p:oleObj name="Equation" r:id="rId4" imgW="40608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8" name="Object 1026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799920" progId="Equation.3">
                  <p:embed/>
                </p:oleObj>
              </mc:Choice>
              <mc:Fallback>
                <p:oleObj name="Equation" r:id="rId6" imgW="1091880" imgH="799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6" name="Text Box 64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362200"/>
          </a:xfrm>
        </p:spPr>
        <p:txBody>
          <a:bodyPr>
            <a:normAutofit/>
          </a:bodyPr>
          <a:lstStyle/>
          <a:p>
            <a:r>
              <a:rPr lang="en-US" altLang="en-US" dirty="0"/>
              <a:t>Recursion-Tree Method to Solve Recurrence Relations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5052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Chapter No 4 of Book “ Introduction to Algorithm 3</a:t>
            </a:r>
            <a:r>
              <a:rPr lang="en-US" altLang="en-US" baseline="30000" dirty="0"/>
              <a:t>rd</a:t>
            </a:r>
            <a:r>
              <a:rPr lang="en-US" altLang="en-US" dirty="0"/>
              <a:t> Edition”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4532"/>
            <a:ext cx="7295238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6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58720" name="Object 1024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1" name="Object 1025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2" name="Object 1026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58723" name="Object 1027"/>
          <p:cNvGraphicFramePr>
            <a:graphicFrameLocks noChangeAspect="1"/>
          </p:cNvGraphicFramePr>
          <p:nvPr/>
        </p:nvGraphicFramePr>
        <p:xfrm>
          <a:off x="45021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31960" imgH="723600" progId="Equation.3">
                  <p:embed/>
                </p:oleObj>
              </mc:Choice>
              <mc:Fallback>
                <p:oleObj name="Equation" r:id="rId9" imgW="4431960" imgH="723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3048000" y="5364163"/>
            <a:ext cx="147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/>
              <a:t>Total  </a:t>
            </a:r>
            <a:r>
              <a:rPr lang="en-US">
                <a:solidFill>
                  <a:srgbClr val="009999"/>
                </a:solidFill>
              </a:rPr>
              <a:t>=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4098925" y="5897563"/>
            <a:ext cx="142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=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5851525" y="5897563"/>
            <a:ext cx="2863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geometric series</a:t>
            </a:r>
          </a:p>
        </p:txBody>
      </p:sp>
      <p:sp>
        <p:nvSpPr>
          <p:cNvPr id="82977" name="AutoShape 33" descr="Appendix: geometric series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09600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Appendix: geometric series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82775" y="3708400"/>
            <a:ext cx="5378450" cy="939800"/>
            <a:chOff x="1056" y="3072"/>
            <a:chExt cx="3388" cy="592"/>
          </a:xfrm>
        </p:grpSpPr>
        <p:graphicFrame>
          <p:nvGraphicFramePr>
            <p:cNvPr id="83971" name="Object 3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492360" imgH="939600" progId="Equation.3">
                    <p:embed/>
                  </p:oleObj>
                </mc:Choice>
                <mc:Fallback>
                  <p:oleObj name="Equation" r:id="rId2" imgW="3492360" imgH="939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for </a:t>
              </a:r>
              <a:r>
                <a:rPr lang="en-US">
                  <a:solidFill>
                    <a:srgbClr val="009999"/>
                  </a:solidFill>
                </a:rPr>
                <a:t>|</a:t>
              </a:r>
              <a:r>
                <a:rPr lang="en-US" i="1">
                  <a:solidFill>
                    <a:srgbClr val="009999"/>
                  </a:solidFill>
                </a:rPr>
                <a:t>x</a:t>
              </a:r>
              <a:r>
                <a:rPr lang="en-US">
                  <a:solidFill>
                    <a:srgbClr val="009999"/>
                  </a:solidFill>
                </a:rPr>
                <a:t>| &lt; 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85888" y="2286000"/>
            <a:ext cx="6370637" cy="1041400"/>
            <a:chOff x="672" y="1152"/>
            <a:chExt cx="4013" cy="656"/>
          </a:xfrm>
        </p:grpSpPr>
        <p:graphicFrame>
          <p:nvGraphicFramePr>
            <p:cNvPr id="83974" name="Object 6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00600" imgH="1041120" progId="Equation.3">
                    <p:embed/>
                  </p:oleObj>
                </mc:Choice>
                <mc:Fallback>
                  <p:oleObj name="Equation" r:id="rId4" imgW="4800600" imgH="10411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for </a:t>
              </a:r>
              <a:r>
                <a:rPr lang="en-US" i="1">
                  <a:solidFill>
                    <a:srgbClr val="009999"/>
                  </a:solidFill>
                </a:rPr>
                <a:t>x</a:t>
              </a:r>
              <a:r>
                <a:rPr lang="en-US">
                  <a:solidFill>
                    <a:srgbClr val="009999"/>
                  </a:solidFill>
                </a:rPr>
                <a:t> </a:t>
              </a:r>
              <a:r>
                <a:rPr lang="en-US">
                  <a:solidFill>
                    <a:srgbClr val="009999"/>
                  </a:solidFill>
                  <a:latin typeface="Symbol" pitchFamily="18" charset="2"/>
                </a:rPr>
                <a:t>¹</a:t>
              </a:r>
              <a:r>
                <a:rPr lang="en-US">
                  <a:solidFill>
                    <a:srgbClr val="009999"/>
                  </a:solidFill>
                </a:rPr>
                <a:t> 1</a:t>
              </a:r>
            </a:p>
          </p:txBody>
        </p:sp>
      </p:grpSp>
      <p:sp>
        <p:nvSpPr>
          <p:cNvPr id="83978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924800" y="5311775"/>
            <a:ext cx="457200" cy="5334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172200" y="52578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000"/>
              <a:t>Return to last slide viewed.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3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57400" y="1295400"/>
          <a:ext cx="6934200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7619512" imgH="3970732" progId="">
                  <p:embed/>
                </p:oleObj>
              </mc:Choice>
              <mc:Fallback>
                <p:oleObj name="Paint Shop Pro Image" r:id="rId3" imgW="7619512" imgH="397073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95400"/>
                        <a:ext cx="6934200" cy="361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38238"/>
            <a:ext cx="4602162" cy="46196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Comic Sans MS" pitchFamily="66" charset="0"/>
              </a:rPr>
              <a:t>W(n) = 2W(n/2) + 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endParaRPr lang="en-US" sz="2400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4343400"/>
            <a:ext cx="8610600" cy="2514600"/>
          </a:xfrm>
        </p:spPr>
        <p:txBody>
          <a:bodyPr/>
          <a:lstStyle/>
          <a:p>
            <a:pPr marL="457200" indent="-457200"/>
            <a:r>
              <a:rPr lang="en-US" sz="2000" dirty="0" err="1"/>
              <a:t>Subproblem</a:t>
            </a:r>
            <a:r>
              <a:rPr lang="en-US" sz="2000" dirty="0"/>
              <a:t> size at level </a:t>
            </a:r>
            <a:r>
              <a:rPr lang="en-US" sz="2000" dirty="0" err="1"/>
              <a:t>i</a:t>
            </a:r>
            <a:r>
              <a:rPr lang="en-US" sz="2000" dirty="0"/>
              <a:t> is: </a:t>
            </a:r>
            <a:r>
              <a:rPr lang="en-US" sz="2000" dirty="0">
                <a:latin typeface="Comic Sans MS" pitchFamily="66" charset="0"/>
              </a:rPr>
              <a:t>n/2</a:t>
            </a:r>
            <a:r>
              <a:rPr lang="en-US" sz="2000" baseline="30000" dirty="0">
                <a:latin typeface="Comic Sans MS" pitchFamily="66" charset="0"/>
              </a:rPr>
              <a:t>i</a:t>
            </a:r>
          </a:p>
          <a:p>
            <a:pPr marL="457200" indent="-457200"/>
            <a:r>
              <a:rPr lang="en-US" sz="2000" dirty="0" err="1"/>
              <a:t>Subproblem</a:t>
            </a:r>
            <a:r>
              <a:rPr lang="en-US" sz="2000" dirty="0"/>
              <a:t> size hits 1 when 1 = </a:t>
            </a:r>
            <a:r>
              <a:rPr lang="en-US" sz="2000" dirty="0">
                <a:latin typeface="Comic Sans MS" pitchFamily="66" charset="0"/>
              </a:rPr>
              <a:t>n/2</a:t>
            </a:r>
            <a:r>
              <a:rPr lang="en-US" sz="2000" baseline="30000" dirty="0">
                <a:latin typeface="Comic Sans MS" pitchFamily="66" charset="0"/>
              </a:rPr>
              <a:t>i </a:t>
            </a:r>
            <a:r>
              <a:rPr lang="en-US" sz="2000" dirty="0"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z="2000" dirty="0" err="1">
                <a:latin typeface="Comic Sans MS" pitchFamily="66" charset="0"/>
                <a:cs typeface="Arial" charset="0"/>
                <a:sym typeface="Symbol" pitchFamily="18" charset="2"/>
              </a:rPr>
              <a:t>i</a:t>
            </a:r>
            <a:r>
              <a:rPr lang="en-US" sz="2000" dirty="0">
                <a:latin typeface="Comic Sans MS" pitchFamily="66" charset="0"/>
                <a:cs typeface="Arial" charset="0"/>
                <a:sym typeface="Symbol" pitchFamily="18" charset="2"/>
              </a:rPr>
              <a:t> = </a:t>
            </a:r>
            <a:r>
              <a:rPr lang="en-US" sz="2000" dirty="0" err="1">
                <a:latin typeface="Comic Sans MS" pitchFamily="66" charset="0"/>
                <a:cs typeface="Arial" charset="0"/>
                <a:sym typeface="Symbol" pitchFamily="18" charset="2"/>
              </a:rPr>
              <a:t>lgn</a:t>
            </a:r>
            <a:endParaRPr lang="en-US" sz="2000" dirty="0"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marL="457200" indent="-457200"/>
            <a:r>
              <a:rPr lang="en-US" sz="2000" dirty="0">
                <a:cs typeface="Arial" charset="0"/>
                <a:sym typeface="Symbol" pitchFamily="18" charset="2"/>
              </a:rPr>
              <a:t>Cost of the problem at level </a:t>
            </a:r>
            <a:r>
              <a:rPr lang="en-US" sz="2000" dirty="0" err="1">
                <a:cs typeface="Arial" charset="0"/>
                <a:sym typeface="Symbol" pitchFamily="18" charset="2"/>
              </a:rPr>
              <a:t>i</a:t>
            </a:r>
            <a:r>
              <a:rPr lang="en-US" sz="2000" dirty="0">
                <a:cs typeface="Arial" charset="0"/>
                <a:sym typeface="Symbol" pitchFamily="18" charset="2"/>
              </a:rPr>
              <a:t> = (</a:t>
            </a:r>
            <a:r>
              <a:rPr lang="en-US" sz="2000" dirty="0">
                <a:latin typeface="Comic Sans MS" pitchFamily="66" charset="0"/>
              </a:rPr>
              <a:t>n/2</a:t>
            </a:r>
            <a:r>
              <a:rPr lang="en-US" sz="2000" baseline="30000" dirty="0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)</a:t>
            </a:r>
            <a:r>
              <a:rPr lang="en-US" sz="2000" baseline="30000" dirty="0">
                <a:latin typeface="Comic Sans MS" pitchFamily="66" charset="0"/>
              </a:rPr>
              <a:t>2</a:t>
            </a:r>
            <a:r>
              <a:rPr lang="en-US" sz="2000" dirty="0">
                <a:latin typeface="Comic Sans MS" pitchFamily="66" charset="0"/>
              </a:rPr>
              <a:t>      </a:t>
            </a:r>
            <a:r>
              <a:rPr lang="en-US" sz="2000" dirty="0"/>
              <a:t>No. of nodes at level 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 = 2</a:t>
            </a:r>
            <a:r>
              <a:rPr lang="en-US" sz="2000" baseline="30000" dirty="0">
                <a:latin typeface="Comic Sans MS" pitchFamily="66" charset="0"/>
              </a:rPr>
              <a:t>i</a:t>
            </a:r>
            <a:r>
              <a:rPr lang="en-US" sz="2000" dirty="0"/>
              <a:t> </a:t>
            </a:r>
            <a:endParaRPr lang="en-US" sz="2000" baseline="30000" dirty="0">
              <a:latin typeface="Comic Sans MS" pitchFamily="66" charset="0"/>
            </a:endParaRPr>
          </a:p>
          <a:p>
            <a:pPr marL="457200" indent="-457200"/>
            <a:r>
              <a:rPr lang="en-US" sz="2000" dirty="0"/>
              <a:t>Total cost: </a:t>
            </a:r>
          </a:p>
          <a:p>
            <a:pPr marL="457200" indent="-457200"/>
            <a:endParaRPr lang="en-US" sz="2000" dirty="0"/>
          </a:p>
          <a:p>
            <a:pPr marL="457200" indent="-457200">
              <a:buFontTx/>
              <a:buNone/>
            </a:pPr>
            <a:r>
              <a:rPr lang="en-US" sz="2000" dirty="0">
                <a:latin typeface="Comic Sans MS" pitchFamily="66" charset="0"/>
              </a:rPr>
              <a:t>	 </a:t>
            </a:r>
            <a:r>
              <a:rPr lang="en-US" sz="2000" dirty="0"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z="2000" dirty="0">
                <a:latin typeface="Comic Sans MS" pitchFamily="66" charset="0"/>
              </a:rPr>
              <a:t>W(n) = O(n</a:t>
            </a:r>
            <a:r>
              <a:rPr lang="en-US" sz="2000" baseline="30000" dirty="0">
                <a:latin typeface="Comic Sans MS" pitchFamily="66" charset="0"/>
              </a:rPr>
              <a:t>2</a:t>
            </a:r>
            <a:r>
              <a:rPr lang="en-US" sz="2000" dirty="0">
                <a:latin typeface="Comic Sans MS" pitchFamily="66" charset="0"/>
              </a:rPr>
              <a:t>)</a:t>
            </a:r>
          </a:p>
        </p:txBody>
      </p:sp>
      <p:graphicFrame>
        <p:nvGraphicFramePr>
          <p:cNvPr id="193542" name="Object 6"/>
          <p:cNvGraphicFramePr>
            <a:graphicFrameLocks noChangeAspect="1"/>
          </p:cNvGraphicFramePr>
          <p:nvPr/>
        </p:nvGraphicFramePr>
        <p:xfrm>
          <a:off x="1825625" y="5545138"/>
          <a:ext cx="69484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19640" imgH="533160" progId="Equation.3">
                  <p:embed/>
                </p:oleObj>
              </mc:Choice>
              <mc:Fallback>
                <p:oleObj name="Equation" r:id="rId5" imgW="521964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5545138"/>
                        <a:ext cx="6948488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uild="p"/>
      <p:bldP spid="19354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3200400" y="6400800"/>
            <a:ext cx="51054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(simpler proof)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602162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>
                <a:latin typeface="Comic Sans MS" pitchFamily="66" charset="0"/>
              </a:rPr>
              <a:t>W(n) = W(n/3) + W(2n/3) + n</a:t>
            </a:r>
          </a:p>
        </p:txBody>
      </p:sp>
      <p:graphicFrame>
        <p:nvGraphicFramePr>
          <p:cNvPr id="23962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1219200"/>
          <a:ext cx="3724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2" imgW="5648780" imgH="6126829" progId="">
                  <p:embed/>
                </p:oleObj>
              </mc:Choice>
              <mc:Fallback>
                <p:oleObj name="Paint Shop Pro Image" r:id="rId2" imgW="5648780" imgH="61268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3724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381000" y="1828800"/>
            <a:ext cx="449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The longest path from the root to a leaf is:                  		       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 (2/3)n  (2/3)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n  …  1</a:t>
            </a:r>
            <a:endParaRPr lang="en-US" sz="2000" baseline="3000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Subproblem size hits 1 when       1 =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(2/3)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 i=log</a:t>
            </a:r>
            <a:r>
              <a:rPr lang="en-US" sz="20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3/2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n</a:t>
            </a:r>
            <a:endParaRPr lang="en-US" sz="2000">
              <a:solidFill>
                <a:schemeClr val="accent2"/>
              </a:solidFill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cs typeface="Arial" charset="0"/>
                <a:sym typeface="Symbol" pitchFamily="18" charset="2"/>
              </a:rPr>
              <a:t>Cost of the problem at level i =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Total cost: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</a:pPr>
            <a:endParaRPr lang="en-US" sz="2000">
              <a:solidFill>
                <a:schemeClr val="accent2"/>
              </a:solidFill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		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W(n) = O(nlgn)</a:t>
            </a:r>
          </a:p>
        </p:txBody>
      </p:sp>
      <p:graphicFrame>
        <p:nvGraphicFramePr>
          <p:cNvPr id="23962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00188" y="5359400"/>
          <a:ext cx="5435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560" imgH="583920" progId="">
                  <p:embed/>
                </p:oleObj>
              </mc:Choice>
              <mc:Fallback>
                <p:oleObj name="Equation" r:id="rId4" imgW="3022560" imgH="5839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359400"/>
                        <a:ext cx="54356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  <p:bldP spid="23962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r>
              <a:rPr lang="en-US" dirty="0"/>
              <a:t>Solved all the given examples by yourself on a paper.</a:t>
            </a:r>
          </a:p>
          <a:p>
            <a:pPr marL="533400" indent="-533400">
              <a:buFontTx/>
              <a:buNone/>
            </a:pPr>
            <a:r>
              <a:rPr lang="en-US" sz="2800" dirty="0">
                <a:latin typeface="Comic Sans MS" pitchFamily="66" charset="0"/>
              </a:rPr>
              <a:t>T(n) = 3T(n/4) + cn</a:t>
            </a:r>
            <a:r>
              <a:rPr lang="en-US" sz="2800" baseline="30000" dirty="0">
                <a:latin typeface="Comic Sans MS" pitchFamily="66" charset="0"/>
              </a:rPr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Recursion-tree method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077200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A recursion tree models the costs (time) of a recursive execution of an algorithm.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Recursion Tree Method is a pictorial representation of an iteration method which is in the form of a tree where at each level nodes are expanded</a:t>
            </a:r>
            <a:endParaRPr lang="en-US" altLang="en-US" sz="3200" dirty="0"/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A recursion tree is a tree where each node represents the cost of a certain recursive sub-problem.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It is useful when the divide &amp; Conquer algorithm is used.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261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Recursion-tree method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057400"/>
            <a:ext cx="6934200" cy="2743200"/>
          </a:xfr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altLang="en-US" sz="2400" dirty="0"/>
              <a:t>	Convert the recurrence into a tree: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 dirty="0"/>
              <a:t>Each node represents the cost calculated at various levels of recursion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 dirty="0"/>
              <a:t>Sum up the costs of all levels</a:t>
            </a:r>
          </a:p>
        </p:txBody>
      </p:sp>
    </p:spTree>
    <p:extLst>
      <p:ext uri="{BB962C8B-B14F-4D97-AF65-F5344CB8AC3E}">
        <p14:creationId xmlns:p14="http://schemas.microsoft.com/office/powerpoint/2010/main" val="108865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Recursion Tree for Merge Sort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505200" y="1628675"/>
            <a:ext cx="3094038" cy="1130300"/>
            <a:chOff x="547" y="864"/>
            <a:chExt cx="1709" cy="624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1183" y="8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547" y="1152"/>
              <a:ext cx="35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T(n/2)</a:t>
              </a:r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1908" y="1152"/>
              <a:ext cx="34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T(n/2)</a:t>
              </a:r>
            </a:p>
          </p:txBody>
        </p:sp>
        <p:cxnSp>
          <p:nvCxnSpPr>
            <p:cNvPr id="35848" name="AutoShape 7"/>
            <p:cNvCxnSpPr>
              <a:cxnSpLocks noChangeShapeType="1"/>
              <a:stCxn id="35845" idx="2"/>
              <a:endCxn id="35846" idx="7"/>
            </p:cNvCxnSpPr>
            <p:nvPr/>
          </p:nvCxnSpPr>
          <p:spPr bwMode="auto">
            <a:xfrm flipH="1">
              <a:off x="846" y="1032"/>
              <a:ext cx="337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8"/>
            <p:cNvCxnSpPr>
              <a:cxnSpLocks noChangeShapeType="1"/>
              <a:stCxn id="35845" idx="6"/>
              <a:endCxn id="35847" idx="1"/>
            </p:cNvCxnSpPr>
            <p:nvPr/>
          </p:nvCxnSpPr>
          <p:spPr bwMode="auto">
            <a:xfrm>
              <a:off x="1529" y="1032"/>
              <a:ext cx="430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" name="Rectangle 4"/>
          <p:cNvSpPr/>
          <p:nvPr/>
        </p:nvSpPr>
        <p:spPr>
          <a:xfrm>
            <a:off x="615758" y="1568863"/>
            <a:ext cx="212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T(n) = 2T (n/2) + n.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976019" y="3516455"/>
            <a:ext cx="7361238" cy="2044700"/>
            <a:chOff x="528" y="1872"/>
            <a:chExt cx="4637" cy="1288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13" name="AutoShape 5"/>
            <p:cNvCxnSpPr>
              <a:cxnSpLocks noChangeShapeType="1"/>
              <a:stCxn id="12" idx="2"/>
              <a:endCxn id="22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" name="AutoShape 6"/>
            <p:cNvCxnSpPr>
              <a:cxnSpLocks noChangeShapeType="1"/>
              <a:stCxn id="12" idx="6"/>
              <a:endCxn id="17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529" y="2447"/>
              <a:ext cx="1951" cy="711"/>
              <a:chOff x="547" y="864"/>
              <a:chExt cx="1709" cy="624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>
                    <a:latin typeface="Times New Roman" pitchFamily="18" charset="0"/>
                  </a:rPr>
                  <a:t>n/2</a:t>
                </a:r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25" name="AutoShape 11"/>
              <p:cNvCxnSpPr>
                <a:cxnSpLocks noChangeShapeType="1"/>
                <a:stCxn id="22" idx="2"/>
                <a:endCxn id="23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12"/>
              <p:cNvCxnSpPr>
                <a:cxnSpLocks noChangeShapeType="1"/>
                <a:stCxn id="22" idx="6"/>
                <a:endCxn id="24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217" y="2447"/>
              <a:ext cx="1951" cy="711"/>
              <a:chOff x="547" y="864"/>
              <a:chExt cx="1709" cy="624"/>
            </a:xfrm>
          </p:grpSpPr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>
                    <a:latin typeface="Times New Roman" pitchFamily="18" charset="0"/>
                  </a:rPr>
                  <a:t>n/2</a:t>
                </a: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20" name="AutoShape 17"/>
              <p:cNvCxnSpPr>
                <a:cxnSpLocks noChangeShapeType="1"/>
                <a:stCxn id="17" idx="2"/>
                <a:endCxn id="18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" name="AutoShape 18"/>
              <p:cNvCxnSpPr>
                <a:cxnSpLocks noChangeShapeType="1"/>
                <a:stCxn id="17" idx="6"/>
                <a:endCxn id="19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Recursion Tree for Merge Sort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143000" y="2374900"/>
            <a:ext cx="7361238" cy="2044700"/>
            <a:chOff x="528" y="1872"/>
            <a:chExt cx="4637" cy="1288"/>
          </a:xfrm>
        </p:grpSpPr>
        <p:sp>
          <p:nvSpPr>
            <p:cNvPr id="37894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37895" name="AutoShape 5"/>
            <p:cNvCxnSpPr>
              <a:cxnSpLocks noChangeShapeType="1"/>
              <a:stCxn id="37894" idx="2"/>
              <a:endCxn id="37904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896" name="AutoShape 6"/>
            <p:cNvCxnSpPr>
              <a:cxnSpLocks noChangeShapeType="1"/>
              <a:stCxn id="37894" idx="6"/>
              <a:endCxn id="37899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29" y="2447"/>
              <a:ext cx="1951" cy="711"/>
              <a:chOff x="547" y="864"/>
              <a:chExt cx="1709" cy="624"/>
            </a:xfrm>
          </p:grpSpPr>
          <p:sp>
            <p:nvSpPr>
              <p:cNvPr id="37904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7905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7906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7907" name="AutoShape 11"/>
              <p:cNvCxnSpPr>
                <a:cxnSpLocks noChangeShapeType="1"/>
                <a:stCxn id="37904" idx="2"/>
                <a:endCxn id="37905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7908" name="AutoShape 12"/>
              <p:cNvCxnSpPr>
                <a:cxnSpLocks noChangeShapeType="1"/>
                <a:stCxn id="37904" idx="6"/>
                <a:endCxn id="37906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217" y="2447"/>
              <a:ext cx="1951" cy="711"/>
              <a:chOff x="547" y="864"/>
              <a:chExt cx="1709" cy="624"/>
            </a:xfrm>
          </p:grpSpPr>
          <p:sp>
            <p:nvSpPr>
              <p:cNvPr id="37899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7900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7901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7902" name="AutoShape 17"/>
              <p:cNvCxnSpPr>
                <a:cxnSpLocks noChangeShapeType="1"/>
                <a:stCxn id="37899" idx="2"/>
                <a:endCxn id="37900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7903" name="AutoShape 18"/>
              <p:cNvCxnSpPr>
                <a:cxnSpLocks noChangeShapeType="1"/>
                <a:stCxn id="37899" idx="6"/>
                <a:endCxn id="37901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7893" name="Text Box 19"/>
          <p:cNvSpPr txBox="1">
            <a:spLocks noChangeArrowheads="1"/>
          </p:cNvSpPr>
          <p:nvPr/>
        </p:nvSpPr>
        <p:spPr bwMode="auto">
          <a:xfrm>
            <a:off x="685800" y="513715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Eventually, the input size (the argument of T) goes to 1, so...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Recursion Tree for Merge Sort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66800" y="1828800"/>
            <a:ext cx="7467600" cy="4559300"/>
            <a:chOff x="720" y="1248"/>
            <a:chExt cx="4704" cy="2872"/>
          </a:xfrm>
        </p:grpSpPr>
        <p:sp>
          <p:nvSpPr>
            <p:cNvPr id="38917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38918" name="AutoShape 5"/>
            <p:cNvCxnSpPr>
              <a:cxnSpLocks noChangeShapeType="1"/>
              <a:stCxn id="38917" idx="2"/>
              <a:endCxn id="38949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919" name="AutoShape 6"/>
            <p:cNvCxnSpPr>
              <a:cxnSpLocks noChangeShapeType="1"/>
              <a:stCxn id="38917" idx="6"/>
              <a:endCxn id="38944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21" y="1823"/>
              <a:ext cx="1951" cy="711"/>
              <a:chOff x="547" y="864"/>
              <a:chExt cx="1709" cy="624"/>
            </a:xfrm>
          </p:grpSpPr>
          <p:sp>
            <p:nvSpPr>
              <p:cNvPr id="38949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8950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8951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8952" name="AutoShape 11"/>
              <p:cNvCxnSpPr>
                <a:cxnSpLocks noChangeShapeType="1"/>
                <a:stCxn id="38949" idx="2"/>
                <a:endCxn id="38950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8953" name="AutoShape 12"/>
              <p:cNvCxnSpPr>
                <a:cxnSpLocks noChangeShapeType="1"/>
                <a:stCxn id="38949" idx="6"/>
                <a:endCxn id="38951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409" y="1823"/>
              <a:ext cx="1951" cy="711"/>
              <a:chOff x="547" y="864"/>
              <a:chExt cx="1709" cy="624"/>
            </a:xfrm>
          </p:grpSpPr>
          <p:sp>
            <p:nvSpPr>
              <p:cNvPr id="38944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8945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8946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8947" name="AutoShape 17"/>
              <p:cNvCxnSpPr>
                <a:cxnSpLocks noChangeShapeType="1"/>
                <a:stCxn id="38944" idx="2"/>
                <a:endCxn id="38945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8948" name="AutoShape 18"/>
              <p:cNvCxnSpPr>
                <a:cxnSpLocks noChangeShapeType="1"/>
                <a:stCxn id="38944" idx="6"/>
                <a:endCxn id="38946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38942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4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38940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4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38938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3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38936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3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38934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3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38932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3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930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.............................</a:t>
                </a:r>
              </a:p>
            </p:txBody>
          </p:sp>
          <p:sp>
            <p:nvSpPr>
              <p:cNvPr id="38931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23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n sub problems of size 1, but T(1) = c by boundary condition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Recursion Tree for Merge Sort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2057400"/>
            <a:ext cx="7467600" cy="4284663"/>
            <a:chOff x="720" y="1248"/>
            <a:chExt cx="4704" cy="2699"/>
          </a:xfrm>
        </p:grpSpPr>
        <p:sp>
          <p:nvSpPr>
            <p:cNvPr id="39941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39942" name="AutoShape 5"/>
            <p:cNvCxnSpPr>
              <a:cxnSpLocks noChangeShapeType="1"/>
              <a:stCxn id="39941" idx="2"/>
              <a:endCxn id="39973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43" name="AutoShape 6"/>
            <p:cNvCxnSpPr>
              <a:cxnSpLocks noChangeShapeType="1"/>
              <a:stCxn id="39941" idx="6"/>
              <a:endCxn id="39968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21" y="1823"/>
              <a:ext cx="1951" cy="711"/>
              <a:chOff x="547" y="864"/>
              <a:chExt cx="1709" cy="624"/>
            </a:xfrm>
          </p:grpSpPr>
          <p:sp>
            <p:nvSpPr>
              <p:cNvPr id="39973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9974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9975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9976" name="AutoShape 11"/>
              <p:cNvCxnSpPr>
                <a:cxnSpLocks noChangeShapeType="1"/>
                <a:stCxn id="39973" idx="2"/>
                <a:endCxn id="39974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9977" name="AutoShape 12"/>
              <p:cNvCxnSpPr>
                <a:cxnSpLocks noChangeShapeType="1"/>
                <a:stCxn id="39973" idx="6"/>
                <a:endCxn id="39975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409" y="1823"/>
              <a:ext cx="1951" cy="711"/>
              <a:chOff x="547" y="864"/>
              <a:chExt cx="1709" cy="624"/>
            </a:xfrm>
          </p:grpSpPr>
          <p:sp>
            <p:nvSpPr>
              <p:cNvPr id="39968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9969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9970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9971" name="AutoShape 17"/>
              <p:cNvCxnSpPr>
                <a:cxnSpLocks noChangeShapeType="1"/>
                <a:stCxn id="39968" idx="2"/>
                <a:endCxn id="39969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9972" name="AutoShape 18"/>
              <p:cNvCxnSpPr>
                <a:cxnSpLocks noChangeShapeType="1"/>
                <a:stCxn id="39968" idx="6"/>
                <a:endCxn id="39970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39966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6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39964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6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39962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39960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6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39958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5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39956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5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.............................</a:t>
                </a:r>
              </a:p>
            </p:txBody>
          </p:sp>
          <p:sp>
            <p:nvSpPr>
              <p:cNvPr id="39955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7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n subproblems of size 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Notes: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8107362" cy="507682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Determine:</a:t>
            </a:r>
          </a:p>
          <a:p>
            <a:pPr lvl="1" fontAlgn="base"/>
            <a:r>
              <a:rPr lang="en-US" dirty="0"/>
              <a:t>Cost of each level</a:t>
            </a:r>
          </a:p>
          <a:p>
            <a:pPr lvl="1" fontAlgn="base"/>
            <a:r>
              <a:rPr lang="en-US" dirty="0"/>
              <a:t>Height of Tree</a:t>
            </a:r>
          </a:p>
          <a:p>
            <a:pPr lvl="1" fontAlgn="base"/>
            <a:r>
              <a:rPr lang="en-US" dirty="0"/>
              <a:t>Nodes per level</a:t>
            </a:r>
          </a:p>
          <a:p>
            <a:pPr lvl="1" fontAlgn="base"/>
            <a:endParaRPr lang="en-US" dirty="0"/>
          </a:p>
          <a:p>
            <a:pPr marL="274320" lvl="1" indent="0" fontAlgn="base">
              <a:buNone/>
            </a:pPr>
            <a:r>
              <a:rPr lang="en-US" altLang="en-US" sz="2400" b="1" dirty="0"/>
              <a:t>Sum up the costs of all levels to get the time complexity:</a:t>
            </a:r>
          </a:p>
          <a:p>
            <a:pPr lvl="1" fontAlgn="base"/>
            <a:r>
              <a:rPr lang="en-US" altLang="en-US" sz="2400" dirty="0"/>
              <a:t>If the cost of each level is same then multiply height of tree with cost per level to get the complexity.</a:t>
            </a:r>
          </a:p>
          <a:p>
            <a:pPr lvl="1" fontAlgn="base"/>
            <a:r>
              <a:rPr lang="en-US" altLang="en-US" sz="2400" dirty="0"/>
              <a:t>If the cost of each level is different then we have to perform some mathematics and we will find some series.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93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2896</TotalTime>
  <Words>1403</Words>
  <Application>Microsoft Office PowerPoint</Application>
  <PresentationFormat>On-screen Show (4:3)</PresentationFormat>
  <Paragraphs>217</Paragraphs>
  <Slides>24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Bookman Old Style</vt:lpstr>
      <vt:lpstr>Calibri</vt:lpstr>
      <vt:lpstr>Comic Sans MS</vt:lpstr>
      <vt:lpstr>Gill Sans MT</vt:lpstr>
      <vt:lpstr>Symbol</vt:lpstr>
      <vt:lpstr>Times New Roman</vt:lpstr>
      <vt:lpstr>Wingdings</vt:lpstr>
      <vt:lpstr>Wingdings 3</vt:lpstr>
      <vt:lpstr>Origin</vt:lpstr>
      <vt:lpstr>Equation</vt:lpstr>
      <vt:lpstr>Paint Shop Pro Image</vt:lpstr>
      <vt:lpstr>CS 321-Analysis of Algorithms</vt:lpstr>
      <vt:lpstr>Recursion-Tree Method to Solve Recurrence Relations</vt:lpstr>
      <vt:lpstr>Recursion-tree method</vt:lpstr>
      <vt:lpstr>Recursion-tree method</vt:lpstr>
      <vt:lpstr>Recursion Tree for Merge Sort</vt:lpstr>
      <vt:lpstr>Recursion Tree for Merge Sort</vt:lpstr>
      <vt:lpstr>Recursion Tree for Merge Sort</vt:lpstr>
      <vt:lpstr>Recursion Tree for Merge Sort</vt:lpstr>
      <vt:lpstr>Key Notes: </vt:lpstr>
      <vt:lpstr>      Recursion Tree for Merge Sort</vt:lpstr>
      <vt:lpstr>Visual Representation of the Recurrence for Merge Sort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Appendix: geometric series</vt:lpstr>
      <vt:lpstr>Example 3</vt:lpstr>
      <vt:lpstr>Example 4 (simpler proof)</vt:lpstr>
      <vt:lpstr>Practice Problems.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111-Introduction To Computer (ITC)</dc:title>
  <dc:creator>Asim</dc:creator>
  <cp:lastModifiedBy>Humair Shoukat</cp:lastModifiedBy>
  <cp:revision>193</cp:revision>
  <dcterms:created xsi:type="dcterms:W3CDTF">2006-08-16T00:00:00Z</dcterms:created>
  <dcterms:modified xsi:type="dcterms:W3CDTF">2023-02-03T06:10:04Z</dcterms:modified>
</cp:coreProperties>
</file>