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98" r:id="rId3"/>
    <p:sldId id="300" r:id="rId4"/>
    <p:sldId id="303" r:id="rId5"/>
    <p:sldId id="302" r:id="rId6"/>
    <p:sldId id="305" r:id="rId7"/>
    <p:sldId id="304" r:id="rId8"/>
    <p:sldId id="307" r:id="rId9"/>
    <p:sldId id="308" r:id="rId10"/>
    <p:sldId id="309" r:id="rId11"/>
    <p:sldId id="31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430" autoAdjust="0"/>
  </p:normalViewPr>
  <p:slideViewPr>
    <p:cSldViewPr>
      <p:cViewPr varScale="1">
        <p:scale>
          <a:sx n="44" d="100"/>
          <a:sy n="44" d="100"/>
        </p:scale>
        <p:origin x="19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FC9E-5F5E-4E32-9984-49138FA640CD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BF02-8ABC-4B0B-A7E8-CA994D588E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3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69BF02-8ABC-4B0B-A7E8-CA994D588E0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1316C60-52A5-43CA-A1C3-A50847F64D03}" type="datetime1">
              <a:rPr lang="en-US" smtClean="0"/>
              <a:t>2/3/2023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56A11-0392-4A7D-8F1D-3EA251C0AEB9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A12D5-B705-442B-BC49-2D9936D9DE64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AB74EBC3-1022-43E8-9585-172C8CDA5D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578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D204A-41B1-4078-9D1E-B96902171C48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0971728-E904-48A6-8BA6-ECAE4B5708EF}" type="datetime1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21A2-2D49-4EE3-BE4E-0D9FA7CC39F9}" type="datetime1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448-CED4-49ED-9B41-DABDE306E87E}" type="datetime1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F721-0F8F-4AAC-8D51-CBE1051C9D96}" type="datetime1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F404-A29B-44F0-B52F-C5A731F733B2}" type="datetime1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8607-2DDE-402C-89BB-9C30220F297E}" type="datetime1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FFA4-AB7B-4D9B-974B-6EBADAE63227}" type="datetime1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2B0686A-EBD7-4A8E-AC8F-F219B1083D0B}" type="datetime1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905000"/>
            <a:ext cx="8763000" cy="1905000"/>
          </a:xfrm>
        </p:spPr>
        <p:txBody>
          <a:bodyPr/>
          <a:lstStyle/>
          <a:p>
            <a:r>
              <a:rPr lang="en-US" b="1"/>
              <a:t>CS 321-Design &amp; Analysis </a:t>
            </a:r>
            <a:r>
              <a:rPr lang="en-US" b="1" dirty="0"/>
              <a:t>of Algorithms</a:t>
            </a:r>
          </a:p>
        </p:txBody>
      </p:sp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2849477" y="3962400"/>
            <a:ext cx="2877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Calibri" pitchFamily="34" charset="0"/>
              </a:rPr>
              <a:t>Lecture 04</a:t>
            </a:r>
          </a:p>
          <a:p>
            <a:pPr algn="ctr"/>
            <a:r>
              <a:rPr lang="en-US" altLang="en-US" dirty="0"/>
              <a:t>Master’s Theorem/Method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0A0C-993E-F47B-EECE-B3EBC6E01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7" y="1214438"/>
            <a:ext cx="8220075" cy="5076825"/>
          </a:xfrm>
        </p:spPr>
        <p:txBody>
          <a:bodyPr/>
          <a:lstStyle/>
          <a:p>
            <a:pPr lvl="0"/>
            <a:r>
              <a:rPr lang="en-US" altLang="en-US" i="1" dirty="0">
                <a:solidFill>
                  <a:srgbClr val="009999"/>
                </a:solidFill>
              </a:rPr>
              <a:t>T(n) = 4T(n/2) + log 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3" y="1905000"/>
            <a:ext cx="7467600" cy="406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60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8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Methods to solve recurrence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Substitution method</a:t>
            </a:r>
          </a:p>
          <a:p>
            <a:pPr eaLnBrk="1" hangingPunct="1"/>
            <a:r>
              <a:rPr lang="en-US" dirty="0"/>
              <a:t>Iteration method</a:t>
            </a:r>
          </a:p>
          <a:p>
            <a:pPr eaLnBrk="1" hangingPunct="1"/>
            <a:r>
              <a:rPr lang="en-US" dirty="0"/>
              <a:t>Recursion tree method</a:t>
            </a:r>
          </a:p>
          <a:p>
            <a:pPr eaLnBrk="1" hangingPunct="1"/>
            <a:r>
              <a:rPr lang="en-US" dirty="0"/>
              <a:t>Master’s Theorem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117564-E2EB-4247-BF47-C31AC9B78DE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Master’s Theorem/Method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88362" cy="54181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“Cookbook” for solving recurrences of the form: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3000" dirty="0"/>
              <a:t>where, </a:t>
            </a:r>
            <a:r>
              <a:rPr lang="en-US" altLang="en-US" sz="3000" dirty="0">
                <a:latin typeface="Comic Sans MS" panose="030F0702030302020204" pitchFamily="66" charset="0"/>
              </a:rPr>
              <a:t>a </a:t>
            </a:r>
            <a:r>
              <a:rPr lang="en-US" altLang="en-US" sz="3000" dirty="0">
                <a:latin typeface="Comic Sans MS" panose="030F0702030302020204" pitchFamily="66" charset="0"/>
                <a:cs typeface="Arial" panose="020B0604020202020204" pitchFamily="34" charset="0"/>
              </a:rPr>
              <a:t>≥ 1</a:t>
            </a:r>
            <a:r>
              <a:rPr lang="en-US" altLang="en-US" sz="3000" dirty="0">
                <a:cs typeface="Arial" panose="020B0604020202020204" pitchFamily="34" charset="0"/>
              </a:rPr>
              <a:t>,</a:t>
            </a:r>
            <a:r>
              <a:rPr lang="en-US" altLang="en-US" sz="3000" dirty="0">
                <a:latin typeface="Comic Sans MS" panose="030F0702030302020204" pitchFamily="66" charset="0"/>
                <a:cs typeface="Arial" panose="020B0604020202020204" pitchFamily="34" charset="0"/>
              </a:rPr>
              <a:t> b &gt; 1</a:t>
            </a:r>
            <a:r>
              <a:rPr lang="en-US" altLang="en-US" sz="3000" dirty="0">
                <a:cs typeface="Arial" panose="020B0604020202020204" pitchFamily="34" charset="0"/>
              </a:rPr>
              <a:t>, and </a:t>
            </a:r>
            <a:r>
              <a:rPr lang="en-US" altLang="en-US" sz="3000" dirty="0">
                <a:latin typeface="Comic Sans MS" panose="030F0702030302020204" pitchFamily="66" charset="0"/>
                <a:cs typeface="Arial" panose="020B0604020202020204" pitchFamily="34" charset="0"/>
              </a:rPr>
              <a:t>k ≥ 0</a:t>
            </a:r>
            <a:r>
              <a:rPr lang="en-US" altLang="en-US" sz="2400" dirty="0">
                <a:cs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Comic Sans MS" pitchFamily="66" charset="0"/>
              </a:rPr>
              <a:t>Example: W(n) = 2W(n/2) + n</a:t>
            </a:r>
            <a:r>
              <a:rPr lang="en-US" sz="2800" baseline="30000" dirty="0">
                <a:latin typeface="Comic Sans MS" pitchFamily="66" charset="0"/>
              </a:rPr>
              <a:t>2</a:t>
            </a:r>
            <a:endParaRPr lang="en-US" altLang="en-US" sz="28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US" sz="3200" baseline="30000" dirty="0">
                <a:solidFill>
                  <a:srgbClr val="DD0111"/>
                </a:solidFill>
                <a:cs typeface="Arial" panose="020B0604020202020204" pitchFamily="34" charset="0"/>
              </a:rPr>
              <a:t>a = no. of times recursive function called.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3200" baseline="30000" dirty="0">
                <a:solidFill>
                  <a:srgbClr val="DD0111"/>
                </a:solidFill>
                <a:cs typeface="Arial" panose="020B0604020202020204" pitchFamily="34" charset="0"/>
              </a:rPr>
              <a:t>b = size of problem is divided in how many parts?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3200" baseline="30000" dirty="0">
                <a:solidFill>
                  <a:srgbClr val="DD0111"/>
                </a:solidFill>
                <a:cs typeface="Arial" panose="020B0604020202020204" pitchFamily="34" charset="0"/>
              </a:rPr>
              <a:t>k = the power of n in the cost.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3200" baseline="30000" dirty="0">
                <a:solidFill>
                  <a:srgbClr val="DD0111"/>
                </a:solidFill>
                <a:cs typeface="Arial" panose="020B0604020202020204" pitchFamily="34" charset="0"/>
              </a:rPr>
              <a:t>p = the power of log in the cost.</a:t>
            </a:r>
          </a:p>
          <a:p>
            <a:pPr algn="ctr">
              <a:lnSpc>
                <a:spcPct val="150000"/>
              </a:lnSpc>
              <a:buFontTx/>
              <a:buNone/>
            </a:pPr>
            <a:endParaRPr lang="en-US" altLang="en-US" sz="3200" baseline="30000" dirty="0">
              <a:solidFill>
                <a:srgbClr val="DD011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2938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2557290"/>
              </p:ext>
            </p:extLst>
          </p:nvPr>
        </p:nvGraphicFramePr>
        <p:xfrm>
          <a:off x="1524000" y="1600200"/>
          <a:ext cx="5638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431640" progId="Equation.3">
                  <p:embed/>
                </p:oleObj>
              </mc:Choice>
              <mc:Fallback>
                <p:oleObj name="Equation" r:id="rId2" imgW="1803240" imgH="431640" progId="Equation.3">
                  <p:embed/>
                  <p:pic>
                    <p:nvPicPr>
                      <p:cNvPr id="2293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00200"/>
                        <a:ext cx="5638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98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7" y="1214438"/>
            <a:ext cx="8220075" cy="5076825"/>
          </a:xfrm>
        </p:spPr>
        <p:txBody>
          <a:bodyPr/>
          <a:lstStyle/>
          <a:p>
            <a:pPr lvl="0" fontAlgn="base"/>
            <a:endParaRPr lang="en-US" dirty="0"/>
          </a:p>
          <a:p>
            <a:pPr lvl="0" fontAlgn="base"/>
            <a:endParaRPr lang="en-US" dirty="0"/>
          </a:p>
          <a:p>
            <a:pPr lvl="0" fontAlgn="base"/>
            <a:endParaRPr lang="en-US" dirty="0"/>
          </a:p>
          <a:p>
            <a:pPr lvl="0" fontAlgn="base"/>
            <a:endParaRPr lang="en-US" dirty="0"/>
          </a:p>
          <a:p>
            <a:endParaRPr lang="en-US" dirty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0467488"/>
              </p:ext>
            </p:extLst>
          </p:nvPr>
        </p:nvGraphicFramePr>
        <p:xfrm>
          <a:off x="1636713" y="1214438"/>
          <a:ext cx="5638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240" imgH="431640" progId="Equation.3">
                  <p:embed/>
                </p:oleObj>
              </mc:Choice>
              <mc:Fallback>
                <p:oleObj name="Equation" r:id="rId3" imgW="1803240" imgH="431640" progId="Equation.3">
                  <p:embed/>
                  <p:pic>
                    <p:nvPicPr>
                      <p:cNvPr id="2293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1214438"/>
                        <a:ext cx="5638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143000" y="2648168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Conditions: </a:t>
            </a:r>
            <a:r>
              <a:rPr lang="en-US" altLang="en-US" dirty="0">
                <a:latin typeface="Comic Sans MS" panose="030F0702030302020204" pitchFamily="66" charset="0"/>
              </a:rPr>
              <a:t>a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≥ 1</a:t>
            </a:r>
            <a:r>
              <a:rPr lang="en-US" altLang="en-US" dirty="0">
                <a:cs typeface="Arial" panose="020B0604020202020204" pitchFamily="34" charset="0"/>
              </a:rPr>
              <a:t>,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 b &gt; 1</a:t>
            </a:r>
            <a:r>
              <a:rPr lang="en-US" altLang="en-US" dirty="0">
                <a:cs typeface="Arial" panose="020B0604020202020204" pitchFamily="34" charset="0"/>
              </a:rPr>
              <a:t>, and </a:t>
            </a:r>
            <a:r>
              <a:rPr lang="en-US" altLang="en-US" dirty="0">
                <a:latin typeface="Comic Sans MS" panose="030F0702030302020204" pitchFamily="66" charset="0"/>
                <a:cs typeface="Arial" panose="020B0604020202020204" pitchFamily="34" charset="0"/>
              </a:rPr>
              <a:t>k ≥ 0</a:t>
            </a:r>
            <a:r>
              <a:rPr lang="en-US" altLang="en-US" sz="1400" dirty="0"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3" name="AutoShape 16"/>
          <p:cNvSpPr>
            <a:spLocks noChangeAspect="1" noChangeArrowheads="1" noTextEdit="1"/>
          </p:cNvSpPr>
          <p:nvPr/>
        </p:nvSpPr>
        <p:spPr bwMode="auto">
          <a:xfrm>
            <a:off x="712788" y="3271838"/>
            <a:ext cx="782320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717551" y="3303588"/>
            <a:ext cx="2903538" cy="876300"/>
          </a:xfrm>
          <a:prstGeom prst="rect">
            <a:avLst/>
          </a:prstGeom>
          <a:solidFill>
            <a:srgbClr val="727C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621088" y="3303588"/>
            <a:ext cx="871538" cy="876300"/>
          </a:xfrm>
          <a:prstGeom prst="rect">
            <a:avLst/>
          </a:prstGeom>
          <a:solidFill>
            <a:srgbClr val="727C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4492626" y="3303588"/>
            <a:ext cx="798513" cy="876300"/>
          </a:xfrm>
          <a:prstGeom prst="rect">
            <a:avLst/>
          </a:prstGeom>
          <a:solidFill>
            <a:srgbClr val="727C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5291138" y="3303588"/>
            <a:ext cx="798513" cy="876300"/>
          </a:xfrm>
          <a:prstGeom prst="rect">
            <a:avLst/>
          </a:prstGeom>
          <a:solidFill>
            <a:srgbClr val="727C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089651" y="3303588"/>
            <a:ext cx="798513" cy="876300"/>
          </a:xfrm>
          <a:prstGeom prst="rect">
            <a:avLst/>
          </a:prstGeom>
          <a:solidFill>
            <a:srgbClr val="727C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88163" y="3303588"/>
            <a:ext cx="1633538" cy="876300"/>
          </a:xfrm>
          <a:prstGeom prst="rect">
            <a:avLst/>
          </a:prstGeom>
          <a:solidFill>
            <a:srgbClr val="727C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717551" y="4179888"/>
            <a:ext cx="2903538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621088" y="4179888"/>
            <a:ext cx="871538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4492626" y="4179888"/>
            <a:ext cx="798513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5291138" y="4179888"/>
            <a:ext cx="798513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6089651" y="4179888"/>
            <a:ext cx="798513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9"/>
          <p:cNvSpPr>
            <a:spLocks noChangeArrowheads="1"/>
          </p:cNvSpPr>
          <p:nvPr/>
        </p:nvSpPr>
        <p:spPr bwMode="auto">
          <a:xfrm>
            <a:off x="6888163" y="4179888"/>
            <a:ext cx="1633538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30"/>
          <p:cNvSpPr>
            <a:spLocks noChangeArrowheads="1"/>
          </p:cNvSpPr>
          <p:nvPr/>
        </p:nvSpPr>
        <p:spPr bwMode="auto">
          <a:xfrm>
            <a:off x="717551" y="4535488"/>
            <a:ext cx="2903538" cy="355600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621088" y="4535488"/>
            <a:ext cx="871538" cy="355600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4492626" y="4535488"/>
            <a:ext cx="798513" cy="355600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33"/>
          <p:cNvSpPr>
            <a:spLocks noChangeArrowheads="1"/>
          </p:cNvSpPr>
          <p:nvPr/>
        </p:nvSpPr>
        <p:spPr bwMode="auto">
          <a:xfrm>
            <a:off x="5291138" y="4535488"/>
            <a:ext cx="798513" cy="355600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6089651" y="4535488"/>
            <a:ext cx="798513" cy="355600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6888163" y="4535488"/>
            <a:ext cx="1633538" cy="355600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717551" y="4891088"/>
            <a:ext cx="2903538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3621088" y="4891088"/>
            <a:ext cx="871538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4492626" y="4891088"/>
            <a:ext cx="798513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5291138" y="4891088"/>
            <a:ext cx="798513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6089651" y="4891088"/>
            <a:ext cx="798513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6888163" y="4891088"/>
            <a:ext cx="1633538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717551" y="5246688"/>
            <a:ext cx="2903538" cy="354013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3621088" y="5246688"/>
            <a:ext cx="871538" cy="354013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4492626" y="5246688"/>
            <a:ext cx="798513" cy="354013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5291138" y="5246688"/>
            <a:ext cx="798513" cy="354013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6089651" y="5246688"/>
            <a:ext cx="798513" cy="354013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6888163" y="5246688"/>
            <a:ext cx="1633538" cy="354013"/>
          </a:xfrm>
          <a:prstGeom prst="rect">
            <a:avLst/>
          </a:prstGeom>
          <a:solidFill>
            <a:srgbClr val="EBEC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717551" y="5600701"/>
            <a:ext cx="2903538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621088" y="5600701"/>
            <a:ext cx="871538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4492626" y="5600701"/>
            <a:ext cx="798513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5291138" y="5600701"/>
            <a:ext cx="798513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6089651" y="5600701"/>
            <a:ext cx="798513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53"/>
          <p:cNvSpPr>
            <a:spLocks noChangeArrowheads="1"/>
          </p:cNvSpPr>
          <p:nvPr/>
        </p:nvSpPr>
        <p:spPr bwMode="auto">
          <a:xfrm>
            <a:off x="6888163" y="5600701"/>
            <a:ext cx="1633538" cy="355600"/>
          </a:xfrm>
          <a:prstGeom prst="rect">
            <a:avLst/>
          </a:prstGeom>
          <a:solidFill>
            <a:srgbClr val="D5D7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54"/>
          <p:cNvSpPr>
            <a:spLocks noChangeShapeType="1"/>
          </p:cNvSpPr>
          <p:nvPr/>
        </p:nvSpPr>
        <p:spPr bwMode="auto">
          <a:xfrm>
            <a:off x="3621088" y="3298826"/>
            <a:ext cx="0" cy="26638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>
            <a:off x="4492626" y="3298826"/>
            <a:ext cx="0" cy="26638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56"/>
          <p:cNvSpPr>
            <a:spLocks noChangeShapeType="1"/>
          </p:cNvSpPr>
          <p:nvPr/>
        </p:nvSpPr>
        <p:spPr bwMode="auto">
          <a:xfrm>
            <a:off x="5291138" y="3298826"/>
            <a:ext cx="0" cy="26638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57"/>
          <p:cNvSpPr>
            <a:spLocks noChangeShapeType="1"/>
          </p:cNvSpPr>
          <p:nvPr/>
        </p:nvSpPr>
        <p:spPr bwMode="auto">
          <a:xfrm>
            <a:off x="6089651" y="3298826"/>
            <a:ext cx="0" cy="26638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auto">
          <a:xfrm>
            <a:off x="6888163" y="3298826"/>
            <a:ext cx="0" cy="26638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711201" y="4179888"/>
            <a:ext cx="78152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711201" y="4535488"/>
            <a:ext cx="78152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711201" y="4891088"/>
            <a:ext cx="78152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62"/>
          <p:cNvSpPr>
            <a:spLocks noChangeShapeType="1"/>
          </p:cNvSpPr>
          <p:nvPr/>
        </p:nvSpPr>
        <p:spPr bwMode="auto">
          <a:xfrm>
            <a:off x="711201" y="5246688"/>
            <a:ext cx="78152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>
            <a:off x="711201" y="5600701"/>
            <a:ext cx="78152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>
            <a:off x="717551" y="3298826"/>
            <a:ext cx="0" cy="26638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>
            <a:off x="8521701" y="3298826"/>
            <a:ext cx="0" cy="26638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66"/>
          <p:cNvSpPr>
            <a:spLocks noChangeShapeType="1"/>
          </p:cNvSpPr>
          <p:nvPr/>
        </p:nvSpPr>
        <p:spPr bwMode="auto">
          <a:xfrm>
            <a:off x="711201" y="3303588"/>
            <a:ext cx="78152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67"/>
          <p:cNvSpPr>
            <a:spLocks noChangeShapeType="1"/>
          </p:cNvSpPr>
          <p:nvPr/>
        </p:nvSpPr>
        <p:spPr bwMode="auto">
          <a:xfrm>
            <a:off x="711201" y="5956301"/>
            <a:ext cx="781526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68"/>
          <p:cNvSpPr>
            <a:spLocks noChangeArrowheads="1"/>
          </p:cNvSpPr>
          <p:nvPr/>
        </p:nvSpPr>
        <p:spPr bwMode="auto">
          <a:xfrm>
            <a:off x="809626" y="3362326"/>
            <a:ext cx="24495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Recurrence Relations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9"/>
          <p:cNvSpPr>
            <a:spLocks noChangeArrowheads="1"/>
          </p:cNvSpPr>
          <p:nvPr/>
        </p:nvSpPr>
        <p:spPr bwMode="auto">
          <a:xfrm>
            <a:off x="3713163" y="3362326"/>
            <a:ext cx="7810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Value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70"/>
          <p:cNvSpPr>
            <a:spLocks noChangeArrowheads="1"/>
          </p:cNvSpPr>
          <p:nvPr/>
        </p:nvSpPr>
        <p:spPr bwMode="auto">
          <a:xfrm>
            <a:off x="3713163" y="3627438"/>
            <a:ext cx="5175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of 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71"/>
          <p:cNvSpPr>
            <a:spLocks noChangeArrowheads="1"/>
          </p:cNvSpPr>
          <p:nvPr/>
        </p:nvSpPr>
        <p:spPr bwMode="auto">
          <a:xfrm>
            <a:off x="4584701" y="3362326"/>
            <a:ext cx="7794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Value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72"/>
          <p:cNvSpPr>
            <a:spLocks noChangeArrowheads="1"/>
          </p:cNvSpPr>
          <p:nvPr/>
        </p:nvSpPr>
        <p:spPr bwMode="auto">
          <a:xfrm>
            <a:off x="4584701" y="3627438"/>
            <a:ext cx="5254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of 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73"/>
          <p:cNvSpPr>
            <a:spLocks noChangeArrowheads="1"/>
          </p:cNvSpPr>
          <p:nvPr/>
        </p:nvSpPr>
        <p:spPr bwMode="auto">
          <a:xfrm>
            <a:off x="5383213" y="3362326"/>
            <a:ext cx="7810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Value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74"/>
          <p:cNvSpPr>
            <a:spLocks noChangeArrowheads="1"/>
          </p:cNvSpPr>
          <p:nvPr/>
        </p:nvSpPr>
        <p:spPr bwMode="auto">
          <a:xfrm>
            <a:off x="5383213" y="3627438"/>
            <a:ext cx="5175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of 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75"/>
          <p:cNvSpPr>
            <a:spLocks noChangeArrowheads="1"/>
          </p:cNvSpPr>
          <p:nvPr/>
        </p:nvSpPr>
        <p:spPr bwMode="auto">
          <a:xfrm>
            <a:off x="6181726" y="3362326"/>
            <a:ext cx="7810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Value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76"/>
          <p:cNvSpPr>
            <a:spLocks noChangeArrowheads="1"/>
          </p:cNvSpPr>
          <p:nvPr/>
        </p:nvSpPr>
        <p:spPr bwMode="auto">
          <a:xfrm>
            <a:off x="6181726" y="3627438"/>
            <a:ext cx="5270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of 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77"/>
          <p:cNvSpPr>
            <a:spLocks noChangeArrowheads="1"/>
          </p:cNvSpPr>
          <p:nvPr/>
        </p:nvSpPr>
        <p:spPr bwMode="auto">
          <a:xfrm>
            <a:off x="6980238" y="3362326"/>
            <a:ext cx="13970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Applicable?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78"/>
          <p:cNvSpPr>
            <a:spLocks noChangeArrowheads="1"/>
          </p:cNvSpPr>
          <p:nvPr/>
        </p:nvSpPr>
        <p:spPr bwMode="auto">
          <a:xfrm>
            <a:off x="809626" y="4238626"/>
            <a:ext cx="190500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T(n) = 3T(n/4) + 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79"/>
          <p:cNvSpPr>
            <a:spLocks noChangeArrowheads="1"/>
          </p:cNvSpPr>
          <p:nvPr/>
        </p:nvSpPr>
        <p:spPr bwMode="auto">
          <a:xfrm>
            <a:off x="2533651" y="4248151"/>
            <a:ext cx="163513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80"/>
          <p:cNvSpPr>
            <a:spLocks noChangeArrowheads="1"/>
          </p:cNvSpPr>
          <p:nvPr/>
        </p:nvSpPr>
        <p:spPr bwMode="auto">
          <a:xfrm>
            <a:off x="3713163" y="4238626"/>
            <a:ext cx="2270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81"/>
          <p:cNvSpPr>
            <a:spLocks noChangeArrowheads="1"/>
          </p:cNvSpPr>
          <p:nvPr/>
        </p:nvSpPr>
        <p:spPr bwMode="auto">
          <a:xfrm>
            <a:off x="4584701" y="4238626"/>
            <a:ext cx="2270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82"/>
          <p:cNvSpPr>
            <a:spLocks noChangeArrowheads="1"/>
          </p:cNvSpPr>
          <p:nvPr/>
        </p:nvSpPr>
        <p:spPr bwMode="auto">
          <a:xfrm>
            <a:off x="5383213" y="4238626"/>
            <a:ext cx="2270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83"/>
          <p:cNvSpPr>
            <a:spLocks noChangeArrowheads="1"/>
          </p:cNvSpPr>
          <p:nvPr/>
        </p:nvSpPr>
        <p:spPr bwMode="auto">
          <a:xfrm>
            <a:off x="6181726" y="4238626"/>
            <a:ext cx="2270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84"/>
          <p:cNvSpPr>
            <a:spLocks noChangeArrowheads="1"/>
          </p:cNvSpPr>
          <p:nvPr/>
        </p:nvSpPr>
        <p:spPr bwMode="auto">
          <a:xfrm>
            <a:off x="6980238" y="4238626"/>
            <a:ext cx="490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85"/>
          <p:cNvSpPr>
            <a:spLocks noChangeArrowheads="1"/>
          </p:cNvSpPr>
          <p:nvPr/>
        </p:nvSpPr>
        <p:spPr bwMode="auto">
          <a:xfrm>
            <a:off x="809626" y="4594226"/>
            <a:ext cx="25860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(n) = 2T (n/2) + n log 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86"/>
          <p:cNvSpPr>
            <a:spLocks noChangeArrowheads="1"/>
          </p:cNvSpPr>
          <p:nvPr/>
        </p:nvSpPr>
        <p:spPr bwMode="auto">
          <a:xfrm>
            <a:off x="3713163" y="4594226"/>
            <a:ext cx="2270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87"/>
          <p:cNvSpPr>
            <a:spLocks noChangeArrowheads="1"/>
          </p:cNvSpPr>
          <p:nvPr/>
        </p:nvSpPr>
        <p:spPr bwMode="auto">
          <a:xfrm>
            <a:off x="4584701" y="4594226"/>
            <a:ext cx="2270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88"/>
          <p:cNvSpPr>
            <a:spLocks noChangeArrowheads="1"/>
          </p:cNvSpPr>
          <p:nvPr/>
        </p:nvSpPr>
        <p:spPr bwMode="auto">
          <a:xfrm>
            <a:off x="5383213" y="4594226"/>
            <a:ext cx="2270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89"/>
          <p:cNvSpPr>
            <a:spLocks noChangeArrowheads="1"/>
          </p:cNvSpPr>
          <p:nvPr/>
        </p:nvSpPr>
        <p:spPr bwMode="auto">
          <a:xfrm>
            <a:off x="6181726" y="4594226"/>
            <a:ext cx="227013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90"/>
          <p:cNvSpPr>
            <a:spLocks noChangeArrowheads="1"/>
          </p:cNvSpPr>
          <p:nvPr/>
        </p:nvSpPr>
        <p:spPr bwMode="auto">
          <a:xfrm>
            <a:off x="6980238" y="4594226"/>
            <a:ext cx="490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91"/>
          <p:cNvSpPr>
            <a:spLocks noChangeArrowheads="1"/>
          </p:cNvSpPr>
          <p:nvPr/>
        </p:nvSpPr>
        <p:spPr bwMode="auto">
          <a:xfrm>
            <a:off x="809626" y="4946651"/>
            <a:ext cx="23955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(n) = 4T (n/2) + log 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92"/>
          <p:cNvSpPr>
            <a:spLocks noChangeArrowheads="1"/>
          </p:cNvSpPr>
          <p:nvPr/>
        </p:nvSpPr>
        <p:spPr bwMode="auto">
          <a:xfrm>
            <a:off x="3713163" y="49466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93"/>
          <p:cNvSpPr>
            <a:spLocks noChangeArrowheads="1"/>
          </p:cNvSpPr>
          <p:nvPr/>
        </p:nvSpPr>
        <p:spPr bwMode="auto">
          <a:xfrm>
            <a:off x="4584701" y="49466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94"/>
          <p:cNvSpPr>
            <a:spLocks noChangeArrowheads="1"/>
          </p:cNvSpPr>
          <p:nvPr/>
        </p:nvSpPr>
        <p:spPr bwMode="auto">
          <a:xfrm>
            <a:off x="5383213" y="49466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95"/>
          <p:cNvSpPr>
            <a:spLocks noChangeArrowheads="1"/>
          </p:cNvSpPr>
          <p:nvPr/>
        </p:nvSpPr>
        <p:spPr bwMode="auto">
          <a:xfrm>
            <a:off x="6181726" y="49466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96"/>
          <p:cNvSpPr>
            <a:spLocks noChangeArrowheads="1"/>
          </p:cNvSpPr>
          <p:nvPr/>
        </p:nvSpPr>
        <p:spPr bwMode="auto">
          <a:xfrm>
            <a:off x="6980238" y="4946651"/>
            <a:ext cx="4905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97"/>
          <p:cNvSpPr>
            <a:spLocks noChangeArrowheads="1"/>
          </p:cNvSpPr>
          <p:nvPr/>
        </p:nvSpPr>
        <p:spPr bwMode="auto">
          <a:xfrm>
            <a:off x="809626" y="5302251"/>
            <a:ext cx="1905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T(n) = 5T(n/3) + 1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98"/>
          <p:cNvSpPr>
            <a:spLocks noChangeArrowheads="1"/>
          </p:cNvSpPr>
          <p:nvPr/>
        </p:nvSpPr>
        <p:spPr bwMode="auto">
          <a:xfrm>
            <a:off x="3713163" y="53022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99"/>
          <p:cNvSpPr>
            <a:spLocks noChangeArrowheads="1"/>
          </p:cNvSpPr>
          <p:nvPr/>
        </p:nvSpPr>
        <p:spPr bwMode="auto">
          <a:xfrm>
            <a:off x="4584701" y="53022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100"/>
          <p:cNvSpPr>
            <a:spLocks noChangeArrowheads="1"/>
          </p:cNvSpPr>
          <p:nvPr/>
        </p:nvSpPr>
        <p:spPr bwMode="auto">
          <a:xfrm>
            <a:off x="5383213" y="53022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101"/>
          <p:cNvSpPr>
            <a:spLocks noChangeArrowheads="1"/>
          </p:cNvSpPr>
          <p:nvPr/>
        </p:nvSpPr>
        <p:spPr bwMode="auto">
          <a:xfrm>
            <a:off x="6181726" y="53022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102"/>
          <p:cNvSpPr>
            <a:spLocks noChangeArrowheads="1"/>
          </p:cNvSpPr>
          <p:nvPr/>
        </p:nvSpPr>
        <p:spPr bwMode="auto">
          <a:xfrm>
            <a:off x="6980238" y="5302251"/>
            <a:ext cx="49053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103"/>
          <p:cNvSpPr>
            <a:spLocks noChangeArrowheads="1"/>
          </p:cNvSpPr>
          <p:nvPr/>
        </p:nvSpPr>
        <p:spPr bwMode="auto">
          <a:xfrm>
            <a:off x="809626" y="5657851"/>
            <a:ext cx="19050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T(n) = 4T(n/1) + 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auto">
          <a:xfrm>
            <a:off x="3713163" y="56578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105"/>
          <p:cNvSpPr>
            <a:spLocks noChangeArrowheads="1"/>
          </p:cNvSpPr>
          <p:nvPr/>
        </p:nvSpPr>
        <p:spPr bwMode="auto">
          <a:xfrm>
            <a:off x="4584701" y="56578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106"/>
          <p:cNvSpPr>
            <a:spLocks noChangeArrowheads="1"/>
          </p:cNvSpPr>
          <p:nvPr/>
        </p:nvSpPr>
        <p:spPr bwMode="auto">
          <a:xfrm>
            <a:off x="5383213" y="56578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107"/>
          <p:cNvSpPr>
            <a:spLocks noChangeArrowheads="1"/>
          </p:cNvSpPr>
          <p:nvPr/>
        </p:nvSpPr>
        <p:spPr bwMode="auto">
          <a:xfrm>
            <a:off x="6181726" y="5657851"/>
            <a:ext cx="2270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108"/>
          <p:cNvSpPr>
            <a:spLocks noChangeArrowheads="1"/>
          </p:cNvSpPr>
          <p:nvPr/>
        </p:nvSpPr>
        <p:spPr bwMode="auto">
          <a:xfrm>
            <a:off x="6980238" y="5657851"/>
            <a:ext cx="39052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9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Master’s Theorem/Method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7" y="1214438"/>
            <a:ext cx="8220075" cy="5076825"/>
          </a:xfrm>
        </p:spPr>
        <p:txBody>
          <a:bodyPr>
            <a:normAutofit/>
          </a:bodyPr>
          <a:lstStyle/>
          <a:p>
            <a:r>
              <a:rPr lang="en-US" sz="3200" dirty="0"/>
              <a:t>Case 1: if a&gt;</a:t>
            </a:r>
            <a:r>
              <a:rPr lang="en-US" sz="3200" dirty="0" err="1"/>
              <a:t>b</a:t>
            </a:r>
            <a:r>
              <a:rPr lang="en-US" sz="3200" baseline="30000" dirty="0" err="1"/>
              <a:t>k</a:t>
            </a:r>
            <a:r>
              <a:rPr lang="en-US" sz="3200" dirty="0"/>
              <a:t>,	</a:t>
            </a:r>
          </a:p>
          <a:p>
            <a:pPr lvl="1"/>
            <a:r>
              <a:rPr lang="en-US" sz="2800" dirty="0"/>
              <a:t>then: T(n) = O (</a:t>
            </a:r>
            <a:r>
              <a:rPr lang="en-US" sz="2800" dirty="0" err="1"/>
              <a:t>n</a:t>
            </a:r>
            <a:r>
              <a:rPr lang="en-US" sz="2800" baseline="30000" dirty="0" err="1"/>
              <a:t>log</a:t>
            </a:r>
            <a:r>
              <a:rPr lang="en-US" sz="2800" baseline="-25000" dirty="0" err="1"/>
              <a:t>b</a:t>
            </a:r>
            <a:r>
              <a:rPr lang="en-US" sz="2800" baseline="30000" dirty="0" err="1"/>
              <a:t>a</a:t>
            </a:r>
            <a:r>
              <a:rPr lang="en-US" sz="2800" dirty="0"/>
              <a:t>)</a:t>
            </a:r>
          </a:p>
          <a:p>
            <a:r>
              <a:rPr lang="en-US" sz="3200" dirty="0"/>
              <a:t>Case 2: if a=</a:t>
            </a:r>
            <a:r>
              <a:rPr lang="en-US" sz="3200" dirty="0" err="1"/>
              <a:t>b</a:t>
            </a:r>
            <a:r>
              <a:rPr lang="en-US" sz="3200" baseline="30000" dirty="0" err="1"/>
              <a:t>k</a:t>
            </a:r>
            <a:endParaRPr lang="en-US" sz="3200" dirty="0"/>
          </a:p>
          <a:p>
            <a:pPr lvl="1"/>
            <a:r>
              <a:rPr lang="en-US" sz="2800" dirty="0"/>
              <a:t>If p&gt;-1 , then: T(n) = O (</a:t>
            </a:r>
            <a:r>
              <a:rPr lang="en-US" sz="2800" dirty="0" err="1"/>
              <a:t>n</a:t>
            </a:r>
            <a:r>
              <a:rPr lang="en-US" sz="2800" baseline="30000" dirty="0" err="1"/>
              <a:t>log</a:t>
            </a:r>
            <a:r>
              <a:rPr lang="en-US" sz="2800" baseline="-25000" dirty="0" err="1"/>
              <a:t>b</a:t>
            </a:r>
            <a:r>
              <a:rPr lang="en-US" sz="2800" baseline="30000" dirty="0" err="1"/>
              <a:t>a</a:t>
            </a:r>
            <a:r>
              <a:rPr lang="en-US" sz="2800" dirty="0"/>
              <a:t> log</a:t>
            </a:r>
            <a:r>
              <a:rPr lang="en-US" sz="2800" baseline="30000" dirty="0"/>
              <a:t>p+1</a:t>
            </a:r>
            <a:r>
              <a:rPr lang="en-US" sz="2800" dirty="0"/>
              <a:t> n)</a:t>
            </a:r>
          </a:p>
          <a:p>
            <a:pPr lvl="1"/>
            <a:r>
              <a:rPr lang="en-US" sz="2800" dirty="0"/>
              <a:t>If p=-1 , then: T(n) = O (</a:t>
            </a:r>
            <a:r>
              <a:rPr lang="en-US" sz="2800" dirty="0" err="1"/>
              <a:t>n</a:t>
            </a:r>
            <a:r>
              <a:rPr lang="en-US" sz="2800" baseline="30000" dirty="0" err="1"/>
              <a:t>log</a:t>
            </a:r>
            <a:r>
              <a:rPr lang="en-US" sz="2800" baseline="-25000" dirty="0" err="1"/>
              <a:t>b</a:t>
            </a:r>
            <a:r>
              <a:rPr lang="en-US" sz="2800" baseline="30000" dirty="0" err="1"/>
              <a:t>a</a:t>
            </a:r>
            <a:r>
              <a:rPr lang="en-US" sz="2800" dirty="0"/>
              <a:t> </a:t>
            </a:r>
            <a:r>
              <a:rPr lang="en-US" sz="2800" dirty="0" err="1"/>
              <a:t>loglogn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If p&lt;-1 , then: T(n) = O (</a:t>
            </a:r>
            <a:r>
              <a:rPr lang="en-US" sz="2800" dirty="0" err="1"/>
              <a:t>n</a:t>
            </a:r>
            <a:r>
              <a:rPr lang="en-US" sz="2800" baseline="30000" dirty="0" err="1"/>
              <a:t>log</a:t>
            </a:r>
            <a:r>
              <a:rPr lang="en-US" sz="2800" baseline="-25000" dirty="0" err="1"/>
              <a:t>b</a:t>
            </a:r>
            <a:r>
              <a:rPr lang="en-US" sz="2800" baseline="30000" dirty="0" err="1"/>
              <a:t>a</a:t>
            </a:r>
            <a:r>
              <a:rPr lang="en-US" sz="2800" dirty="0"/>
              <a:t>) </a:t>
            </a:r>
          </a:p>
          <a:p>
            <a:r>
              <a:rPr lang="en-US" sz="3200" dirty="0"/>
              <a:t>Case 3: if a&lt;</a:t>
            </a:r>
            <a:r>
              <a:rPr lang="en-US" sz="3200" dirty="0" err="1"/>
              <a:t>b</a:t>
            </a:r>
            <a:r>
              <a:rPr lang="en-US" sz="3200" baseline="30000" dirty="0" err="1"/>
              <a:t>k</a:t>
            </a:r>
            <a:endParaRPr lang="en-US" sz="3200" dirty="0"/>
          </a:p>
          <a:p>
            <a:pPr lvl="1"/>
            <a:r>
              <a:rPr lang="en-US" sz="2800" dirty="0"/>
              <a:t>If p&gt;=0 , then: T(n) = O 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 </a:t>
            </a:r>
            <a:r>
              <a:rPr lang="en-US" sz="2800" dirty="0" err="1"/>
              <a:t>log</a:t>
            </a:r>
            <a:r>
              <a:rPr lang="en-US" sz="2800" baseline="30000" dirty="0" err="1"/>
              <a:t>p</a:t>
            </a:r>
            <a:r>
              <a:rPr lang="en-US" sz="2800" dirty="0"/>
              <a:t> n)</a:t>
            </a:r>
          </a:p>
          <a:p>
            <a:pPr lvl="1"/>
            <a:r>
              <a:rPr lang="en-US" sz="2800" dirty="0"/>
              <a:t>If p&lt;0 , then: T(n) = O 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7" y="1214438"/>
            <a:ext cx="8220075" cy="5076825"/>
          </a:xfrm>
        </p:spPr>
        <p:txBody>
          <a:bodyPr/>
          <a:lstStyle/>
          <a:p>
            <a:r>
              <a:rPr lang="en-US" i="1" dirty="0">
                <a:solidFill>
                  <a:srgbClr val="009999"/>
                </a:solidFill>
              </a:rPr>
              <a:t>T(n) = 2T(n/2) + n</a:t>
            </a:r>
            <a:endParaRPr lang="en-US" i="1" baseline="30000" dirty="0">
              <a:solidFill>
                <a:srgbClr val="009999"/>
              </a:solidFill>
            </a:endParaRPr>
          </a:p>
          <a:p>
            <a:r>
              <a:rPr lang="en-US" i="1" dirty="0">
                <a:solidFill>
                  <a:srgbClr val="009999"/>
                </a:solidFill>
              </a:rPr>
              <a:t>T(n) = 2T(n/2) + n</a:t>
            </a:r>
            <a:r>
              <a:rPr lang="en-US" i="1" baseline="30000" dirty="0">
                <a:solidFill>
                  <a:srgbClr val="009999"/>
                </a:solidFill>
              </a:rPr>
              <a:t>2</a:t>
            </a:r>
          </a:p>
          <a:p>
            <a:r>
              <a:rPr lang="en-US" i="1" dirty="0">
                <a:solidFill>
                  <a:srgbClr val="009999"/>
                </a:solidFill>
              </a:rPr>
              <a:t>T(n) = 3T(n/4) + cn</a:t>
            </a:r>
            <a:r>
              <a:rPr lang="en-US" i="1" baseline="30000" dirty="0">
                <a:solidFill>
                  <a:srgbClr val="009999"/>
                </a:solidFill>
              </a:rPr>
              <a:t>2</a:t>
            </a:r>
          </a:p>
          <a:p>
            <a:pPr lvl="0"/>
            <a:r>
              <a:rPr lang="en-US" altLang="en-US" i="1" dirty="0">
                <a:solidFill>
                  <a:srgbClr val="009999"/>
                </a:solidFill>
              </a:rPr>
              <a:t>T(n) = 4T(n/2) + log n</a:t>
            </a:r>
          </a:p>
          <a:p>
            <a:endParaRPr lang="en-US" i="1" baseline="30000" dirty="0">
              <a:solidFill>
                <a:srgbClr val="009999"/>
              </a:solidFill>
            </a:endParaRPr>
          </a:p>
          <a:p>
            <a:pPr marL="0" indent="0">
              <a:buNone/>
            </a:pPr>
            <a:endParaRPr lang="en-US" sz="2400" baseline="30000" dirty="0">
              <a:latin typeface="Comic Sans MS" pitchFamily="66" charset="0"/>
            </a:endParaRPr>
          </a:p>
          <a:p>
            <a:endParaRPr lang="en-US" sz="2400" dirty="0"/>
          </a:p>
          <a:p>
            <a:endParaRPr lang="en-US" sz="2400" baseline="30000" dirty="0">
              <a:latin typeface="Comic Sans MS" pitchFamily="66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2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7" y="1214438"/>
            <a:ext cx="8220075" cy="5076825"/>
          </a:xfrm>
        </p:spPr>
        <p:txBody>
          <a:bodyPr/>
          <a:lstStyle/>
          <a:p>
            <a:r>
              <a:rPr lang="en-US" i="1" dirty="0">
                <a:solidFill>
                  <a:srgbClr val="009999"/>
                </a:solidFill>
              </a:rPr>
              <a:t>T(n) = 2T(n/2) + n</a:t>
            </a:r>
            <a:endParaRPr lang="en-US" i="1" baseline="30000" dirty="0">
              <a:solidFill>
                <a:srgbClr val="009999"/>
              </a:solidFill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914105"/>
            <a:ext cx="5105400" cy="436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6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7" y="1214438"/>
            <a:ext cx="8220075" cy="5076825"/>
          </a:xfrm>
        </p:spPr>
        <p:txBody>
          <a:bodyPr/>
          <a:lstStyle/>
          <a:p>
            <a:r>
              <a:rPr lang="en-US" i="1" dirty="0">
                <a:solidFill>
                  <a:srgbClr val="009999"/>
                </a:solidFill>
              </a:rPr>
              <a:t>T(n) = 2T(n/2) + n</a:t>
            </a:r>
            <a:r>
              <a:rPr lang="en-US" i="1" baseline="30000" dirty="0">
                <a:solidFill>
                  <a:srgbClr val="009999"/>
                </a:solidFill>
              </a:rPr>
              <a:t>2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62075"/>
            <a:ext cx="3779874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6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7" y="1214438"/>
            <a:ext cx="8220075" cy="5076825"/>
          </a:xfrm>
        </p:spPr>
        <p:txBody>
          <a:bodyPr/>
          <a:lstStyle/>
          <a:p>
            <a:r>
              <a:rPr lang="en-US" i="1" dirty="0">
                <a:solidFill>
                  <a:srgbClr val="009999"/>
                </a:solidFill>
              </a:rPr>
              <a:t>T(n) = 3T(n/4) + cn</a:t>
            </a:r>
            <a:r>
              <a:rPr lang="en-US" i="1" baseline="30000" dirty="0">
                <a:solidFill>
                  <a:srgbClr val="009999"/>
                </a:solidFill>
              </a:rPr>
              <a:t>2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13" y="1428750"/>
            <a:ext cx="329169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81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3009</TotalTime>
  <Words>484</Words>
  <Application>Microsoft Office PowerPoint</Application>
  <PresentationFormat>On-screen Show (4:3)</PresentationFormat>
  <Paragraphs>100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Bookman Old Style</vt:lpstr>
      <vt:lpstr>Calibri</vt:lpstr>
      <vt:lpstr>Comic Sans MS</vt:lpstr>
      <vt:lpstr>Gill Sans MT</vt:lpstr>
      <vt:lpstr>Wingdings</vt:lpstr>
      <vt:lpstr>Wingdings 3</vt:lpstr>
      <vt:lpstr>Origin</vt:lpstr>
      <vt:lpstr>Equation</vt:lpstr>
      <vt:lpstr>CS 321-Design &amp; Analysis of Algorithms</vt:lpstr>
      <vt:lpstr>Methods to solve recurrence</vt:lpstr>
      <vt:lpstr>Master’s Theorem/Method</vt:lpstr>
      <vt:lpstr>Examples:</vt:lpstr>
      <vt:lpstr>Master’s Theorem/Method</vt:lpstr>
      <vt:lpstr>Examples:</vt:lpstr>
      <vt:lpstr>Example 1</vt:lpstr>
      <vt:lpstr>Example 2</vt:lpstr>
      <vt:lpstr>Example 3</vt:lpstr>
      <vt:lpstr>Example 4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111-Introduction To Computer (ITC)</dc:title>
  <dc:creator>Asim</dc:creator>
  <cp:lastModifiedBy>Humair Shoukat</cp:lastModifiedBy>
  <cp:revision>231</cp:revision>
  <dcterms:created xsi:type="dcterms:W3CDTF">2006-08-16T00:00:00Z</dcterms:created>
  <dcterms:modified xsi:type="dcterms:W3CDTF">2023-02-03T06:10:58Z</dcterms:modified>
</cp:coreProperties>
</file>