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8" r:id="rId4"/>
    <p:sldId id="277" r:id="rId5"/>
    <p:sldId id="273" r:id="rId6"/>
    <p:sldId id="275" r:id="rId7"/>
    <p:sldId id="276" r:id="rId8"/>
    <p:sldId id="259" r:id="rId9"/>
    <p:sldId id="278" r:id="rId10"/>
    <p:sldId id="280" r:id="rId11"/>
    <p:sldId id="279" r:id="rId12"/>
    <p:sldId id="269" r:id="rId13"/>
    <p:sldId id="274" r:id="rId14"/>
    <p:sldId id="266" r:id="rId15"/>
    <p:sldId id="267" r:id="rId16"/>
    <p:sldId id="282" r:id="rId17"/>
    <p:sldId id="283" r:id="rId18"/>
    <p:sldId id="284"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893" autoAdjust="0"/>
  </p:normalViewPr>
  <p:slideViewPr>
    <p:cSldViewPr snapToGrid="0">
      <p:cViewPr>
        <p:scale>
          <a:sx n="50" d="100"/>
          <a:sy n="50" d="100"/>
        </p:scale>
        <p:origin x="-1500" y="-264"/>
      </p:cViewPr>
      <p:guideLst>
        <p:guide orient="horz" pos="2160"/>
        <p:guide pos="3840"/>
      </p:guideLst>
    </p:cSldViewPr>
  </p:slideViewPr>
  <p:outlineViewPr>
    <p:cViewPr>
      <p:scale>
        <a:sx n="33" d="100"/>
        <a:sy n="33" d="100"/>
      </p:scale>
      <p:origin x="0" y="91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A47F6C-7F7E-49F0-8A92-93C39CB250A4}" type="datetimeFigureOut">
              <a:rPr lang="en-US" smtClean="0"/>
              <a:t>4/20/2020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4E969-4696-4FF2-AC12-98D55FF1A14C}" type="slidenum">
              <a:rPr lang="en-US" smtClean="0"/>
              <a:t>‹#›</a:t>
            </a:fld>
            <a:endParaRPr lang="en-US"/>
          </a:p>
        </p:txBody>
      </p:sp>
    </p:spTree>
    <p:extLst>
      <p:ext uri="{BB962C8B-B14F-4D97-AF65-F5344CB8AC3E}">
        <p14:creationId xmlns:p14="http://schemas.microsoft.com/office/powerpoint/2010/main" val="116527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cplusplus.com/fstrea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cplusplus.com/fstrea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File handling is used to store a data permanently in computer. The data can be stored in secondary memory (hard disk) using file handling.</a:t>
            </a:r>
          </a:p>
          <a:p>
            <a:r>
              <a:rPr lang="en-US" sz="1200" b="0" i="0" u="none" strike="noStrike" kern="1200" dirty="0" smtClean="0">
                <a:solidFill>
                  <a:schemeClr val="tx1"/>
                </a:solidFill>
                <a:effectLst/>
                <a:latin typeface="+mn-lt"/>
                <a:ea typeface="+mn-ea"/>
                <a:cs typeface="+mn-cs"/>
              </a:rPr>
              <a:t>The I/O data can easily transferred from one computer to another by using files.</a:t>
            </a:r>
          </a:p>
          <a:p>
            <a:r>
              <a:rPr lang="en-US" sz="1200" b="0" i="0" u="none" strike="noStrike" kern="1200" dirty="0" smtClean="0">
                <a:solidFill>
                  <a:schemeClr val="tx1"/>
                </a:solidFill>
                <a:effectLst/>
                <a:latin typeface="+mn-lt"/>
                <a:ea typeface="+mn-ea"/>
                <a:cs typeface="+mn-cs"/>
              </a:rPr>
              <a:t>The C++ standard library provides fstream class for performing Read and Write operations.</a:t>
            </a:r>
          </a:p>
          <a:p>
            <a:endParaRPr lang="en-US" dirty="0"/>
          </a:p>
        </p:txBody>
      </p:sp>
      <p:sp>
        <p:nvSpPr>
          <p:cNvPr id="4" name="Slide Number Placeholder 3"/>
          <p:cNvSpPr>
            <a:spLocks noGrp="1"/>
          </p:cNvSpPr>
          <p:nvPr>
            <p:ph type="sldNum" sz="quarter" idx="10"/>
          </p:nvPr>
        </p:nvSpPr>
        <p:spPr/>
        <p:txBody>
          <a:bodyPr/>
          <a:lstStyle/>
          <a:p>
            <a:fld id="{C604E969-4696-4FF2-AC12-98D55FF1A14C}" type="slidenum">
              <a:rPr lang="en-US" smtClean="0"/>
              <a:t>2</a:t>
            </a:fld>
            <a:endParaRPr lang="en-US" dirty="0"/>
          </a:p>
        </p:txBody>
      </p:sp>
    </p:spTree>
    <p:extLst>
      <p:ext uri="{BB962C8B-B14F-4D97-AF65-F5344CB8AC3E}">
        <p14:creationId xmlns:p14="http://schemas.microsoft.com/office/powerpoint/2010/main" val="218492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So far, we have been using the </a:t>
            </a:r>
            <a:r>
              <a:rPr lang="en-US" sz="1200" b="1" i="0" u="none" strike="noStrike" kern="1200" dirty="0" smtClean="0">
                <a:solidFill>
                  <a:schemeClr val="tx1"/>
                </a:solidFill>
                <a:effectLst/>
                <a:latin typeface="+mn-lt"/>
                <a:ea typeface="+mn-ea"/>
                <a:cs typeface="+mn-cs"/>
              </a:rPr>
              <a:t>iostream</a:t>
            </a:r>
            <a:r>
              <a:rPr lang="en-US" sz="1200" b="0" i="0" u="none" strike="noStrike" kern="1200" dirty="0" smtClean="0">
                <a:solidFill>
                  <a:schemeClr val="tx1"/>
                </a:solidFill>
                <a:effectLst/>
                <a:latin typeface="+mn-lt"/>
                <a:ea typeface="+mn-ea"/>
                <a:cs typeface="+mn-cs"/>
              </a:rPr>
              <a:t> standard library, which provides </a:t>
            </a:r>
            <a:r>
              <a:rPr lang="en-US" sz="1200" b="1" i="0" u="none" strike="noStrike" kern="1200" dirty="0" smtClean="0">
                <a:solidFill>
                  <a:schemeClr val="tx1"/>
                </a:solidFill>
                <a:effectLst/>
                <a:latin typeface="+mn-lt"/>
                <a:ea typeface="+mn-ea"/>
                <a:cs typeface="+mn-cs"/>
              </a:rPr>
              <a:t>cin</a:t>
            </a:r>
            <a:r>
              <a:rPr lang="en-US" sz="1200" b="0" i="0" u="none" strike="noStrike" kern="1200" dirty="0" smtClean="0">
                <a:solidFill>
                  <a:schemeClr val="tx1"/>
                </a:solidFill>
                <a:effectLst/>
                <a:latin typeface="+mn-lt"/>
                <a:ea typeface="+mn-ea"/>
                <a:cs typeface="+mn-cs"/>
              </a:rPr>
              <a:t> and </a:t>
            </a:r>
            <a:r>
              <a:rPr lang="en-US" sz="1200" b="1" i="0" u="none" strike="noStrike" kern="1200" dirty="0" smtClean="0">
                <a:solidFill>
                  <a:schemeClr val="tx1"/>
                </a:solidFill>
                <a:effectLst/>
                <a:latin typeface="+mn-lt"/>
                <a:ea typeface="+mn-ea"/>
                <a:cs typeface="+mn-cs"/>
              </a:rPr>
              <a:t>cout</a:t>
            </a:r>
            <a:r>
              <a:rPr lang="en-US" sz="1200" b="0" i="0" u="none" strike="noStrike" kern="1200" dirty="0" smtClean="0">
                <a:solidFill>
                  <a:schemeClr val="tx1"/>
                </a:solidFill>
                <a:effectLst/>
                <a:latin typeface="+mn-lt"/>
                <a:ea typeface="+mn-ea"/>
                <a:cs typeface="+mn-cs"/>
              </a:rPr>
              <a:t> methods for reading from standard input and writing to standard output respectively. Now we will see how to read and write from a file. This requires another standard C++ library called </a:t>
            </a:r>
            <a:r>
              <a:rPr lang="en-US" sz="1200" b="1" i="0" u="none" strike="noStrike" kern="1200" dirty="0" smtClean="0">
                <a:solidFill>
                  <a:schemeClr val="tx1"/>
                </a:solidFill>
                <a:effectLst/>
                <a:latin typeface="+mn-lt"/>
                <a:ea typeface="+mn-ea"/>
                <a:cs typeface="+mn-cs"/>
              </a:rPr>
              <a:t>fstream</a:t>
            </a:r>
            <a:r>
              <a:rPr lang="en-US" sz="1200" b="0" i="0" u="none" strike="noStrike" kern="1200" dirty="0" smtClean="0">
                <a:solidFill>
                  <a:schemeClr val="tx1"/>
                </a:solidFill>
                <a:effectLst/>
                <a:latin typeface="+mn-lt"/>
                <a:ea typeface="+mn-ea"/>
                <a:cs typeface="+mn-cs"/>
              </a:rPr>
              <a:t>, which defines three new data types −</a:t>
            </a:r>
          </a:p>
          <a:p>
            <a:endParaRPr lang="en-US" dirty="0"/>
          </a:p>
        </p:txBody>
      </p:sp>
      <p:sp>
        <p:nvSpPr>
          <p:cNvPr id="4" name="Slide Number Placeholder 3"/>
          <p:cNvSpPr>
            <a:spLocks noGrp="1"/>
          </p:cNvSpPr>
          <p:nvPr>
            <p:ph type="sldNum" sz="quarter" idx="10"/>
          </p:nvPr>
        </p:nvSpPr>
        <p:spPr/>
        <p:txBody>
          <a:bodyPr/>
          <a:lstStyle/>
          <a:p>
            <a:fld id="{C604E969-4696-4FF2-AC12-98D55FF1A14C}" type="slidenum">
              <a:rPr lang="en-US" smtClean="0"/>
              <a:t>3</a:t>
            </a:fld>
            <a:endParaRPr lang="en-US" dirty="0"/>
          </a:p>
        </p:txBody>
      </p:sp>
    </p:spTree>
    <p:extLst>
      <p:ext uri="{BB962C8B-B14F-4D97-AF65-F5344CB8AC3E}">
        <p14:creationId xmlns:p14="http://schemas.microsoft.com/office/powerpoint/2010/main" val="22487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other</a:t>
            </a:r>
            <a:r>
              <a:rPr lang="en-US" baseline="0" dirty="0" smtClean="0"/>
              <a:t> modes like binary, ate, app, </a:t>
            </a:r>
            <a:r>
              <a:rPr lang="en-US" baseline="0" dirty="0" err="1" smtClean="0"/>
              <a:t>trun</a:t>
            </a:r>
            <a:r>
              <a:rPr lang="en-US" baseline="0" dirty="0" smtClean="0"/>
              <a:t> but we will see only input output modes.</a:t>
            </a:r>
          </a:p>
          <a:p>
            <a:r>
              <a:rPr lang="en-US" sz="1200" b="0" i="0" u="none" strike="noStrike" kern="1200" dirty="0" smtClean="0">
                <a:solidFill>
                  <a:schemeClr val="tx1"/>
                </a:solidFill>
                <a:effectLst/>
                <a:latin typeface="+mn-lt"/>
                <a:ea typeface="+mn-ea"/>
                <a:cs typeface="+mn-cs"/>
              </a:rPr>
              <a:t>All these above modes can be combined using the bitwise operator (|).</a:t>
            </a:r>
            <a:endParaRPr lang="en-US" dirty="0"/>
          </a:p>
        </p:txBody>
      </p:sp>
      <p:sp>
        <p:nvSpPr>
          <p:cNvPr id="4" name="Slide Number Placeholder 3"/>
          <p:cNvSpPr>
            <a:spLocks noGrp="1"/>
          </p:cNvSpPr>
          <p:nvPr>
            <p:ph type="sldNum" sz="quarter" idx="10"/>
          </p:nvPr>
        </p:nvSpPr>
        <p:spPr/>
        <p:txBody>
          <a:bodyPr/>
          <a:lstStyle/>
          <a:p>
            <a:fld id="{C604E969-4696-4FF2-AC12-98D55FF1A14C}" type="slidenum">
              <a:rPr lang="en-US" smtClean="0"/>
              <a:t>7</a:t>
            </a:fld>
            <a:endParaRPr lang="en-US"/>
          </a:p>
        </p:txBody>
      </p:sp>
    </p:spTree>
    <p:extLst>
      <p:ext uri="{BB962C8B-B14F-4D97-AF65-F5344CB8AC3E}">
        <p14:creationId xmlns:p14="http://schemas.microsoft.com/office/powerpoint/2010/main" val="3637283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pitchFamily="18" charset="0"/>
                <a:cs typeface="Times New Roman" pitchFamily="18" charset="0"/>
              </a:rPr>
              <a:t>A file must be opened before you can read from it or write to it. Either the </a:t>
            </a:r>
            <a:r>
              <a:rPr lang="en-US" b="1" dirty="0" smtClean="0">
                <a:latin typeface="Times New Roman" pitchFamily="18" charset="0"/>
                <a:cs typeface="Times New Roman" pitchFamily="18" charset="0"/>
              </a:rPr>
              <a:t>ofstream </a:t>
            </a:r>
            <a:r>
              <a:rPr lang="en-US" dirty="0" smtClean="0">
                <a:latin typeface="Times New Roman" pitchFamily="18" charset="0"/>
                <a:cs typeface="Times New Roman" pitchFamily="18" charset="0"/>
              </a:rPr>
              <a:t>or </a:t>
            </a:r>
            <a:r>
              <a:rPr lang="en-US" b="1" dirty="0" smtClean="0">
                <a:latin typeface="Times New Roman" pitchFamily="18" charset="0"/>
                <a:cs typeface="Times New Roman" pitchFamily="18" charset="0"/>
              </a:rPr>
              <a:t>fstream </a:t>
            </a:r>
            <a:r>
              <a:rPr lang="en-US" dirty="0" smtClean="0">
                <a:latin typeface="Times New Roman" pitchFamily="18" charset="0"/>
                <a:cs typeface="Times New Roman" pitchFamily="18" charset="0"/>
              </a:rPr>
              <a:t>object may be used to open a file for writing and ifstream object is used to open a file for reading purpose only.</a:t>
            </a:r>
            <a:br>
              <a:rPr lang="en-US" dirty="0" smtClean="0">
                <a:latin typeface="Times New Roman" pitchFamily="18" charset="0"/>
                <a:cs typeface="Times New Roman" pitchFamily="18" charset="0"/>
              </a:rPr>
            </a:br>
            <a:endParaRPr lang="en-US" dirty="0"/>
          </a:p>
        </p:txBody>
      </p:sp>
      <p:sp>
        <p:nvSpPr>
          <p:cNvPr id="4" name="Slide Number Placeholder 3"/>
          <p:cNvSpPr>
            <a:spLocks noGrp="1"/>
          </p:cNvSpPr>
          <p:nvPr>
            <p:ph type="sldNum" sz="quarter" idx="10"/>
          </p:nvPr>
        </p:nvSpPr>
        <p:spPr/>
        <p:txBody>
          <a:bodyPr/>
          <a:lstStyle/>
          <a:p>
            <a:fld id="{C604E969-4696-4FF2-AC12-98D55FF1A14C}" type="slidenum">
              <a:rPr lang="en-US" smtClean="0"/>
              <a:t>9</a:t>
            </a:fld>
            <a:endParaRPr lang="en-US"/>
          </a:p>
        </p:txBody>
      </p:sp>
    </p:spTree>
    <p:extLst>
      <p:ext uri="{BB962C8B-B14F-4D97-AF65-F5344CB8AC3E}">
        <p14:creationId xmlns:p14="http://schemas.microsoft.com/office/powerpoint/2010/main" val="3631952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1" i="0" u="none" strike="noStrike" cap="none" normalizeH="0" baseline="0" dirty="0" smtClean="0">
                <a:ln>
                  <a:noFill/>
                </a:ln>
                <a:solidFill>
                  <a:schemeClr val="tx1"/>
                </a:solidFill>
                <a:effectLst/>
                <a:latin typeface="Times New Roman" pitchFamily="18" charset="0"/>
                <a:cs typeface="Times New Roman" pitchFamily="18" charset="0"/>
                <a:hlinkClick r:id="rId3"/>
              </a:rPr>
              <a:t>fstream</a:t>
            </a:r>
            <a:r>
              <a:rPr kumimoji="0" lang="en-US" alt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rPr>
              <a:t> Stream class to both read and write from/to files.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rPr>
              <a:t>Ofstream is used for Stream class to write on files and here we will also create its object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rPr>
              <a:t>Now we will open a file using this statement i.e. </a:t>
            </a:r>
            <a:r>
              <a:rPr kumimoji="0" lang="en-US" altLang="en-US" b="0" i="0" u="none" strike="noStrike" cap="none" normalizeH="0" baseline="0" dirty="0" err="1" smtClean="0">
                <a:ln>
                  <a:noFill/>
                </a:ln>
                <a:solidFill>
                  <a:schemeClr val="tx1"/>
                </a:solidFill>
                <a:effectLst/>
                <a:latin typeface="Times New Roman" pitchFamily="18" charset="0"/>
                <a:cs typeface="Times New Roman" pitchFamily="18" charset="0"/>
              </a:rPr>
              <a:t>obj.open</a:t>
            </a:r>
            <a:r>
              <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rPr>
              <a:t> and inside the brackets we will use the path of the file where it is created and its mode which means in which mode you want to open it. Mode can be out mode for writing into the file or in mode for reading from a file. It is mandatory to close the file after using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C604E969-4696-4FF2-AC12-98D55FF1A14C}" type="slidenum">
              <a:rPr lang="en-US" smtClean="0"/>
              <a:t>12</a:t>
            </a:fld>
            <a:endParaRPr lang="en-US"/>
          </a:p>
        </p:txBody>
      </p:sp>
    </p:spTree>
    <p:extLst>
      <p:ext uri="{BB962C8B-B14F-4D97-AF65-F5344CB8AC3E}">
        <p14:creationId xmlns:p14="http://schemas.microsoft.com/office/powerpoint/2010/main" val="3742946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1" i="0" u="none" strike="noStrike" cap="none" normalizeH="0" baseline="0" dirty="0" smtClean="0">
                <a:ln>
                  <a:noFill/>
                </a:ln>
                <a:solidFill>
                  <a:schemeClr val="tx1"/>
                </a:solidFill>
                <a:effectLst/>
                <a:latin typeface="Times New Roman" pitchFamily="18" charset="0"/>
                <a:cs typeface="Times New Roman" pitchFamily="18" charset="0"/>
                <a:hlinkClick r:id="rId3"/>
              </a:rPr>
              <a:t>ifstream</a:t>
            </a:r>
            <a:r>
              <a:rPr kumimoji="0" lang="en-US" alt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rPr>
              <a:t> Stream class to read from  files.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rPr>
              <a:t>Ofstream is used for Stream class to write on files and here we will also create its object and string header file as we are dealing with 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rPr>
              <a:t>Now we will open a file using this statement i.e. </a:t>
            </a:r>
            <a:r>
              <a:rPr kumimoji="0" lang="en-US" altLang="en-US" b="0" i="0" u="none" strike="noStrike" cap="none" normalizeH="0" baseline="0" dirty="0" err="1" smtClean="0">
                <a:ln>
                  <a:noFill/>
                </a:ln>
                <a:solidFill>
                  <a:schemeClr val="tx1"/>
                </a:solidFill>
                <a:effectLst/>
                <a:latin typeface="Times New Roman" pitchFamily="18" charset="0"/>
                <a:cs typeface="Times New Roman" pitchFamily="18" charset="0"/>
              </a:rPr>
              <a:t>obj.open</a:t>
            </a:r>
            <a:r>
              <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rPr>
              <a:t> and inside the brackets we will use the path of the file where it is created and its mode which means in which mode you want to open it. Mode </a:t>
            </a:r>
            <a:r>
              <a:rPr kumimoji="0" lang="en-US" altLang="en-US" b="0" i="0" u="none" strike="noStrike" cap="none" normalizeH="0" baseline="0" dirty="0" err="1" smtClean="0">
                <a:ln>
                  <a:noFill/>
                </a:ln>
                <a:solidFill>
                  <a:schemeClr val="tx1"/>
                </a:solidFill>
                <a:effectLst/>
                <a:latin typeface="Times New Roman" pitchFamily="18" charset="0"/>
                <a:cs typeface="Times New Roman" pitchFamily="18" charset="0"/>
              </a:rPr>
              <a:t>chere</a:t>
            </a:r>
            <a:r>
              <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rPr>
              <a:t> is in mode for reading from a file. It is mandatory to close the file after using it.</a:t>
            </a:r>
          </a:p>
          <a:p>
            <a:r>
              <a:rPr lang="en-US" dirty="0" smtClean="0"/>
              <a:t>Now we will use loop and et the </a:t>
            </a:r>
            <a:r>
              <a:rPr lang="en-US" dirty="0" err="1" smtClean="0"/>
              <a:t>textline</a:t>
            </a:r>
            <a:r>
              <a:rPr lang="en-US" baseline="0" dirty="0" smtClean="0"/>
              <a:t> by line and display it . After that we will close the file</a:t>
            </a:r>
            <a:endParaRPr lang="en-US" dirty="0"/>
          </a:p>
        </p:txBody>
      </p:sp>
      <p:sp>
        <p:nvSpPr>
          <p:cNvPr id="4" name="Slide Number Placeholder 3"/>
          <p:cNvSpPr>
            <a:spLocks noGrp="1"/>
          </p:cNvSpPr>
          <p:nvPr>
            <p:ph type="sldNum" sz="quarter" idx="10"/>
          </p:nvPr>
        </p:nvSpPr>
        <p:spPr/>
        <p:txBody>
          <a:bodyPr/>
          <a:lstStyle/>
          <a:p>
            <a:fld id="{C604E969-4696-4FF2-AC12-98D55FF1A14C}" type="slidenum">
              <a:rPr lang="en-US" smtClean="0"/>
              <a:t>13</a:t>
            </a:fld>
            <a:endParaRPr lang="en-US"/>
          </a:p>
        </p:txBody>
      </p:sp>
    </p:spTree>
    <p:extLst>
      <p:ext uri="{BB962C8B-B14F-4D97-AF65-F5344CB8AC3E}">
        <p14:creationId xmlns:p14="http://schemas.microsoft.com/office/powerpoint/2010/main" val="2404178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04E969-4696-4FF2-AC12-98D55FF1A14C}" type="slidenum">
              <a:rPr lang="en-US" smtClean="0"/>
              <a:t>14</a:t>
            </a:fld>
            <a:endParaRPr lang="en-US"/>
          </a:p>
        </p:txBody>
      </p:sp>
    </p:spTree>
    <p:extLst>
      <p:ext uri="{BB962C8B-B14F-4D97-AF65-F5344CB8AC3E}">
        <p14:creationId xmlns:p14="http://schemas.microsoft.com/office/powerpoint/2010/main" val="2546201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here we have an example to perform reading and writing operations. Here we have a character array to store</a:t>
            </a:r>
            <a:r>
              <a:rPr lang="en-US" baseline="0" dirty="0" smtClean="0"/>
              <a:t> name.  First step is writing to a file for this we will use ofstream and its object. Open the file (here we have not used any mode). Write into the file. Cout statement will display text on you </a:t>
            </a:r>
            <a:r>
              <a:rPr lang="en-US" baseline="0" dirty="0" err="1" smtClean="0"/>
              <a:t>cmd</a:t>
            </a:r>
            <a:r>
              <a:rPr lang="en-US" baseline="0" dirty="0" smtClean="0"/>
              <a:t> screen that appears when you program executes. And it will take input from the user. This statement will be then written into the file using ofile object.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604E969-4696-4FF2-AC12-98D55FF1A14C}" type="slidenum">
              <a:rPr lang="en-US" smtClean="0"/>
              <a:t>15</a:t>
            </a:fld>
            <a:endParaRPr lang="en-US"/>
          </a:p>
        </p:txBody>
      </p:sp>
    </p:spTree>
    <p:extLst>
      <p:ext uri="{BB962C8B-B14F-4D97-AF65-F5344CB8AC3E}">
        <p14:creationId xmlns:p14="http://schemas.microsoft.com/office/powerpoint/2010/main" val="2064814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04E969-4696-4FF2-AC12-98D55FF1A14C}" type="slidenum">
              <a:rPr lang="en-US" smtClean="0"/>
              <a:t>16</a:t>
            </a:fld>
            <a:endParaRPr lang="en-US"/>
          </a:p>
        </p:txBody>
      </p:sp>
    </p:spTree>
    <p:extLst>
      <p:ext uri="{BB962C8B-B14F-4D97-AF65-F5344CB8AC3E}">
        <p14:creationId xmlns:p14="http://schemas.microsoft.com/office/powerpoint/2010/main" val="3206243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20DFE6-A8DE-4FCA-B957-3FE6DC8FB43B}"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EB6E6-B9BE-430A-9385-C9B67DD24BAB}" type="slidenum">
              <a:rPr lang="en-US" smtClean="0"/>
              <a:t>‹#›</a:t>
            </a:fld>
            <a:endParaRPr lang="en-US"/>
          </a:p>
        </p:txBody>
      </p:sp>
    </p:spTree>
    <p:extLst>
      <p:ext uri="{BB962C8B-B14F-4D97-AF65-F5344CB8AC3E}">
        <p14:creationId xmlns:p14="http://schemas.microsoft.com/office/powerpoint/2010/main" val="1448950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0DFE6-A8DE-4FCA-B957-3FE6DC8FB43B}"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EB6E6-B9BE-430A-9385-C9B67DD24BAB}" type="slidenum">
              <a:rPr lang="en-US" smtClean="0"/>
              <a:t>‹#›</a:t>
            </a:fld>
            <a:endParaRPr lang="en-US"/>
          </a:p>
        </p:txBody>
      </p:sp>
    </p:spTree>
    <p:extLst>
      <p:ext uri="{BB962C8B-B14F-4D97-AF65-F5344CB8AC3E}">
        <p14:creationId xmlns:p14="http://schemas.microsoft.com/office/powerpoint/2010/main" val="248847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0DFE6-A8DE-4FCA-B957-3FE6DC8FB43B}"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EB6E6-B9BE-430A-9385-C9B67DD24BAB}" type="slidenum">
              <a:rPr lang="en-US" smtClean="0"/>
              <a:t>‹#›</a:t>
            </a:fld>
            <a:endParaRPr lang="en-US"/>
          </a:p>
        </p:txBody>
      </p:sp>
    </p:spTree>
    <p:extLst>
      <p:ext uri="{BB962C8B-B14F-4D97-AF65-F5344CB8AC3E}">
        <p14:creationId xmlns:p14="http://schemas.microsoft.com/office/powerpoint/2010/main" val="50625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0DFE6-A8DE-4FCA-B957-3FE6DC8FB43B}"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EB6E6-B9BE-430A-9385-C9B67DD24BAB}" type="slidenum">
              <a:rPr lang="en-US" smtClean="0"/>
              <a:t>‹#›</a:t>
            </a:fld>
            <a:endParaRPr lang="en-US"/>
          </a:p>
        </p:txBody>
      </p:sp>
    </p:spTree>
    <p:extLst>
      <p:ext uri="{BB962C8B-B14F-4D97-AF65-F5344CB8AC3E}">
        <p14:creationId xmlns:p14="http://schemas.microsoft.com/office/powerpoint/2010/main" val="856100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20DFE6-A8DE-4FCA-B957-3FE6DC8FB43B}"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EB6E6-B9BE-430A-9385-C9B67DD24BAB}" type="slidenum">
              <a:rPr lang="en-US" smtClean="0"/>
              <a:t>‹#›</a:t>
            </a:fld>
            <a:endParaRPr lang="en-US"/>
          </a:p>
        </p:txBody>
      </p:sp>
    </p:spTree>
    <p:extLst>
      <p:ext uri="{BB962C8B-B14F-4D97-AF65-F5344CB8AC3E}">
        <p14:creationId xmlns:p14="http://schemas.microsoft.com/office/powerpoint/2010/main" val="96959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20DFE6-A8DE-4FCA-B957-3FE6DC8FB43B}"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EB6E6-B9BE-430A-9385-C9B67DD24BAB}" type="slidenum">
              <a:rPr lang="en-US" smtClean="0"/>
              <a:t>‹#›</a:t>
            </a:fld>
            <a:endParaRPr lang="en-US"/>
          </a:p>
        </p:txBody>
      </p:sp>
    </p:spTree>
    <p:extLst>
      <p:ext uri="{BB962C8B-B14F-4D97-AF65-F5344CB8AC3E}">
        <p14:creationId xmlns:p14="http://schemas.microsoft.com/office/powerpoint/2010/main" val="3726162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20DFE6-A8DE-4FCA-B957-3FE6DC8FB43B}" type="datetimeFigureOut">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EB6E6-B9BE-430A-9385-C9B67DD24BAB}" type="slidenum">
              <a:rPr lang="en-US" smtClean="0"/>
              <a:t>‹#›</a:t>
            </a:fld>
            <a:endParaRPr lang="en-US"/>
          </a:p>
        </p:txBody>
      </p:sp>
    </p:spTree>
    <p:extLst>
      <p:ext uri="{BB962C8B-B14F-4D97-AF65-F5344CB8AC3E}">
        <p14:creationId xmlns:p14="http://schemas.microsoft.com/office/powerpoint/2010/main" val="428588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20DFE6-A8DE-4FCA-B957-3FE6DC8FB43B}"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EB6E6-B9BE-430A-9385-C9B67DD24BAB}" type="slidenum">
              <a:rPr lang="en-US" smtClean="0"/>
              <a:t>‹#›</a:t>
            </a:fld>
            <a:endParaRPr lang="en-US"/>
          </a:p>
        </p:txBody>
      </p:sp>
    </p:spTree>
    <p:extLst>
      <p:ext uri="{BB962C8B-B14F-4D97-AF65-F5344CB8AC3E}">
        <p14:creationId xmlns:p14="http://schemas.microsoft.com/office/powerpoint/2010/main" val="4125237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0DFE6-A8DE-4FCA-B957-3FE6DC8FB43B}" type="datetimeFigureOut">
              <a:rPr lang="en-US" smtClean="0"/>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EB6E6-B9BE-430A-9385-C9B67DD24BAB}" type="slidenum">
              <a:rPr lang="en-US" smtClean="0"/>
              <a:t>‹#›</a:t>
            </a:fld>
            <a:endParaRPr lang="en-US"/>
          </a:p>
        </p:txBody>
      </p:sp>
    </p:spTree>
    <p:extLst>
      <p:ext uri="{BB962C8B-B14F-4D97-AF65-F5344CB8AC3E}">
        <p14:creationId xmlns:p14="http://schemas.microsoft.com/office/powerpoint/2010/main" val="300941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0DFE6-A8DE-4FCA-B957-3FE6DC8FB43B}"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EB6E6-B9BE-430A-9385-C9B67DD24BAB}" type="slidenum">
              <a:rPr lang="en-US" smtClean="0"/>
              <a:t>‹#›</a:t>
            </a:fld>
            <a:endParaRPr lang="en-US"/>
          </a:p>
        </p:txBody>
      </p:sp>
    </p:spTree>
    <p:extLst>
      <p:ext uri="{BB962C8B-B14F-4D97-AF65-F5344CB8AC3E}">
        <p14:creationId xmlns:p14="http://schemas.microsoft.com/office/powerpoint/2010/main" val="216112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0DFE6-A8DE-4FCA-B957-3FE6DC8FB43B}"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EB6E6-B9BE-430A-9385-C9B67DD24BAB}" type="slidenum">
              <a:rPr lang="en-US" smtClean="0"/>
              <a:t>‹#›</a:t>
            </a:fld>
            <a:endParaRPr lang="en-US"/>
          </a:p>
        </p:txBody>
      </p:sp>
    </p:spTree>
    <p:extLst>
      <p:ext uri="{BB962C8B-B14F-4D97-AF65-F5344CB8AC3E}">
        <p14:creationId xmlns:p14="http://schemas.microsoft.com/office/powerpoint/2010/main" val="7152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0DFE6-A8DE-4FCA-B957-3FE6DC8FB43B}" type="datetimeFigureOut">
              <a:rPr lang="en-US" smtClean="0"/>
              <a:t>4/20/2020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EB6E6-B9BE-430A-9385-C9B67DD24BAB}" type="slidenum">
              <a:rPr lang="en-US" smtClean="0"/>
              <a:t>‹#›</a:t>
            </a:fld>
            <a:endParaRPr lang="en-US"/>
          </a:p>
        </p:txBody>
      </p:sp>
    </p:spTree>
    <p:extLst>
      <p:ext uri="{BB962C8B-B14F-4D97-AF65-F5344CB8AC3E}">
        <p14:creationId xmlns:p14="http://schemas.microsoft.com/office/powerpoint/2010/main" val="3168292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plusplus.com/ofstream" TargetMode="Externa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www.cplusplus.com/fstream" TargetMode="External"/><Relationship Id="rId4" Type="http://schemas.openxmlformats.org/officeDocument/2006/relationships/hyperlink" Target="http://www.cplusplus.com/ifstrea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451" t="25260" r="27379" b="21615"/>
          <a:stretch/>
        </p:blipFill>
        <p:spPr bwMode="auto">
          <a:xfrm>
            <a:off x="685800" y="571500"/>
            <a:ext cx="10591800" cy="556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p:txBody>
          <a:bodyPr>
            <a:normAutofit/>
          </a:bodyPr>
          <a:lstStyle/>
          <a:p>
            <a:r>
              <a:rPr lang="en-US" b="1" dirty="0" smtClean="0">
                <a:solidFill>
                  <a:schemeClr val="bg1"/>
                </a:solidFill>
                <a:latin typeface="Times New Roman" pitchFamily="18" charset="0"/>
                <a:cs typeface="Times New Roman" pitchFamily="18" charset="0"/>
              </a:rPr>
              <a:t>C++ FILE HANDLING</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51921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Closing a File</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90550" y="1368424"/>
            <a:ext cx="11277600" cy="4613275"/>
          </a:xfrm>
        </p:spPr>
        <p:txBody>
          <a:bodyPr/>
          <a:lstStyle/>
          <a:p>
            <a:pPr algn="just">
              <a:lnSpc>
                <a:spcPct val="10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close() function is used for closing a file.</a:t>
            </a:r>
          </a:p>
          <a:p>
            <a:pPr algn="just">
              <a:lnSpc>
                <a:spcPct val="100000"/>
              </a:lnSpc>
            </a:pPr>
            <a:r>
              <a:rPr lang="en-US" dirty="0">
                <a:latin typeface="Times New Roman" pitchFamily="18" charset="0"/>
                <a:cs typeface="Times New Roman" pitchFamily="18" charset="0"/>
              </a:rPr>
              <a:t>When a program terminates, it automatically closes or flushes all the streams, releases all the allocated memory and closes all the opened files. But a good practice for programmer to close all the opened files before the program termination</a:t>
            </a:r>
            <a:r>
              <a:rPr lang="en-US" dirty="0" smtClean="0">
                <a:latin typeface="Times New Roman" pitchFamily="18" charset="0"/>
                <a:cs typeface="Times New Roman" pitchFamily="18" charset="0"/>
              </a:rPr>
              <a:t>.</a:t>
            </a:r>
          </a:p>
          <a:p>
            <a:pPr marL="0" indent="0">
              <a:lnSpc>
                <a:spcPct val="100000"/>
              </a:lnSpc>
              <a:buNone/>
            </a:pP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Syntax:</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void close();</a:t>
            </a:r>
          </a:p>
          <a:p>
            <a:pPr>
              <a:lnSpc>
                <a:spcPct val="100000"/>
              </a:lnSpc>
            </a:pPr>
            <a:r>
              <a:rPr lang="en-US" dirty="0">
                <a:latin typeface="Times New Roman" pitchFamily="18" charset="0"/>
                <a:cs typeface="Times New Roman" pitchFamily="18" charset="0"/>
              </a:rPr>
              <a:t>A file must be closed after completion of all operation related to a file.</a:t>
            </a:r>
          </a:p>
          <a:p>
            <a:pPr>
              <a:lnSpc>
                <a:spcPct val="100000"/>
              </a:lnSpc>
            </a:pPr>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451" t="25260" r="27379" b="21615"/>
          <a:stretch/>
        </p:blipFill>
        <p:spPr bwMode="auto">
          <a:xfrm flipH="1">
            <a:off x="10479717" y="0"/>
            <a:ext cx="17122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2704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Times New Roman" pitchFamily="18" charset="0"/>
                <a:cs typeface="Times New Roman" pitchFamily="18" charset="0"/>
              </a:rPr>
              <a:t>Writing or Reading</a:t>
            </a:r>
            <a:endParaRPr lang="en-US" sz="4800" b="1" dirty="0">
              <a:latin typeface="Times New Roman" pitchFamily="18" charset="0"/>
              <a:cs typeface="Times New Roman" pitchFamily="18" charset="0"/>
            </a:endParaRPr>
          </a:p>
        </p:txBody>
      </p:sp>
      <p:sp>
        <p:nvSpPr>
          <p:cNvPr id="3" name="Content Placeholder 2"/>
          <p:cNvSpPr>
            <a:spLocks noGrp="1"/>
          </p:cNvSpPr>
          <p:nvPr>
            <p:ph idx="1"/>
          </p:nvPr>
        </p:nvSpPr>
        <p:spPr>
          <a:xfrm>
            <a:off x="476250" y="1597025"/>
            <a:ext cx="11087100" cy="4351338"/>
          </a:xfrm>
        </p:spPr>
        <p:txBody>
          <a:bodyPr>
            <a:noAutofit/>
          </a:bodyPr>
          <a:lstStyle/>
          <a:p>
            <a:pPr algn="just"/>
            <a:r>
              <a:rPr lang="en-US" sz="3600" b="1" dirty="0">
                <a:latin typeface="Times New Roman" pitchFamily="18" charset="0"/>
                <a:cs typeface="Times New Roman" pitchFamily="18" charset="0"/>
              </a:rPr>
              <a:t>Writing to a File</a:t>
            </a:r>
            <a:endParaRPr lang="en-US" sz="3600" dirty="0">
              <a:latin typeface="Times New Roman" pitchFamily="18" charset="0"/>
              <a:cs typeface="Times New Roman" pitchFamily="18" charset="0"/>
            </a:endParaRPr>
          </a:p>
          <a:p>
            <a:pPr lvl="1" algn="just"/>
            <a:r>
              <a:rPr lang="en-US" sz="3200" dirty="0">
                <a:latin typeface="Times New Roman" pitchFamily="18" charset="0"/>
                <a:cs typeface="Times New Roman" pitchFamily="18" charset="0"/>
              </a:rPr>
              <a:t>The insertion operator (&lt;&lt;) is used to write information in a file.</a:t>
            </a:r>
          </a:p>
          <a:p>
            <a:pPr lvl="1" algn="just"/>
            <a:r>
              <a:rPr lang="en-US" sz="3200" dirty="0">
                <a:latin typeface="Times New Roman" pitchFamily="18" charset="0"/>
                <a:cs typeface="Times New Roman" pitchFamily="18" charset="0"/>
              </a:rPr>
              <a:t>The ofstream or fstream object is used instead of cout object.</a:t>
            </a:r>
          </a:p>
          <a:p>
            <a:pPr algn="just"/>
            <a:r>
              <a:rPr lang="en-US" sz="3600" b="1" dirty="0">
                <a:latin typeface="Times New Roman" pitchFamily="18" charset="0"/>
                <a:cs typeface="Times New Roman" pitchFamily="18" charset="0"/>
              </a:rPr>
              <a:t>Reading from a File</a:t>
            </a:r>
            <a:endParaRPr lang="en-US" sz="3600" dirty="0">
              <a:latin typeface="Times New Roman" pitchFamily="18" charset="0"/>
              <a:cs typeface="Times New Roman" pitchFamily="18" charset="0"/>
            </a:endParaRPr>
          </a:p>
          <a:p>
            <a:pPr lvl="1" algn="just"/>
            <a:r>
              <a:rPr lang="en-US" sz="3200" dirty="0">
                <a:latin typeface="Times New Roman" pitchFamily="18" charset="0"/>
                <a:cs typeface="Times New Roman" pitchFamily="18" charset="0"/>
              </a:rPr>
              <a:t>The extraction operator (&gt;&gt;) is used to read information from a file into your program.</a:t>
            </a:r>
          </a:p>
          <a:p>
            <a:pPr lvl="1" algn="just"/>
            <a:r>
              <a:rPr lang="en-US" sz="3200" dirty="0">
                <a:latin typeface="Times New Roman" pitchFamily="18" charset="0"/>
                <a:cs typeface="Times New Roman" pitchFamily="18" charset="0"/>
              </a:rPr>
              <a:t>The ifstream or fstream object is used instead of cin object.</a:t>
            </a:r>
          </a:p>
          <a:p>
            <a:pPr algn="just"/>
            <a:endParaRPr lang="en-US" sz="3600" dirty="0">
              <a:latin typeface="Times New Roman" pitchFamily="18" charset="0"/>
              <a:cs typeface="Times New Roman" pitchFamily="18" charset="0"/>
            </a:endParaRPr>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451" t="25260" r="27379" b="21615"/>
          <a:stretch/>
        </p:blipFill>
        <p:spPr bwMode="auto">
          <a:xfrm flipH="1">
            <a:off x="10479717" y="0"/>
            <a:ext cx="17122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6954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681" y="0"/>
            <a:ext cx="10515600" cy="1325563"/>
          </a:xfrm>
        </p:spPr>
        <p:txBody>
          <a:bodyPr/>
          <a:lstStyle/>
          <a:p>
            <a:r>
              <a:rPr lang="en-US" dirty="0" smtClean="0">
                <a:latin typeface="Times New Roman" pitchFamily="18" charset="0"/>
                <a:cs typeface="Times New Roman" pitchFamily="18" charset="0"/>
              </a:rPr>
              <a:t>Example: Open a file and Write into it </a:t>
            </a:r>
            <a:endParaRPr lang="en-US" dirty="0">
              <a:latin typeface="Times New Roman" pitchFamily="18" charset="0"/>
              <a:cs typeface="Times New Roman" pitchFamily="18" charset="0"/>
            </a:endParaRPr>
          </a:p>
        </p:txBody>
      </p:sp>
      <p:sp>
        <p:nvSpPr>
          <p:cNvPr id="6" name="Rectangle 2"/>
          <p:cNvSpPr>
            <a:spLocks noGrp="1" noChangeArrowheads="1"/>
          </p:cNvSpPr>
          <p:nvPr>
            <p:ph idx="1"/>
          </p:nvPr>
        </p:nvSpPr>
        <p:spPr bwMode="auto">
          <a:xfrm>
            <a:off x="380998" y="1269218"/>
            <a:ext cx="1135380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#include &lt;iostream&gt;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#include &lt;fstream&gt;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using namespace std;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 main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ofstream myfile; </a:t>
            </a:r>
            <a:r>
              <a:rPr kumimoji="0" lang="en-US" altLang="en-US" b="0" u="none" strike="noStrike" cap="none" normalizeH="0" baseline="0" dirty="0" smtClean="0">
                <a:ln>
                  <a:noFill/>
                </a:ln>
                <a:solidFill>
                  <a:srgbClr val="92D050"/>
                </a:solidFill>
                <a:effectLst/>
                <a:latin typeface="Times New Roman" panose="02020603050405020304" pitchFamily="18" charset="0"/>
                <a:cs typeface="Times New Roman" panose="02020603050405020304" pitchFamily="18" charset="0"/>
              </a:rPr>
              <a:t>// ofstream</a:t>
            </a:r>
            <a:r>
              <a:rPr kumimoji="0" lang="en-US" altLang="en-US" b="0" u="none" strike="noStrike" cap="none" normalizeH="0" dirty="0" smtClean="0">
                <a:ln>
                  <a:noFill/>
                </a:ln>
                <a:solidFill>
                  <a:srgbClr val="92D050"/>
                </a:solidFill>
                <a:effectLst/>
                <a:latin typeface="Times New Roman" panose="02020603050405020304" pitchFamily="18" charset="0"/>
                <a:cs typeface="Times New Roman" panose="02020603050405020304" pitchFamily="18" charset="0"/>
              </a:rPr>
              <a:t> object</a:t>
            </a:r>
            <a:endParaRPr kumimoji="0" lang="en-US" altLang="en-US" b="0" u="none" strike="noStrike" cap="none" normalizeH="0" baseline="0" dirty="0" smtClean="0">
              <a:ln>
                <a:noFill/>
              </a:ln>
              <a:solidFill>
                <a:srgbClr val="92D05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myfile.open (“C\\users\\desktop\\example.txt“, ios_base::</a:t>
            </a:r>
            <a:r>
              <a:rPr lang="en-US" altLang="en-US" dirty="0" smtClean="0">
                <a:latin typeface="Times New Roman" panose="02020603050405020304" pitchFamily="18" charset="0"/>
                <a:cs typeface="Times New Roman" panose="02020603050405020304" pitchFamily="18" charset="0"/>
              </a:rPr>
              <a:t>out</a:t>
            </a:r>
            <a:r>
              <a:rPr kumimoji="0" lang="en-US"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u="none" strike="noStrike" cap="none" normalizeH="0" baseline="0" dirty="0" smtClean="0">
                <a:ln>
                  <a:noFill/>
                </a:ln>
                <a:solidFill>
                  <a:srgbClr val="92D050"/>
                </a:solidFill>
                <a:effectLst/>
                <a:latin typeface="Times New Roman" panose="02020603050405020304" pitchFamily="18" charset="0"/>
                <a:cs typeface="Times New Roman" panose="02020603050405020304" pitchFamily="18" charset="0"/>
              </a:rPr>
              <a:t>//open file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myfile &lt;&lt; "Writing this to a file.\n"; </a:t>
            </a:r>
            <a:r>
              <a:rPr kumimoji="0" lang="en-US" altLang="en-US" b="0" u="none" strike="noStrike" cap="none" normalizeH="0" baseline="0" dirty="0" smtClean="0">
                <a:ln>
                  <a:noFill/>
                </a:ln>
                <a:solidFill>
                  <a:srgbClr val="92D050"/>
                </a:solidFill>
                <a:effectLst/>
                <a:latin typeface="Times New Roman" panose="02020603050405020304" pitchFamily="18" charset="0"/>
                <a:cs typeface="Times New Roman" panose="02020603050405020304" pitchFamily="18" charset="0"/>
              </a:rPr>
              <a:t>//write into file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myfile.close(); </a:t>
            </a:r>
            <a:r>
              <a:rPr kumimoji="0" lang="en-US" altLang="en-US" b="0" u="none" strike="noStrike" cap="none" normalizeH="0" baseline="0" dirty="0" smtClean="0">
                <a:ln>
                  <a:noFill/>
                </a:ln>
                <a:solidFill>
                  <a:srgbClr val="92D050"/>
                </a:solidFill>
                <a:effectLst/>
                <a:latin typeface="Times New Roman" panose="02020603050405020304" pitchFamily="18" charset="0"/>
                <a:cs typeface="Times New Roman" panose="02020603050405020304" pitchFamily="18" charset="0"/>
              </a:rPr>
              <a:t>//close the file after writing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return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451" t="25260" r="27379" b="21615"/>
          <a:stretch/>
        </p:blipFill>
        <p:spPr bwMode="auto">
          <a:xfrm flipH="1">
            <a:off x="10479717" y="0"/>
            <a:ext cx="17122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039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2738" y="990600"/>
            <a:ext cx="11539262" cy="4351338"/>
          </a:xfrm>
        </p:spPr>
        <p:txBody>
          <a:bodyPr>
            <a:noAutofit/>
          </a:bodyPr>
          <a:lstStyle/>
          <a:p>
            <a:pPr marL="0" lvl="0" indent="0" algn="just" eaLnBrk="0" fontAlgn="base" hangingPunct="0">
              <a:spcBef>
                <a:spcPct val="0"/>
              </a:spcBef>
              <a:spcAft>
                <a:spcPct val="0"/>
              </a:spcAft>
              <a:buNone/>
            </a:pPr>
            <a:r>
              <a:rPr lang="en-US" altLang="en-US" sz="2900" dirty="0">
                <a:latin typeface="Times New Roman" pitchFamily="18" charset="0"/>
                <a:cs typeface="Times New Roman" pitchFamily="18" charset="0"/>
              </a:rPr>
              <a:t>#include &lt;iostream&gt; </a:t>
            </a:r>
          </a:p>
          <a:p>
            <a:pPr marL="0" lvl="0" indent="0" algn="just" eaLnBrk="0" fontAlgn="base" hangingPunct="0">
              <a:spcBef>
                <a:spcPct val="0"/>
              </a:spcBef>
              <a:spcAft>
                <a:spcPct val="0"/>
              </a:spcAft>
              <a:buNone/>
            </a:pPr>
            <a:r>
              <a:rPr lang="en-US" altLang="en-US" sz="2900" dirty="0">
                <a:latin typeface="Times New Roman" pitchFamily="18" charset="0"/>
                <a:cs typeface="Times New Roman" pitchFamily="18" charset="0"/>
              </a:rPr>
              <a:t>#include &lt;fstream&gt; </a:t>
            </a:r>
          </a:p>
          <a:p>
            <a:pPr marL="0" lvl="0" indent="0" algn="just" eaLnBrk="0" fontAlgn="base" hangingPunct="0">
              <a:spcBef>
                <a:spcPct val="0"/>
              </a:spcBef>
              <a:spcAft>
                <a:spcPct val="0"/>
              </a:spcAft>
              <a:buNone/>
            </a:pPr>
            <a:r>
              <a:rPr lang="en-US" altLang="en-US" sz="2900" dirty="0">
                <a:latin typeface="Times New Roman" pitchFamily="18" charset="0"/>
                <a:cs typeface="Times New Roman" pitchFamily="18" charset="0"/>
              </a:rPr>
              <a:t>#include &lt;string&gt; </a:t>
            </a:r>
          </a:p>
          <a:p>
            <a:pPr marL="0" lvl="0" indent="0" algn="just" eaLnBrk="0" fontAlgn="base" hangingPunct="0">
              <a:spcBef>
                <a:spcPct val="0"/>
              </a:spcBef>
              <a:spcAft>
                <a:spcPct val="0"/>
              </a:spcAft>
              <a:buNone/>
            </a:pPr>
            <a:r>
              <a:rPr lang="en-US" altLang="en-US" sz="2900" dirty="0">
                <a:latin typeface="Times New Roman" pitchFamily="18" charset="0"/>
                <a:cs typeface="Times New Roman" pitchFamily="18" charset="0"/>
              </a:rPr>
              <a:t>using namespace std; </a:t>
            </a:r>
          </a:p>
          <a:p>
            <a:pPr marL="0" lvl="0" indent="0" algn="just" eaLnBrk="0" fontAlgn="base" hangingPunct="0">
              <a:spcBef>
                <a:spcPct val="0"/>
              </a:spcBef>
              <a:spcAft>
                <a:spcPct val="0"/>
              </a:spcAft>
              <a:buNone/>
            </a:pPr>
            <a:r>
              <a:rPr lang="en-US" altLang="en-US" sz="2900" dirty="0">
                <a:latin typeface="Times New Roman" pitchFamily="18" charset="0"/>
                <a:cs typeface="Times New Roman" pitchFamily="18" charset="0"/>
              </a:rPr>
              <a:t>int main () </a:t>
            </a:r>
            <a:endParaRPr lang="en-US" altLang="en-US" sz="2900" dirty="0" smtClean="0">
              <a:latin typeface="Times New Roman" pitchFamily="18" charset="0"/>
              <a:cs typeface="Times New Roman" pitchFamily="18" charset="0"/>
            </a:endParaRPr>
          </a:p>
          <a:p>
            <a:pPr marL="0" lvl="0" indent="0" algn="just" eaLnBrk="0" fontAlgn="base" hangingPunct="0">
              <a:spcBef>
                <a:spcPct val="0"/>
              </a:spcBef>
              <a:spcAft>
                <a:spcPct val="0"/>
              </a:spcAft>
              <a:buNone/>
            </a:pPr>
            <a:r>
              <a:rPr lang="en-US" altLang="en-US" sz="2900" dirty="0" smtClean="0">
                <a:latin typeface="Times New Roman" pitchFamily="18" charset="0"/>
                <a:cs typeface="Times New Roman" pitchFamily="18" charset="0"/>
              </a:rPr>
              <a:t>{ string </a:t>
            </a:r>
            <a:r>
              <a:rPr lang="en-US" altLang="en-US" sz="2900" dirty="0">
                <a:latin typeface="Times New Roman" pitchFamily="18" charset="0"/>
                <a:cs typeface="Times New Roman" pitchFamily="18" charset="0"/>
              </a:rPr>
              <a:t>line</a:t>
            </a:r>
            <a:r>
              <a:rPr lang="en-US" altLang="en-US" sz="2900" dirty="0" smtClean="0">
                <a:latin typeface="Times New Roman" pitchFamily="18" charset="0"/>
                <a:cs typeface="Times New Roman" pitchFamily="18" charset="0"/>
              </a:rPr>
              <a:t>; </a:t>
            </a:r>
            <a:r>
              <a:rPr lang="en-US" altLang="en-US" sz="2900" dirty="0" smtClean="0">
                <a:solidFill>
                  <a:srgbClr val="92D050"/>
                </a:solidFill>
                <a:latin typeface="Times New Roman" pitchFamily="18" charset="0"/>
                <a:cs typeface="Times New Roman" pitchFamily="18" charset="0"/>
              </a:rPr>
              <a:t>//string variable for storing text</a:t>
            </a:r>
            <a:endParaRPr lang="en-US" altLang="en-US" sz="2900" dirty="0">
              <a:solidFill>
                <a:srgbClr val="92D050"/>
              </a:solidFill>
              <a:latin typeface="Times New Roman" pitchFamily="18" charset="0"/>
              <a:cs typeface="Times New Roman" pitchFamily="18" charset="0"/>
            </a:endParaRPr>
          </a:p>
          <a:p>
            <a:pPr marL="0" lvl="0" indent="0" algn="just" eaLnBrk="0" fontAlgn="base" hangingPunct="0">
              <a:spcBef>
                <a:spcPct val="0"/>
              </a:spcBef>
              <a:spcAft>
                <a:spcPct val="0"/>
              </a:spcAft>
              <a:buNone/>
            </a:pPr>
            <a:r>
              <a:rPr lang="en-US" altLang="en-US" sz="2900" dirty="0">
                <a:latin typeface="Times New Roman" pitchFamily="18" charset="0"/>
                <a:cs typeface="Times New Roman" pitchFamily="18" charset="0"/>
              </a:rPr>
              <a:t>ifstream </a:t>
            </a:r>
            <a:r>
              <a:rPr lang="en-US" altLang="en-US" sz="2900" dirty="0" smtClean="0">
                <a:latin typeface="Times New Roman" pitchFamily="18" charset="0"/>
                <a:cs typeface="Times New Roman" pitchFamily="18" charset="0"/>
              </a:rPr>
              <a:t>myfile; </a:t>
            </a:r>
            <a:r>
              <a:rPr lang="en-US" altLang="en-US" sz="2900" dirty="0" smtClean="0">
                <a:solidFill>
                  <a:srgbClr val="92D050"/>
                </a:solidFill>
                <a:latin typeface="Times New Roman" pitchFamily="18" charset="0"/>
                <a:cs typeface="Times New Roman" pitchFamily="18" charset="0"/>
              </a:rPr>
              <a:t>//ifstream object</a:t>
            </a:r>
          </a:p>
          <a:p>
            <a:pPr marL="0" lvl="0" indent="0" algn="just" eaLnBrk="0" fontAlgn="base" hangingPunct="0">
              <a:spcBef>
                <a:spcPct val="0"/>
              </a:spcBef>
              <a:spcAft>
                <a:spcPct val="0"/>
              </a:spcAft>
              <a:buNone/>
            </a:pPr>
            <a:r>
              <a:rPr lang="en-US" altLang="en-US" sz="2900" dirty="0" smtClean="0">
                <a:latin typeface="Times New Roman" pitchFamily="18" charset="0"/>
                <a:cs typeface="Times New Roman" pitchFamily="18" charset="0"/>
              </a:rPr>
              <a:t>myfile.open("C\\users\\desktop\\example.txt“,ios_base::in);</a:t>
            </a:r>
          </a:p>
          <a:p>
            <a:pPr marL="0" lvl="0" indent="0" algn="just" eaLnBrk="0" fontAlgn="base" hangingPunct="0">
              <a:spcBef>
                <a:spcPct val="0"/>
              </a:spcBef>
              <a:spcAft>
                <a:spcPct val="0"/>
              </a:spcAft>
              <a:buNone/>
            </a:pPr>
            <a:r>
              <a:rPr lang="en-US" altLang="en-US" sz="2900" dirty="0" smtClean="0">
                <a:latin typeface="Times New Roman" pitchFamily="18" charset="0"/>
                <a:cs typeface="Times New Roman" pitchFamily="18" charset="0"/>
              </a:rPr>
              <a:t>while </a:t>
            </a:r>
            <a:r>
              <a:rPr lang="en-US" altLang="en-US" sz="2900" dirty="0">
                <a:latin typeface="Times New Roman" pitchFamily="18" charset="0"/>
                <a:cs typeface="Times New Roman" pitchFamily="18" charset="0"/>
              </a:rPr>
              <a:t>( getline (myfile,line) </a:t>
            </a:r>
            <a:r>
              <a:rPr lang="en-US" altLang="en-US" sz="2900" dirty="0" smtClean="0">
                <a:latin typeface="Times New Roman" pitchFamily="18" charset="0"/>
                <a:cs typeface="Times New Roman" pitchFamily="18" charset="0"/>
              </a:rPr>
              <a:t>) </a:t>
            </a:r>
            <a:r>
              <a:rPr lang="en-US" altLang="en-US" sz="2900" dirty="0" smtClean="0">
                <a:solidFill>
                  <a:srgbClr val="92D050"/>
                </a:solidFill>
                <a:latin typeface="Times New Roman" pitchFamily="18" charset="0"/>
                <a:cs typeface="Times New Roman" pitchFamily="18" charset="0"/>
              </a:rPr>
              <a:t>//read input</a:t>
            </a:r>
            <a:endParaRPr lang="en-US" altLang="en-US" sz="2900" dirty="0">
              <a:solidFill>
                <a:srgbClr val="92D050"/>
              </a:solidFill>
              <a:latin typeface="Times New Roman" pitchFamily="18" charset="0"/>
              <a:cs typeface="Times New Roman" pitchFamily="18" charset="0"/>
            </a:endParaRPr>
          </a:p>
          <a:p>
            <a:pPr marL="914400" lvl="2" indent="0" algn="just" eaLnBrk="0" fontAlgn="base" hangingPunct="0">
              <a:spcBef>
                <a:spcPct val="0"/>
              </a:spcBef>
              <a:spcAft>
                <a:spcPct val="0"/>
              </a:spcAft>
              <a:buNone/>
            </a:pPr>
            <a:r>
              <a:rPr lang="en-US" altLang="en-US" sz="2900" dirty="0">
                <a:latin typeface="Times New Roman" pitchFamily="18" charset="0"/>
                <a:cs typeface="Times New Roman" pitchFamily="18" charset="0"/>
              </a:rPr>
              <a:t> { </a:t>
            </a:r>
          </a:p>
          <a:p>
            <a:pPr marL="914400" lvl="2" indent="0" algn="just" eaLnBrk="0" fontAlgn="base" hangingPunct="0">
              <a:spcBef>
                <a:spcPct val="0"/>
              </a:spcBef>
              <a:spcAft>
                <a:spcPct val="0"/>
              </a:spcAft>
              <a:buNone/>
            </a:pPr>
            <a:r>
              <a:rPr lang="en-US" altLang="en-US" sz="2900" dirty="0">
                <a:latin typeface="Times New Roman" pitchFamily="18" charset="0"/>
                <a:cs typeface="Times New Roman" pitchFamily="18" charset="0"/>
              </a:rPr>
              <a:t>cout &lt;&lt; line &lt;&lt; '\n'; } </a:t>
            </a:r>
            <a:r>
              <a:rPr lang="en-US" altLang="en-US" sz="2900" dirty="0" smtClean="0">
                <a:solidFill>
                  <a:srgbClr val="92D050"/>
                </a:solidFill>
                <a:latin typeface="Times New Roman" pitchFamily="18" charset="0"/>
                <a:cs typeface="Times New Roman" pitchFamily="18" charset="0"/>
              </a:rPr>
              <a:t>//display the text</a:t>
            </a:r>
            <a:endParaRPr lang="en-US" altLang="en-US" sz="2900" dirty="0">
              <a:solidFill>
                <a:srgbClr val="92D050"/>
              </a:solidFill>
              <a:latin typeface="Times New Roman" pitchFamily="18" charset="0"/>
              <a:cs typeface="Times New Roman" pitchFamily="18" charset="0"/>
            </a:endParaRPr>
          </a:p>
          <a:p>
            <a:pPr marL="914400" lvl="2" indent="0" algn="just" eaLnBrk="0" fontAlgn="base" hangingPunct="0">
              <a:spcBef>
                <a:spcPct val="0"/>
              </a:spcBef>
              <a:spcAft>
                <a:spcPct val="0"/>
              </a:spcAft>
              <a:buNone/>
            </a:pPr>
            <a:r>
              <a:rPr lang="en-US" altLang="en-US" sz="2900" dirty="0">
                <a:latin typeface="Times New Roman" pitchFamily="18" charset="0"/>
                <a:cs typeface="Times New Roman" pitchFamily="18" charset="0"/>
              </a:rPr>
              <a:t>myfile.close</a:t>
            </a:r>
            <a:r>
              <a:rPr lang="en-US" altLang="en-US" sz="2900" dirty="0" smtClean="0">
                <a:latin typeface="Times New Roman" pitchFamily="18" charset="0"/>
                <a:cs typeface="Times New Roman" pitchFamily="18" charset="0"/>
              </a:rPr>
              <a:t>(); </a:t>
            </a:r>
            <a:r>
              <a:rPr lang="en-US" altLang="en-US" sz="2900" dirty="0" smtClean="0">
                <a:solidFill>
                  <a:srgbClr val="92D050"/>
                </a:solidFill>
                <a:latin typeface="Times New Roman" pitchFamily="18" charset="0"/>
                <a:cs typeface="Times New Roman" pitchFamily="18" charset="0"/>
              </a:rPr>
              <a:t>// close the file </a:t>
            </a:r>
            <a:endParaRPr lang="en-US" altLang="en-US" sz="2900" dirty="0">
              <a:solidFill>
                <a:srgbClr val="92D050"/>
              </a:solidFill>
              <a:latin typeface="Times New Roman" pitchFamily="18" charset="0"/>
              <a:cs typeface="Times New Roman" pitchFamily="18" charset="0"/>
            </a:endParaRPr>
          </a:p>
          <a:p>
            <a:pPr marL="914400" lvl="2" indent="0" algn="just" eaLnBrk="0" fontAlgn="base" hangingPunct="0">
              <a:spcBef>
                <a:spcPct val="0"/>
              </a:spcBef>
              <a:spcAft>
                <a:spcPct val="0"/>
              </a:spcAft>
              <a:buNone/>
            </a:pPr>
            <a:r>
              <a:rPr lang="en-US" altLang="en-US" sz="2900" dirty="0" smtClean="0">
                <a:latin typeface="Times New Roman" pitchFamily="18" charset="0"/>
                <a:cs typeface="Times New Roman" pitchFamily="18" charset="0"/>
              </a:rPr>
              <a:t>}</a:t>
            </a:r>
          </a:p>
          <a:p>
            <a:pPr marL="457200" lvl="1" indent="0" algn="just" eaLnBrk="0" fontAlgn="base" hangingPunct="0">
              <a:spcBef>
                <a:spcPct val="0"/>
              </a:spcBef>
              <a:spcAft>
                <a:spcPct val="0"/>
              </a:spcAft>
              <a:buNone/>
            </a:pPr>
            <a:r>
              <a:rPr lang="en-US" altLang="en-US" sz="2900" dirty="0" smtClean="0">
                <a:latin typeface="Times New Roman" pitchFamily="18" charset="0"/>
                <a:cs typeface="Times New Roman" pitchFamily="18" charset="0"/>
              </a:rPr>
              <a:t>}</a:t>
            </a:r>
            <a:endParaRPr lang="en-US" altLang="en-US" sz="2900" dirty="0">
              <a:latin typeface="Times New Roman" pitchFamily="18" charset="0"/>
              <a:cs typeface="Times New Roman" pitchFamily="18" charset="0"/>
            </a:endParaRPr>
          </a:p>
        </p:txBody>
      </p:sp>
      <p:sp>
        <p:nvSpPr>
          <p:cNvPr id="2" name="Rectangle 1"/>
          <p:cNvSpPr/>
          <p:nvPr/>
        </p:nvSpPr>
        <p:spPr>
          <a:xfrm>
            <a:off x="652738" y="158234"/>
            <a:ext cx="10320062" cy="646331"/>
          </a:xfrm>
          <a:prstGeom prst="rect">
            <a:avLst/>
          </a:prstGeom>
        </p:spPr>
        <p:txBody>
          <a:bodyPr wrap="square">
            <a:spAutoFit/>
          </a:bodyPr>
          <a:lstStyle/>
          <a:p>
            <a:r>
              <a:rPr lang="en-US" sz="3600" dirty="0">
                <a:latin typeface="Times New Roman" pitchFamily="18" charset="0"/>
                <a:cs typeface="Times New Roman" pitchFamily="18" charset="0"/>
              </a:rPr>
              <a:t>Example: </a:t>
            </a:r>
            <a:r>
              <a:rPr lang="en-US" sz="3600" dirty="0" smtClean="0">
                <a:latin typeface="Times New Roman" pitchFamily="18" charset="0"/>
                <a:cs typeface="Times New Roman" pitchFamily="18" charset="0"/>
              </a:rPr>
              <a:t>Open </a:t>
            </a:r>
            <a:r>
              <a:rPr lang="en-US" sz="3600" dirty="0">
                <a:latin typeface="Times New Roman" pitchFamily="18" charset="0"/>
                <a:cs typeface="Times New Roman" pitchFamily="18" charset="0"/>
              </a:rPr>
              <a:t>a file and </a:t>
            </a:r>
            <a:r>
              <a:rPr lang="en-US" sz="3600" dirty="0" smtClean="0">
                <a:latin typeface="Times New Roman" pitchFamily="18" charset="0"/>
                <a:cs typeface="Times New Roman" pitchFamily="18" charset="0"/>
              </a:rPr>
              <a:t>Read from it</a:t>
            </a:r>
            <a:endParaRPr lang="en-US" sz="3600" dirty="0"/>
          </a:p>
        </p:txBody>
      </p:sp>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451" t="25260" r="27379" b="21615"/>
          <a:stretch/>
        </p:blipFill>
        <p:spPr bwMode="auto">
          <a:xfrm flipH="1">
            <a:off x="10479717" y="0"/>
            <a:ext cx="17122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0031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Read &amp; Write Example:</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dirty="0" smtClean="0">
                <a:latin typeface="Times New Roman" pitchFamily="18" charset="0"/>
                <a:cs typeface="Times New Roman" pitchFamily="18" charset="0"/>
              </a:rPr>
              <a:t>Following is the C++ program which opens a file in reading and writing mode. </a:t>
            </a:r>
          </a:p>
          <a:p>
            <a:pPr>
              <a:lnSpc>
                <a:spcPct val="150000"/>
              </a:lnSpc>
            </a:pPr>
            <a:r>
              <a:rPr lang="en-US" dirty="0" smtClean="0">
                <a:latin typeface="Times New Roman" pitchFamily="18" charset="0"/>
                <a:cs typeface="Times New Roman" pitchFamily="18" charset="0"/>
              </a:rPr>
              <a:t>After writing information inputted by the user to a file, the program reads information from the file and outputs it onto the screen: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451" t="25260" r="27379" b="21615"/>
          <a:stretch/>
        </p:blipFill>
        <p:spPr bwMode="auto">
          <a:xfrm flipH="1">
            <a:off x="10479717" y="0"/>
            <a:ext cx="17122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665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57900" y="2456795"/>
            <a:ext cx="6691647" cy="4401205"/>
          </a:xfrm>
          <a:prstGeom prst="rect">
            <a:avLst/>
          </a:prstGeom>
          <a:noFill/>
        </p:spPr>
        <p:txBody>
          <a:bodyPr wrap="square" rtlCol="0">
            <a:spAutoFit/>
          </a:bodyPr>
          <a:lstStyle/>
          <a:p>
            <a:r>
              <a:rPr lang="en-US" sz="2800" dirty="0" smtClean="0">
                <a:solidFill>
                  <a:srgbClr val="92D050"/>
                </a:solidFill>
                <a:latin typeface="Times New Roman" pitchFamily="18" charset="0"/>
                <a:cs typeface="Times New Roman" pitchFamily="18" charset="0"/>
              </a:rPr>
              <a:t>//reading from the file </a:t>
            </a:r>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ifstream </a:t>
            </a:r>
            <a:r>
              <a:rPr lang="en-US" sz="2800" dirty="0">
                <a:latin typeface="Times New Roman" pitchFamily="18" charset="0"/>
                <a:cs typeface="Times New Roman" pitchFamily="18" charset="0"/>
              </a:rPr>
              <a:t>ifile;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ifile.open("abc.dat");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cout &lt;&lt; "Reading from the file" &lt;&lt; endl;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ifile &gt;&gt; </a:t>
            </a:r>
            <a:r>
              <a:rPr lang="en-US" sz="2800" dirty="0">
                <a:latin typeface="Times New Roman" pitchFamily="18" charset="0"/>
                <a:cs typeface="Times New Roman" pitchFamily="18" charset="0"/>
              </a:rPr>
              <a:t>name;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cout &lt;&lt; name &lt;&lt; endl;    </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ifile.close();                      </a:t>
            </a:r>
            <a:endParaRPr lang="en-US" sz="2800" dirty="0" smtClean="0">
              <a:latin typeface="Times New Roman" pitchFamily="18" charset="0"/>
              <a:cs typeface="Times New Roman" pitchFamily="18" charset="0"/>
            </a:endParaRPr>
          </a:p>
          <a:p>
            <a:r>
              <a:rPr lang="en-US" sz="2800" dirty="0">
                <a:latin typeface="Times New Roman" pitchFamily="18" charset="0"/>
                <a:cs typeface="Times New Roman" pitchFamily="18" charset="0"/>
              </a:rPr>
              <a:t>   return 0;</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2" name="Content Placeholder 1"/>
          <p:cNvSpPr>
            <a:spLocks noGrp="1"/>
          </p:cNvSpPr>
          <p:nvPr>
            <p:ph idx="1"/>
          </p:nvPr>
        </p:nvSpPr>
        <p:spPr>
          <a:xfrm>
            <a:off x="171450" y="221386"/>
            <a:ext cx="5886450" cy="4351338"/>
          </a:xfrm>
        </p:spPr>
        <p:txBody>
          <a:bodyPr>
            <a:noAutofit/>
          </a:bodyPr>
          <a:lstStyle/>
          <a:p>
            <a:pPr marL="0" indent="0">
              <a:buNone/>
            </a:pPr>
            <a:r>
              <a:rPr lang="en-US" dirty="0">
                <a:latin typeface="Times New Roman" pitchFamily="18" charset="0"/>
                <a:cs typeface="Times New Roman" pitchFamily="18" charset="0"/>
              </a:rPr>
              <a:t>#include &lt;iostream</a:t>
            </a:r>
            <a:r>
              <a:rPr lang="en-US" dirty="0" smtClean="0">
                <a:latin typeface="Times New Roman" pitchFamily="18" charset="0"/>
                <a:cs typeface="Times New Roman" pitchFamily="18" charset="0"/>
              </a:rPr>
              <a:t>&gt;</a:t>
            </a:r>
          </a:p>
          <a:p>
            <a:pPr marL="0" lvl="0" indent="0">
              <a:buNone/>
            </a:pPr>
            <a:r>
              <a:rPr lang="en-US" altLang="en-US" dirty="0">
                <a:latin typeface="Times New Roman" pitchFamily="18" charset="0"/>
                <a:cs typeface="Times New Roman" pitchFamily="18" charset="0"/>
              </a:rPr>
              <a:t>#include &lt;fstream&gt; </a:t>
            </a:r>
          </a:p>
          <a:p>
            <a:pPr marL="0" indent="0">
              <a:buNone/>
            </a:pPr>
            <a:r>
              <a:rPr lang="en-US" dirty="0" smtClean="0">
                <a:latin typeface="Times New Roman" pitchFamily="18" charset="0"/>
                <a:cs typeface="Times New Roman" pitchFamily="18" charset="0"/>
              </a:rPr>
              <a:t>using </a:t>
            </a:r>
            <a:r>
              <a:rPr lang="en-US" dirty="0">
                <a:latin typeface="Times New Roman" pitchFamily="18" charset="0"/>
                <a:cs typeface="Times New Roman" pitchFamily="18" charset="0"/>
              </a:rPr>
              <a:t>namespace std;</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int main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char name[50];</a:t>
            </a:r>
            <a:br>
              <a:rPr lang="en-US" dirty="0">
                <a:latin typeface="Times New Roman" pitchFamily="18" charset="0"/>
                <a:cs typeface="Times New Roman" pitchFamily="18" charset="0"/>
              </a:rPr>
            </a:br>
            <a:r>
              <a:rPr lang="en-US" dirty="0" smtClean="0">
                <a:solidFill>
                  <a:srgbClr val="92D050"/>
                </a:solidFill>
                <a:latin typeface="Times New Roman" pitchFamily="18" charset="0"/>
                <a:cs typeface="Times New Roman" pitchFamily="18" charset="0"/>
              </a:rPr>
              <a:t>//writing into the file</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ofstream ofile;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ofile.open("abc.dat");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cout &lt;&lt; "Writing to the file" &lt;&lt; endl;</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cout &lt;&lt; "Enter your name: "&lt;&lt;endl;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cin.getline(name</a:t>
            </a:r>
            <a:r>
              <a:rPr lang="en-US" dirty="0">
                <a:latin typeface="Times New Roman" pitchFamily="18" charset="0"/>
                <a:cs typeface="Times New Roman" pitchFamily="18" charset="0"/>
              </a:rPr>
              <a:t>, 50);</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cout&lt;&lt;endl;</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ofile &lt;&lt;</a:t>
            </a:r>
            <a:r>
              <a:rPr lang="en-US" dirty="0">
                <a:latin typeface="Times New Roman" pitchFamily="18" charset="0"/>
                <a:cs typeface="Times New Roman" pitchFamily="18" charset="0"/>
              </a:rPr>
              <a:t> name &lt;&lt; endl;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ofile.close();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451" t="25260" r="27379" b="21615"/>
          <a:stretch/>
        </p:blipFill>
        <p:spPr bwMode="auto">
          <a:xfrm flipH="1">
            <a:off x="10479717" y="0"/>
            <a:ext cx="17122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5786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50" y="206204"/>
            <a:ext cx="10515600" cy="5757863"/>
          </a:xfrm>
        </p:spPr>
        <p:txBody>
          <a:bodyPr>
            <a:noAutofit/>
          </a:bodyPr>
          <a:lstStyle/>
          <a:p>
            <a:pPr marL="0" indent="0">
              <a:lnSpc>
                <a:spcPct val="120000"/>
              </a:lnSpc>
              <a:buNone/>
            </a:pPr>
            <a:r>
              <a:rPr lang="en-US" dirty="0">
                <a:latin typeface="Times New Roman" pitchFamily="18" charset="0"/>
                <a:cs typeface="Times New Roman" pitchFamily="18" charset="0"/>
              </a:rPr>
              <a:t>#include&lt;iostream&gt;</a:t>
            </a:r>
          </a:p>
          <a:p>
            <a:pPr marL="0" indent="0">
              <a:lnSpc>
                <a:spcPct val="120000"/>
              </a:lnSpc>
              <a:buNone/>
            </a:pPr>
            <a:r>
              <a:rPr lang="en-US" dirty="0">
                <a:latin typeface="Times New Roman" pitchFamily="18" charset="0"/>
                <a:cs typeface="Times New Roman" pitchFamily="18" charset="0"/>
              </a:rPr>
              <a:t>#include &lt;fstream&gt;</a:t>
            </a:r>
          </a:p>
          <a:p>
            <a:pPr marL="0" indent="0">
              <a:lnSpc>
                <a:spcPct val="120000"/>
              </a:lnSpc>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using </a:t>
            </a:r>
            <a:r>
              <a:rPr lang="en-US" dirty="0">
                <a:latin typeface="Times New Roman" pitchFamily="18" charset="0"/>
                <a:cs typeface="Times New Roman" pitchFamily="18" charset="0"/>
              </a:rPr>
              <a:t>namespace std;</a:t>
            </a:r>
          </a:p>
          <a:p>
            <a:pPr marL="0" indent="0">
              <a:lnSpc>
                <a:spcPct val="120000"/>
              </a:lnSpc>
              <a:buNone/>
            </a:pPr>
            <a:r>
              <a:rPr lang="en-US" dirty="0">
                <a:latin typeface="Times New Roman" pitchFamily="18" charset="0"/>
                <a:cs typeface="Times New Roman" pitchFamily="18" charset="0"/>
              </a:rPr>
              <a:t>int main()</a:t>
            </a:r>
          </a:p>
          <a:p>
            <a:pPr marL="0" indent="0">
              <a:lnSpc>
                <a:spcPct val="120000"/>
              </a:lnSpc>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int empno;</a:t>
            </a:r>
          </a:p>
          <a:p>
            <a:pPr marL="0" indent="0">
              <a:lnSpc>
                <a:spcPct val="120000"/>
              </a:lnSpc>
              <a:buNone/>
            </a:pPr>
            <a:r>
              <a:rPr lang="en-US" dirty="0">
                <a:latin typeface="Times New Roman" pitchFamily="18" charset="0"/>
                <a:cs typeface="Times New Roman" pitchFamily="18" charset="0"/>
              </a:rPr>
              <a:t>    char name[10];</a:t>
            </a:r>
          </a:p>
          <a:p>
            <a:pPr marL="0" indent="0">
              <a:lnSpc>
                <a:spcPct val="120000"/>
              </a:lnSpc>
              <a:buNone/>
            </a:pPr>
            <a:r>
              <a:rPr lang="en-US" dirty="0">
                <a:latin typeface="Times New Roman" pitchFamily="18" charset="0"/>
                <a:cs typeface="Times New Roman" pitchFamily="18" charset="0"/>
              </a:rPr>
              <a:t>    char dept[5];</a:t>
            </a:r>
          </a:p>
          <a:p>
            <a:pPr marL="0" indent="0">
              <a:lnSpc>
                <a:spcPct val="120000"/>
              </a:lnSpc>
              <a:buNone/>
            </a:pPr>
            <a:r>
              <a:rPr lang="en-US" dirty="0">
                <a:latin typeface="Times New Roman" pitchFamily="18" charset="0"/>
                <a:cs typeface="Times New Roman" pitchFamily="18" charset="0"/>
              </a:rPr>
              <a:t>    char desig[5];</a:t>
            </a:r>
          </a:p>
          <a:p>
            <a:pPr marL="0" indent="0">
              <a:lnSpc>
                <a:spcPct val="120000"/>
              </a:lnSpc>
              <a:buNone/>
            </a:pPr>
            <a:r>
              <a:rPr lang="en-US" dirty="0">
                <a:latin typeface="Times New Roman" pitchFamily="18" charset="0"/>
                <a:cs typeface="Times New Roman" pitchFamily="18" charset="0"/>
              </a:rPr>
              <a:t>    double basic;</a:t>
            </a:r>
          </a:p>
          <a:p>
            <a:pPr marL="0" indent="0">
              <a:lnSpc>
                <a:spcPct val="120000"/>
              </a:lnSpc>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TextBox 3"/>
          <p:cNvSpPr txBox="1"/>
          <p:nvPr/>
        </p:nvSpPr>
        <p:spPr>
          <a:xfrm>
            <a:off x="4207122" y="206204"/>
            <a:ext cx="7984878" cy="7245060"/>
          </a:xfrm>
          <a:prstGeom prst="rect">
            <a:avLst/>
          </a:prstGeom>
          <a:noFill/>
        </p:spPr>
        <p:txBody>
          <a:bodyPr wrap="none" rtlCol="0">
            <a:spAutoFit/>
          </a:bodyPr>
          <a:lstStyle/>
          <a:p>
            <a:pPr>
              <a:lnSpc>
                <a:spcPct val="120000"/>
              </a:lnSpc>
            </a:pPr>
            <a:r>
              <a:rPr lang="en-US" sz="2800" dirty="0" smtClean="0">
                <a:latin typeface="Times New Roman" pitchFamily="18" charset="0"/>
                <a:cs typeface="Times New Roman" pitchFamily="18" charset="0"/>
              </a:rPr>
              <a:t>ofstream ofile;</a:t>
            </a:r>
          </a:p>
          <a:p>
            <a:pPr>
              <a:lnSpc>
                <a:spcPct val="120000"/>
              </a:lnSpc>
            </a:pPr>
            <a:r>
              <a:rPr lang="en-US" sz="2800" dirty="0" smtClean="0">
                <a:latin typeface="Times New Roman" pitchFamily="18" charset="0"/>
                <a:cs typeface="Times New Roman" pitchFamily="18" charset="0"/>
              </a:rPr>
              <a:t>ofile.open</a:t>
            </a:r>
            <a:r>
              <a:rPr lang="en-US" sz="28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C:\\Users\\Sabina\\Desktop</a:t>
            </a:r>
            <a:r>
              <a:rPr lang="en-US" sz="2000" dirty="0">
                <a:latin typeface="Times New Roman" pitchFamily="18" charset="0"/>
                <a:cs typeface="Times New Roman" pitchFamily="18" charset="0"/>
              </a:rPr>
              <a:t>\\file3.txt</a:t>
            </a:r>
            <a:r>
              <a:rPr lang="en-US" sz="2800" dirty="0">
                <a:latin typeface="Times New Roman" pitchFamily="18" charset="0"/>
                <a:cs typeface="Times New Roman" pitchFamily="18" charset="0"/>
              </a:rPr>
              <a:t>",ios_base::out);</a:t>
            </a:r>
          </a:p>
          <a:p>
            <a:pPr>
              <a:lnSpc>
                <a:spcPct val="120000"/>
              </a:lnSpc>
            </a:pPr>
            <a:r>
              <a:rPr lang="en-US" sz="2800" dirty="0">
                <a:latin typeface="Times New Roman" pitchFamily="18" charset="0"/>
                <a:cs typeface="Times New Roman" pitchFamily="18" charset="0"/>
              </a:rPr>
              <a:t>        cout &lt;&lt; endl&lt;&lt; "Enter empno";</a:t>
            </a:r>
          </a:p>
          <a:p>
            <a:pPr>
              <a:lnSpc>
                <a:spcPct val="120000"/>
              </a:lnSpc>
            </a:pPr>
            <a:r>
              <a:rPr lang="en-US" sz="2800" dirty="0">
                <a:latin typeface="Times New Roman" pitchFamily="18" charset="0"/>
                <a:cs typeface="Times New Roman" pitchFamily="18" charset="0"/>
              </a:rPr>
              <a:t>        cin &gt;&gt; empno;</a:t>
            </a:r>
          </a:p>
          <a:p>
            <a:pPr>
              <a:lnSpc>
                <a:spcPct val="120000"/>
              </a:lnSpc>
            </a:pPr>
            <a:r>
              <a:rPr lang="en-US" sz="2800" dirty="0">
                <a:latin typeface="Times New Roman" pitchFamily="18" charset="0"/>
                <a:cs typeface="Times New Roman" pitchFamily="18" charset="0"/>
              </a:rPr>
              <a:t>         cout &lt;&lt; endl&lt;&lt; "Enter empname";</a:t>
            </a:r>
          </a:p>
          <a:p>
            <a:pPr>
              <a:lnSpc>
                <a:spcPct val="120000"/>
              </a:lnSpc>
            </a:pPr>
            <a:r>
              <a:rPr lang="en-US" sz="2800" dirty="0">
                <a:latin typeface="Times New Roman" pitchFamily="18" charset="0"/>
                <a:cs typeface="Times New Roman" pitchFamily="18" charset="0"/>
              </a:rPr>
              <a:t>        cin &gt;&gt;name;</a:t>
            </a:r>
          </a:p>
          <a:p>
            <a:pPr>
              <a:lnSpc>
                <a:spcPct val="120000"/>
              </a:lnSpc>
            </a:pPr>
            <a:r>
              <a:rPr lang="en-US" sz="2800" dirty="0">
                <a:latin typeface="Times New Roman" pitchFamily="18" charset="0"/>
                <a:cs typeface="Times New Roman" pitchFamily="18" charset="0"/>
              </a:rPr>
              <a:t>        cout &lt;&lt; endl&lt;&lt; "Enter department";</a:t>
            </a:r>
          </a:p>
          <a:p>
            <a:pPr>
              <a:lnSpc>
                <a:spcPct val="120000"/>
              </a:lnSpc>
            </a:pPr>
            <a:r>
              <a:rPr lang="en-US" sz="2800" dirty="0">
                <a:latin typeface="Times New Roman" pitchFamily="18" charset="0"/>
                <a:cs typeface="Times New Roman" pitchFamily="18" charset="0"/>
              </a:rPr>
              <a:t>        cin &gt;&gt; dept;</a:t>
            </a:r>
          </a:p>
          <a:p>
            <a:pPr>
              <a:lnSpc>
                <a:spcPct val="120000"/>
              </a:lnSpc>
            </a:pPr>
            <a:r>
              <a:rPr lang="en-US" sz="2800" dirty="0">
                <a:latin typeface="Times New Roman" pitchFamily="18" charset="0"/>
                <a:cs typeface="Times New Roman" pitchFamily="18" charset="0"/>
              </a:rPr>
              <a:t>        cout &lt;&lt; endl&lt;&lt; "Enter designation";</a:t>
            </a:r>
          </a:p>
          <a:p>
            <a:pPr>
              <a:lnSpc>
                <a:spcPct val="120000"/>
              </a:lnSpc>
            </a:pPr>
            <a:r>
              <a:rPr lang="en-US" sz="2800" dirty="0">
                <a:latin typeface="Times New Roman" pitchFamily="18" charset="0"/>
                <a:cs typeface="Times New Roman" pitchFamily="18" charset="0"/>
              </a:rPr>
              <a:t>        cin &gt;&gt; desig;</a:t>
            </a:r>
          </a:p>
          <a:p>
            <a:pPr>
              <a:lnSpc>
                <a:spcPct val="120000"/>
              </a:lnSpc>
            </a:pPr>
            <a:r>
              <a:rPr lang="en-US" sz="2800" dirty="0">
                <a:latin typeface="Times New Roman" pitchFamily="18" charset="0"/>
                <a:cs typeface="Times New Roman" pitchFamily="18" charset="0"/>
              </a:rPr>
              <a:t>         cout &lt;&lt; endl&lt;&lt; "Enter basic pay";</a:t>
            </a:r>
          </a:p>
          <a:p>
            <a:pPr>
              <a:lnSpc>
                <a:spcPct val="120000"/>
              </a:lnSpc>
            </a:pPr>
            <a:r>
              <a:rPr lang="en-US" sz="2800" dirty="0">
                <a:latin typeface="Times New Roman" pitchFamily="18" charset="0"/>
                <a:cs typeface="Times New Roman" pitchFamily="18" charset="0"/>
              </a:rPr>
              <a:t>        cin &gt;&gt;  basic</a:t>
            </a:r>
            <a:r>
              <a:rPr lang="en-US" sz="2800" dirty="0" smtClean="0">
                <a:latin typeface="Times New Roman" pitchFamily="18" charset="0"/>
                <a:cs typeface="Times New Roman" pitchFamily="18" charset="0"/>
              </a:rPr>
              <a:t>;</a:t>
            </a:r>
          </a:p>
          <a:p>
            <a:pPr>
              <a:lnSpc>
                <a:spcPct val="120000"/>
              </a:lnSpc>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990050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152400"/>
            <a:ext cx="11868150" cy="4351338"/>
          </a:xfrm>
        </p:spPr>
        <p:txBody>
          <a:bodyPr>
            <a:noAutofit/>
          </a:bodyPr>
          <a:lstStyle/>
          <a:p>
            <a:pPr marL="0" indent="0">
              <a:lnSpc>
                <a:spcPct val="120000"/>
              </a:lnSpc>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ofile  </a:t>
            </a:r>
            <a:r>
              <a:rPr lang="en-US" sz="2400" dirty="0">
                <a:latin typeface="Times New Roman" pitchFamily="18" charset="0"/>
                <a:cs typeface="Times New Roman" pitchFamily="18" charset="0"/>
              </a:rPr>
              <a:t>&lt;&lt; endl&lt;&lt; "Employee no";</a:t>
            </a:r>
          </a:p>
          <a:p>
            <a:pPr marL="0" indent="0">
              <a:lnSpc>
                <a:spcPct val="120000"/>
              </a:lnSpc>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ofile </a:t>
            </a:r>
            <a:r>
              <a:rPr lang="en-US" sz="2400" dirty="0">
                <a:latin typeface="Times New Roman" pitchFamily="18" charset="0"/>
                <a:cs typeface="Times New Roman" pitchFamily="18" charset="0"/>
              </a:rPr>
              <a:t>&lt;&lt; empno;</a:t>
            </a:r>
          </a:p>
          <a:p>
            <a:pPr marL="0" indent="0">
              <a:lnSpc>
                <a:spcPct val="120000"/>
              </a:lnSpc>
              <a:buNone/>
            </a:pPr>
            <a:r>
              <a:rPr lang="en-US" sz="2400" dirty="0">
                <a:latin typeface="Times New Roman" pitchFamily="18" charset="0"/>
                <a:cs typeface="Times New Roman" pitchFamily="18" charset="0"/>
              </a:rPr>
              <a:t>       ofile  &lt;&lt; endl&lt;&lt; "Employee Name";</a:t>
            </a:r>
          </a:p>
          <a:p>
            <a:pPr marL="0" indent="0">
              <a:lnSpc>
                <a:spcPct val="120000"/>
              </a:lnSpc>
              <a:buNone/>
            </a:pPr>
            <a:r>
              <a:rPr lang="en-US" sz="2400" dirty="0">
                <a:latin typeface="Times New Roman" pitchFamily="18" charset="0"/>
                <a:cs typeface="Times New Roman" pitchFamily="18" charset="0"/>
              </a:rPr>
              <a:t>        ofile &lt;&lt; name;</a:t>
            </a:r>
          </a:p>
          <a:p>
            <a:pPr marL="0" indent="0">
              <a:lnSpc>
                <a:spcPct val="120000"/>
              </a:lnSpc>
              <a:buNone/>
            </a:pPr>
            <a:r>
              <a:rPr lang="en-US" sz="2400" dirty="0">
                <a:latin typeface="Times New Roman" pitchFamily="18" charset="0"/>
                <a:cs typeface="Times New Roman" pitchFamily="18" charset="0"/>
              </a:rPr>
              <a:t>        ofile  &lt;&lt; endl&lt;&lt; "Employee Department";</a:t>
            </a:r>
          </a:p>
          <a:p>
            <a:pPr marL="0" indent="0">
              <a:lnSpc>
                <a:spcPct val="120000"/>
              </a:lnSpc>
              <a:buNone/>
            </a:pPr>
            <a:r>
              <a:rPr lang="en-US" sz="2400" dirty="0">
                <a:latin typeface="Times New Roman" pitchFamily="18" charset="0"/>
                <a:cs typeface="Times New Roman" pitchFamily="18" charset="0"/>
              </a:rPr>
              <a:t>        ofile &lt;&lt; dept;</a:t>
            </a:r>
          </a:p>
          <a:p>
            <a:pPr marL="0" indent="0">
              <a:lnSpc>
                <a:spcPct val="120000"/>
              </a:lnSpc>
              <a:buNone/>
            </a:pPr>
            <a:r>
              <a:rPr lang="en-US" sz="2400" dirty="0">
                <a:latin typeface="Times New Roman" pitchFamily="18" charset="0"/>
                <a:cs typeface="Times New Roman" pitchFamily="18" charset="0"/>
              </a:rPr>
              <a:t>        ofile  &lt;&lt; endl&lt;&lt; "Employee Designation";</a:t>
            </a:r>
          </a:p>
          <a:p>
            <a:pPr marL="0" indent="0">
              <a:lnSpc>
                <a:spcPct val="120000"/>
              </a:lnSpc>
              <a:buNone/>
            </a:pPr>
            <a:r>
              <a:rPr lang="en-US" sz="2400" dirty="0">
                <a:latin typeface="Times New Roman" pitchFamily="18" charset="0"/>
                <a:cs typeface="Times New Roman" pitchFamily="18" charset="0"/>
              </a:rPr>
              <a:t>        ofile &lt;&lt; desig;</a:t>
            </a:r>
          </a:p>
          <a:p>
            <a:pPr marL="0" indent="0">
              <a:lnSpc>
                <a:spcPct val="120000"/>
              </a:lnSpc>
              <a:buNone/>
            </a:pPr>
            <a:r>
              <a:rPr lang="en-US" sz="2400" dirty="0">
                <a:latin typeface="Times New Roman" pitchFamily="18" charset="0"/>
                <a:cs typeface="Times New Roman" pitchFamily="18" charset="0"/>
              </a:rPr>
              <a:t>       ofile  &lt;&lt; endl&lt;&lt; "Employee Salary";</a:t>
            </a:r>
          </a:p>
          <a:p>
            <a:pPr marL="0" indent="0">
              <a:lnSpc>
                <a:spcPct val="120000"/>
              </a:lnSpc>
              <a:buNone/>
            </a:pPr>
            <a:r>
              <a:rPr lang="en-US" sz="2400" dirty="0">
                <a:latin typeface="Times New Roman" pitchFamily="18" charset="0"/>
                <a:cs typeface="Times New Roman" pitchFamily="18" charset="0"/>
              </a:rPr>
              <a:t>        ofile &lt;&lt; basic</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lnSpc>
                <a:spcPct val="120000"/>
              </a:lnSpc>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ofile.close();  </a:t>
            </a:r>
            <a:endParaRPr lang="en-US" sz="2400" dirty="0">
              <a:latin typeface="Times New Roman" pitchFamily="18" charset="0"/>
              <a:cs typeface="Times New Roman" pitchFamily="18" charset="0"/>
            </a:endParaRPr>
          </a:p>
          <a:p>
            <a:pPr marL="0" indent="0">
              <a:lnSpc>
                <a:spcPct val="120000"/>
              </a:lnSpc>
              <a:buNone/>
            </a:pPr>
            <a:r>
              <a:rPr lang="en-US" sz="2400" dirty="0">
                <a:latin typeface="Times New Roman" pitchFamily="18" charset="0"/>
                <a:cs typeface="Times New Roman" pitchFamily="18" charset="0"/>
              </a:rPr>
              <a:t>        }</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660" t="20102" r="51990" b="45292"/>
          <a:stretch/>
        </p:blipFill>
        <p:spPr bwMode="auto">
          <a:xfrm>
            <a:off x="6172200" y="2476500"/>
            <a:ext cx="5642162"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451" t="25260" r="27379" b="21615"/>
          <a:stretch/>
        </p:blipFill>
        <p:spPr bwMode="auto">
          <a:xfrm flipH="1">
            <a:off x="10479717" y="0"/>
            <a:ext cx="17122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290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1095" r="34114" b="37239"/>
          <a:stretch/>
        </p:blipFill>
        <p:spPr bwMode="auto">
          <a:xfrm>
            <a:off x="1657350" y="190500"/>
            <a:ext cx="85725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977" t="11198" r="59663" b="52604"/>
          <a:stretch/>
        </p:blipFill>
        <p:spPr bwMode="auto">
          <a:xfrm>
            <a:off x="1657350" y="3429000"/>
            <a:ext cx="857250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451" t="25260" r="27379" b="21615"/>
          <a:stretch/>
        </p:blipFill>
        <p:spPr bwMode="auto">
          <a:xfrm flipH="1">
            <a:off x="10479717" y="0"/>
            <a:ext cx="17122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476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28950" y="2247900"/>
            <a:ext cx="615315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smtClean="0">
                <a:latin typeface="Times New Roman" pitchFamily="18" charset="0"/>
                <a:cs typeface="Times New Roman" pitchFamily="18" charset="0"/>
              </a:rPr>
              <a:t>END</a:t>
            </a:r>
            <a:endParaRPr lang="en-US" sz="7200" dirty="0">
              <a:latin typeface="Times New Roman" pitchFamily="18" charset="0"/>
              <a:cs typeface="Times New Roman" pitchFamily="18" charset="0"/>
            </a:endParaRPr>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451" t="25260" r="27379" b="21615"/>
          <a:stretch/>
        </p:blipFill>
        <p:spPr bwMode="auto">
          <a:xfrm flipH="1">
            <a:off x="10479717" y="0"/>
            <a:ext cx="17122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16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File handling introduction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Files are used to store data in a storage device permanently. </a:t>
            </a:r>
          </a:p>
          <a:p>
            <a:pPr algn="just"/>
            <a:r>
              <a:rPr lang="en-US" dirty="0" smtClean="0">
                <a:latin typeface="Times New Roman" pitchFamily="18" charset="0"/>
                <a:cs typeface="Times New Roman" pitchFamily="18" charset="0"/>
              </a:rPr>
              <a:t>File handling provides a mechanism to store the output of a program in a file and to perform various operations on it.</a:t>
            </a:r>
          </a:p>
          <a:p>
            <a:pPr algn="just"/>
            <a:r>
              <a:rPr lang="en-US" dirty="0" smtClean="0">
                <a:latin typeface="Times New Roman" pitchFamily="18" charset="0"/>
                <a:cs typeface="Times New Roman" pitchFamily="18" charset="0"/>
              </a:rPr>
              <a:t>In  C++ we have a set of file handling methods. </a:t>
            </a:r>
          </a:p>
          <a:p>
            <a:pPr algn="just"/>
            <a:r>
              <a:rPr lang="en-US" dirty="0" smtClean="0">
                <a:latin typeface="Times New Roman" pitchFamily="18" charset="0"/>
                <a:cs typeface="Times New Roman" pitchFamily="18" charset="0"/>
              </a:rPr>
              <a:t>These include:</a:t>
            </a:r>
          </a:p>
          <a:p>
            <a:pPr lvl="1" algn="just"/>
            <a:r>
              <a:rPr lang="en-US" sz="2800" dirty="0" smtClean="0">
                <a:latin typeface="Times New Roman" pitchFamily="18" charset="0"/>
                <a:cs typeface="Times New Roman" pitchFamily="18" charset="0"/>
              </a:rPr>
              <a:t>ifstream, ofstream, and fstream. </a:t>
            </a:r>
          </a:p>
        </p:txBody>
      </p:sp>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451" t="25260" r="27379" b="21615"/>
          <a:stretch/>
        </p:blipFill>
        <p:spPr bwMode="auto">
          <a:xfrm flipH="1">
            <a:off x="10479717" y="0"/>
            <a:ext cx="17122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819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Methods of file handling</a:t>
            </a:r>
            <a:endParaRPr lang="en-US" dirty="0">
              <a:latin typeface="Times New Roman" pitchFamily="18" charset="0"/>
              <a:cs typeface="Times New Roman" pitchFamily="18" charset="0"/>
            </a:endParaRPr>
          </a:p>
        </p:txBody>
      </p:sp>
      <p:sp>
        <p:nvSpPr>
          <p:cNvPr id="4" name="Rectangle 1"/>
          <p:cNvSpPr>
            <a:spLocks noGrp="1" noChangeArrowheads="1"/>
          </p:cNvSpPr>
          <p:nvPr>
            <p:ph idx="1"/>
          </p:nvPr>
        </p:nvSpPr>
        <p:spPr bwMode="auto">
          <a:xfrm>
            <a:off x="980089" y="1546261"/>
            <a:ext cx="878311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itchFamily="18" charset="0"/>
                <a:cs typeface="Times New Roman" pitchFamily="18" charset="0"/>
                <a:hlinkClick r:id="rId3"/>
              </a:rPr>
              <a:t>ofstream</a:t>
            </a:r>
            <a:r>
              <a:rPr kumimoji="0" lang="en-US" alt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rPr>
              <a:t> Stream class to write on files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itchFamily="18" charset="0"/>
                <a:cs typeface="Times New Roman" pitchFamily="18" charset="0"/>
                <a:hlinkClick r:id="rId4"/>
              </a:rPr>
              <a:t>ifstream</a:t>
            </a:r>
            <a:r>
              <a:rPr kumimoji="0" lang="en-US" alt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rPr>
              <a:t> Stream class to read from files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itchFamily="18" charset="0"/>
                <a:cs typeface="Times New Roman" pitchFamily="18" charset="0"/>
                <a:hlinkClick r:id="rId5"/>
              </a:rPr>
              <a:t>fstream</a:t>
            </a:r>
            <a:r>
              <a:rPr kumimoji="0" lang="en-US" alt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rPr>
              <a:t> Stream class to both read and write from/to files.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6543" t="39440" r="64255" b="49137"/>
          <a:stretch/>
        </p:blipFill>
        <p:spPr bwMode="auto">
          <a:xfrm>
            <a:off x="693681" y="4043854"/>
            <a:ext cx="10538213" cy="2317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07117" y="4027362"/>
            <a:ext cx="2133918" cy="584775"/>
          </a:xfrm>
          <a:prstGeom prst="rect">
            <a:avLst/>
          </a:prstGeom>
          <a:noFill/>
        </p:spPr>
        <p:txBody>
          <a:bodyPr wrap="none" rtlCol="0">
            <a:spAutoFit/>
          </a:bodyPr>
          <a:lstStyle/>
          <a:p>
            <a:r>
              <a:rPr lang="en-US" sz="3200" b="1" dirty="0" smtClean="0">
                <a:solidFill>
                  <a:schemeClr val="tx1">
                    <a:lumMod val="75000"/>
                    <a:lumOff val="25000"/>
                  </a:schemeClr>
                </a:solidFill>
              </a:rPr>
              <a:t>Description</a:t>
            </a:r>
            <a:endParaRPr lang="en-US" sz="3200" b="1" dirty="0">
              <a:solidFill>
                <a:schemeClr val="tx1">
                  <a:lumMod val="75000"/>
                  <a:lumOff val="25000"/>
                </a:schemeClr>
              </a:solidFill>
            </a:endParaRPr>
          </a:p>
        </p:txBody>
      </p:sp>
      <p:pic>
        <p:nvPicPr>
          <p:cNvPr id="7"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4451" t="25260" r="27379" b="21615"/>
          <a:stretch/>
        </p:blipFill>
        <p:spPr bwMode="auto">
          <a:xfrm flipH="1">
            <a:off x="10479717" y="0"/>
            <a:ext cx="17122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2178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Methods of file handling</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l="25775" t="53523" r="24049" b="21300"/>
          <a:stretch/>
        </p:blipFill>
        <p:spPr>
          <a:xfrm>
            <a:off x="304799" y="1531245"/>
            <a:ext cx="11582402" cy="4645718"/>
          </a:xfrm>
          <a:prstGeom prst="rect">
            <a:avLst/>
          </a:prstGeom>
        </p:spPr>
      </p:pic>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451" t="25260" r="27379" b="21615"/>
          <a:stretch/>
        </p:blipFill>
        <p:spPr bwMode="auto">
          <a:xfrm flipH="1">
            <a:off x="10479717" y="0"/>
            <a:ext cx="17122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2823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latin typeface="Times New Roman" panose="02020603050405020304" pitchFamily="18" charset="0"/>
                <a:cs typeface="Times New Roman" panose="02020603050405020304" pitchFamily="18" charset="0"/>
              </a:rPr>
              <a:t>Functions </a:t>
            </a:r>
            <a:r>
              <a:rPr lang="en-US" altLang="en-US" b="1" dirty="0">
                <a:latin typeface="Times New Roman" panose="02020603050405020304" pitchFamily="18" charset="0"/>
                <a:cs typeface="Times New Roman" panose="02020603050405020304" pitchFamily="18" charset="0"/>
              </a:rPr>
              <a:t>in File Handling:</a:t>
            </a:r>
            <a:br>
              <a:rPr lang="en-US" alt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544" t="58190" r="62558" b="20905"/>
          <a:stretch/>
        </p:blipFill>
        <p:spPr bwMode="auto">
          <a:xfrm>
            <a:off x="362607" y="1261241"/>
            <a:ext cx="11130454" cy="5230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186855" y="1457583"/>
            <a:ext cx="2133918" cy="584775"/>
          </a:xfrm>
          <a:prstGeom prst="rect">
            <a:avLst/>
          </a:prstGeom>
          <a:noFill/>
        </p:spPr>
        <p:txBody>
          <a:bodyPr wrap="none" rtlCol="0">
            <a:spAutoFit/>
          </a:bodyPr>
          <a:lstStyle/>
          <a:p>
            <a:r>
              <a:rPr lang="en-US" sz="3200" b="1" dirty="0" smtClean="0">
                <a:solidFill>
                  <a:schemeClr val="tx1">
                    <a:lumMod val="75000"/>
                    <a:lumOff val="25000"/>
                  </a:schemeClr>
                </a:solidFill>
              </a:rPr>
              <a:t>Description</a:t>
            </a:r>
            <a:endParaRPr lang="en-US" sz="3200" b="1" dirty="0">
              <a:solidFill>
                <a:schemeClr val="tx1">
                  <a:lumMod val="75000"/>
                  <a:lumOff val="25000"/>
                </a:schemeClr>
              </a:solidFill>
            </a:endParaRPr>
          </a:p>
        </p:txBody>
      </p:sp>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451" t="25260" r="27379" b="21615"/>
          <a:stretch/>
        </p:blipFill>
        <p:spPr bwMode="auto">
          <a:xfrm flipH="1">
            <a:off x="10479717" y="0"/>
            <a:ext cx="17122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660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Operations </a:t>
            </a:r>
            <a:r>
              <a:rPr lang="en-US" b="1" dirty="0">
                <a:latin typeface="Times New Roman" pitchFamily="18" charset="0"/>
                <a:cs typeface="Times New Roman" pitchFamily="18" charset="0"/>
              </a:rPr>
              <a:t>of File Handling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pPr>
            <a:r>
              <a:rPr lang="en-US" b="1" dirty="0">
                <a:latin typeface="Times New Roman" pitchFamily="18" charset="0"/>
                <a:cs typeface="Times New Roman" pitchFamily="18" charset="0"/>
              </a:rPr>
              <a:t>Following are the operations of File Handling.</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1. Naming a file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2. Opening a file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3. Reading data from file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4. Writing data into file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5. Closing a file</a:t>
            </a:r>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451" t="25260" r="27379" b="21615"/>
          <a:stretch/>
        </p:blipFill>
        <p:spPr bwMode="auto">
          <a:xfrm flipH="1">
            <a:off x="10479717" y="0"/>
            <a:ext cx="17122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175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File </a:t>
            </a:r>
            <a:r>
              <a:rPr lang="en-US" b="1" dirty="0">
                <a:latin typeface="Times New Roman" pitchFamily="18" charset="0"/>
                <a:cs typeface="Times New Roman" pitchFamily="18" charset="0"/>
              </a:rPr>
              <a:t>opening modes</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543" t="30173" r="45231" b="60502"/>
          <a:stretch/>
        </p:blipFill>
        <p:spPr bwMode="auto">
          <a:xfrm>
            <a:off x="838200" y="2033751"/>
            <a:ext cx="10441060" cy="1135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2117788348"/>
              </p:ext>
            </p:extLst>
          </p:nvPr>
        </p:nvGraphicFramePr>
        <p:xfrm>
          <a:off x="851338" y="4225361"/>
          <a:ext cx="10515600" cy="1223010"/>
        </p:xfrm>
        <a:graphic>
          <a:graphicData uri="http://schemas.openxmlformats.org/drawingml/2006/table">
            <a:tbl>
              <a:tblPr>
                <a:tableStyleId>{FABFCF23-3B69-468F-B69F-88F6DE6A72F2}</a:tableStyleId>
              </a:tblPr>
              <a:tblGrid>
                <a:gridCol w="5257800"/>
                <a:gridCol w="5257800"/>
              </a:tblGrid>
              <a:tr h="0">
                <a:tc>
                  <a:txBody>
                    <a:bodyPr/>
                    <a:lstStyle/>
                    <a:p>
                      <a:pPr algn="l" fontAlgn="base"/>
                      <a:r>
                        <a:rPr lang="en-US" dirty="0">
                          <a:effectLst/>
                        </a:rPr>
                        <a:t>ifstream</a:t>
                      </a:r>
                      <a:endParaRPr lang="en-US" b="0" dirty="0">
                        <a:effectLst/>
                      </a:endParaRPr>
                    </a:p>
                  </a:txBody>
                  <a:tcPr marL="133350" marR="133350" marT="66675" marB="66675" anchor="ctr"/>
                </a:tc>
                <a:tc>
                  <a:txBody>
                    <a:bodyPr/>
                    <a:lstStyle/>
                    <a:p>
                      <a:pPr algn="l" fontAlgn="base"/>
                      <a:r>
                        <a:rPr lang="en-US" dirty="0">
                          <a:effectLst/>
                        </a:rPr>
                        <a:t>ios::in</a:t>
                      </a:r>
                      <a:endParaRPr lang="en-US" b="0" dirty="0">
                        <a:effectLst/>
                      </a:endParaRPr>
                    </a:p>
                  </a:txBody>
                  <a:tcPr marL="133350" marR="133350" marT="66675" marB="66675" anchor="ctr"/>
                </a:tc>
              </a:tr>
              <a:tr h="0">
                <a:tc>
                  <a:txBody>
                    <a:bodyPr/>
                    <a:lstStyle/>
                    <a:p>
                      <a:pPr algn="l" fontAlgn="base"/>
                      <a:r>
                        <a:rPr lang="en-US" dirty="0">
                          <a:effectLst/>
                        </a:rPr>
                        <a:t>ofstream</a:t>
                      </a:r>
                      <a:endParaRPr lang="en-US" b="0" dirty="0">
                        <a:effectLst/>
                      </a:endParaRPr>
                    </a:p>
                  </a:txBody>
                  <a:tcPr marL="133350" marR="133350" marT="66675" marB="66675" anchor="ctr"/>
                </a:tc>
                <a:tc>
                  <a:txBody>
                    <a:bodyPr/>
                    <a:lstStyle/>
                    <a:p>
                      <a:pPr algn="l" fontAlgn="base"/>
                      <a:r>
                        <a:rPr lang="en-US" dirty="0">
                          <a:effectLst/>
                        </a:rPr>
                        <a:t>ios::out</a:t>
                      </a:r>
                      <a:endParaRPr lang="en-US" b="0" dirty="0">
                        <a:effectLst/>
                      </a:endParaRPr>
                    </a:p>
                  </a:txBody>
                  <a:tcPr marL="133350" marR="133350" marT="66675" marB="66675" anchor="ctr"/>
                </a:tc>
              </a:tr>
              <a:tr h="0">
                <a:tc>
                  <a:txBody>
                    <a:bodyPr/>
                    <a:lstStyle/>
                    <a:p>
                      <a:pPr algn="l" fontAlgn="base"/>
                      <a:r>
                        <a:rPr lang="en-US" dirty="0">
                          <a:effectLst/>
                        </a:rPr>
                        <a:t>fstream</a:t>
                      </a:r>
                      <a:endParaRPr lang="en-US" b="0" dirty="0">
                        <a:effectLst/>
                      </a:endParaRPr>
                    </a:p>
                  </a:txBody>
                  <a:tcPr marL="133350" marR="133350" marT="66675" marB="66675" anchor="ctr"/>
                </a:tc>
                <a:tc>
                  <a:txBody>
                    <a:bodyPr/>
                    <a:lstStyle/>
                    <a:p>
                      <a:pPr algn="l" fontAlgn="base"/>
                      <a:r>
                        <a:rPr lang="en-US" dirty="0">
                          <a:effectLst/>
                        </a:rPr>
                        <a:t>ios::in | ios::out</a:t>
                      </a:r>
                      <a:endParaRPr lang="en-US" b="0" dirty="0">
                        <a:effectLst/>
                      </a:endParaRPr>
                    </a:p>
                  </a:txBody>
                  <a:tcPr marL="133350" marR="133350" marT="66675" marB="66675" anchor="ctr"/>
                </a:tc>
              </a:tr>
            </a:tbl>
          </a:graphicData>
        </a:graphic>
      </p:graphicFrame>
      <p:sp>
        <p:nvSpPr>
          <p:cNvPr id="5" name="Rectangle 3"/>
          <p:cNvSpPr>
            <a:spLocks noChangeArrowheads="1"/>
          </p:cNvSpPr>
          <p:nvPr/>
        </p:nvSpPr>
        <p:spPr bwMode="auto">
          <a:xfrm>
            <a:off x="838200" y="3402471"/>
            <a:ext cx="347210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cs typeface="Times New Roman" pitchFamily="18" charset="0"/>
              </a:rPr>
              <a:t>Default Open Modes : </a:t>
            </a:r>
            <a:endParaRPr kumimoji="0" lang="en-US" sz="4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451" t="25260" r="27379" b="21615"/>
          <a:stretch/>
        </p:blipFill>
        <p:spPr bwMode="auto">
          <a:xfrm flipH="1">
            <a:off x="10479717" y="0"/>
            <a:ext cx="17122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457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Header Files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200000"/>
              </a:lnSpc>
            </a:pPr>
            <a:r>
              <a:rPr lang="en-US" sz="3200" dirty="0">
                <a:solidFill>
                  <a:srgbClr val="FF0000"/>
                </a:solidFill>
                <a:latin typeface="Times New Roman" pitchFamily="18" charset="0"/>
                <a:cs typeface="Times New Roman" pitchFamily="18" charset="0"/>
              </a:rPr>
              <a:t>To perform file processing in C++, </a:t>
            </a:r>
            <a:r>
              <a:rPr lang="en-US" sz="3200" dirty="0" smtClean="0">
                <a:solidFill>
                  <a:srgbClr val="FF0000"/>
                </a:solidFill>
                <a:latin typeface="Times New Roman" pitchFamily="18" charset="0"/>
                <a:cs typeface="Times New Roman" pitchFamily="18" charset="0"/>
              </a:rPr>
              <a:t>header </a:t>
            </a:r>
            <a:r>
              <a:rPr lang="en-US" sz="3200" dirty="0">
                <a:solidFill>
                  <a:srgbClr val="FF0000"/>
                </a:solidFill>
                <a:latin typeface="Times New Roman" pitchFamily="18" charset="0"/>
                <a:cs typeface="Times New Roman" pitchFamily="18" charset="0"/>
              </a:rPr>
              <a:t>files &lt;iostream&gt; and &lt;fstream&gt; must be included </a:t>
            </a:r>
            <a:r>
              <a:rPr lang="en-US" sz="3200" dirty="0" smtClean="0">
                <a:solidFill>
                  <a:srgbClr val="FF0000"/>
                </a:solidFill>
                <a:latin typeface="Times New Roman" pitchFamily="18" charset="0"/>
                <a:cs typeface="Times New Roman" pitchFamily="18" charset="0"/>
              </a:rPr>
              <a:t>in your </a:t>
            </a:r>
            <a:r>
              <a:rPr lang="en-US" sz="3200" dirty="0">
                <a:solidFill>
                  <a:srgbClr val="FF0000"/>
                </a:solidFill>
                <a:latin typeface="Times New Roman" pitchFamily="18" charset="0"/>
                <a:cs typeface="Times New Roman" pitchFamily="18" charset="0"/>
              </a:rPr>
              <a:t>C++ source file.</a:t>
            </a:r>
            <a:r>
              <a:rPr lang="en-US" sz="3200" dirty="0" smtClean="0">
                <a:solidFill>
                  <a:srgbClr val="FF0000"/>
                </a:solidFill>
                <a:latin typeface="Times New Roman" pitchFamily="18" charset="0"/>
                <a:cs typeface="Times New Roman" pitchFamily="18" charset="0"/>
              </a:rPr>
              <a:t> </a:t>
            </a:r>
            <a:br>
              <a:rPr lang="en-US" sz="3200"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451" t="25260" r="27379" b="21615"/>
          <a:stretch/>
        </p:blipFill>
        <p:spPr bwMode="auto">
          <a:xfrm flipH="1">
            <a:off x="10479717" y="0"/>
            <a:ext cx="17122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7933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952" y="144408"/>
            <a:ext cx="10515600" cy="1325563"/>
          </a:xfrm>
        </p:spPr>
        <p:txBody>
          <a:bodyPr/>
          <a:lstStyle/>
          <a:p>
            <a:r>
              <a:rPr lang="en-US" b="1" dirty="0" smtClean="0">
                <a:latin typeface="Times New Roman" pitchFamily="18" charset="0"/>
                <a:cs typeface="Times New Roman" pitchFamily="18" charset="0"/>
              </a:rPr>
              <a:t>Opening a File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507124" y="1399956"/>
            <a:ext cx="10515600" cy="4351338"/>
          </a:xfrm>
        </p:spPr>
        <p:txBody>
          <a:bodyPr>
            <a:noAutofit/>
          </a:bodyPr>
          <a:lstStyle/>
          <a:p>
            <a:pPr algn="just"/>
            <a:r>
              <a:rPr lang="en-US" sz="3200" dirty="0" smtClean="0">
                <a:latin typeface="Times New Roman" pitchFamily="18" charset="0"/>
                <a:cs typeface="Times New Roman" pitchFamily="18" charset="0"/>
              </a:rPr>
              <a:t>Operation: </a:t>
            </a:r>
          </a:p>
          <a:p>
            <a:pPr lvl="1" algn="just"/>
            <a:r>
              <a:rPr lang="en-US" sz="2800" dirty="0" smtClean="0">
                <a:latin typeface="Times New Roman" pitchFamily="18" charset="0"/>
                <a:cs typeface="Times New Roman" pitchFamily="18" charset="0"/>
              </a:rPr>
              <a:t>Open() </a:t>
            </a:r>
            <a:r>
              <a:rPr lang="en-US" sz="2800" dirty="0">
                <a:latin typeface="Times New Roman" pitchFamily="18" charset="0"/>
                <a:cs typeface="Times New Roman" pitchFamily="18" charset="0"/>
              </a:rPr>
              <a:t>function </a:t>
            </a:r>
            <a:r>
              <a:rPr lang="en-US" sz="2800" dirty="0" smtClean="0">
                <a:latin typeface="Times New Roman" pitchFamily="18" charset="0"/>
                <a:cs typeface="Times New Roman" pitchFamily="18" charset="0"/>
              </a:rPr>
              <a:t>: open </a:t>
            </a:r>
            <a:r>
              <a:rPr lang="en-US" sz="2800" dirty="0">
                <a:latin typeface="Times New Roman" pitchFamily="18" charset="0"/>
                <a:cs typeface="Times New Roman" pitchFamily="18" charset="0"/>
              </a:rPr>
              <a:t>multiple files which uses the same stream object.</a:t>
            </a:r>
          </a:p>
          <a:p>
            <a:pPr algn="just"/>
            <a:r>
              <a:rPr lang="en-US" sz="3200" dirty="0" smtClean="0">
                <a:latin typeface="Times New Roman" pitchFamily="18" charset="0"/>
                <a:cs typeface="Times New Roman" pitchFamily="18" charset="0"/>
              </a:rPr>
              <a:t>Function:</a:t>
            </a:r>
          </a:p>
          <a:p>
            <a:pPr lvl="1" algn="just"/>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fstream or ofstream object is used to open a file for writing and ifstream object is used to open a file for </a:t>
            </a:r>
            <a:r>
              <a:rPr lang="en-US" sz="2800" dirty="0" smtClean="0">
                <a:latin typeface="Times New Roman" pitchFamily="18" charset="0"/>
                <a:cs typeface="Times New Roman" pitchFamily="18" charset="0"/>
              </a:rPr>
              <a:t>reading.</a:t>
            </a:r>
          </a:p>
          <a:p>
            <a:pPr marL="457200" lvl="1" indent="0" algn="just">
              <a:buNone/>
            </a:pPr>
            <a:r>
              <a:rPr lang="en-US" sz="2800" b="1" dirty="0" smtClean="0">
                <a:latin typeface="Times New Roman" pitchFamily="18" charset="0"/>
                <a:cs typeface="Times New Roman" pitchFamily="18" charset="0"/>
              </a:rPr>
              <a:t>Syntax:</a:t>
            </a:r>
          </a:p>
          <a:p>
            <a:pPr marL="457200" lvl="1" indent="0" algn="just">
              <a:buNone/>
            </a:pPr>
            <a:r>
              <a:rPr lang="en-US" altLang="en-US" sz="2800" dirty="0" smtClean="0">
                <a:latin typeface="Times New Roman" panose="02020603050405020304" pitchFamily="18" charset="0"/>
                <a:cs typeface="Times New Roman" panose="02020603050405020304" pitchFamily="18" charset="0"/>
              </a:rPr>
              <a:t>Stream_object.open (“file_name”, </a:t>
            </a:r>
            <a:r>
              <a:rPr lang="en-US" altLang="en-US" sz="2800" dirty="0">
                <a:latin typeface="Times New Roman" panose="02020603050405020304" pitchFamily="18" charset="0"/>
                <a:cs typeface="Times New Roman" panose="02020603050405020304" pitchFamily="18" charset="0"/>
              </a:rPr>
              <a:t>ios_base</a:t>
            </a:r>
            <a:r>
              <a:rPr lang="en-US" altLang="en-US" sz="2800" dirty="0" smtClean="0">
                <a:latin typeface="Times New Roman" panose="02020603050405020304" pitchFamily="18" charset="0"/>
                <a:cs typeface="Times New Roman" panose="02020603050405020304" pitchFamily="18" charset="0"/>
              </a:rPr>
              <a:t>::</a:t>
            </a:r>
            <a:r>
              <a:rPr lang="en-US" sz="2800" dirty="0">
                <a:latin typeface="Times New Roman" pitchFamily="18" charset="0"/>
                <a:cs typeface="Times New Roman" pitchFamily="18" charset="0"/>
              </a:rPr>
              <a:t> mode</a:t>
            </a:r>
            <a:r>
              <a:rPr lang="en-US" alt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itchFamily="18" charset="0"/>
                <a:cs typeface="Times New Roman" pitchFamily="18" charset="0"/>
              </a:rPr>
              <a:t>where</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First argument </a:t>
            </a:r>
            <a:r>
              <a:rPr lang="en-US" sz="2800" b="1" dirty="0" smtClean="0">
                <a:latin typeface="Times New Roman" pitchFamily="18" charset="0"/>
                <a:cs typeface="Times New Roman" pitchFamily="18" charset="0"/>
              </a:rPr>
              <a:t>filename</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specifies the name of file and location.</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Second argument </a:t>
            </a:r>
            <a:r>
              <a:rPr lang="en-US" sz="2800" b="1" dirty="0">
                <a:latin typeface="Times New Roman" pitchFamily="18" charset="0"/>
                <a:cs typeface="Times New Roman" pitchFamily="18" charset="0"/>
              </a:rPr>
              <a:t>open()</a:t>
            </a:r>
            <a:r>
              <a:rPr lang="en-US" sz="2800" dirty="0">
                <a:latin typeface="Times New Roman" pitchFamily="18" charset="0"/>
                <a:cs typeface="Times New Roman" pitchFamily="18" charset="0"/>
              </a:rPr>
              <a:t> member function defines the mode in which the file should be opened.</a:t>
            </a:r>
          </a:p>
          <a:p>
            <a:pPr algn="just"/>
            <a:endParaRPr lang="en-US" sz="3200" dirty="0">
              <a:latin typeface="Times New Roman" pitchFamily="18" charset="0"/>
              <a:cs typeface="Times New Roman" pitchFamily="18" charset="0"/>
            </a:endParaRPr>
          </a:p>
        </p:txBody>
      </p:sp>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451" t="25260" r="27379" b="21615"/>
          <a:stretch/>
        </p:blipFill>
        <p:spPr bwMode="auto">
          <a:xfrm flipH="1">
            <a:off x="10479717" y="0"/>
            <a:ext cx="17122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8293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TotalTime>
  <Words>1321</Words>
  <Application>Microsoft Office PowerPoint</Application>
  <PresentationFormat>Custom</PresentationFormat>
  <Paragraphs>142</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 FILE HANDLING</vt:lpstr>
      <vt:lpstr>File handling introduction </vt:lpstr>
      <vt:lpstr>Methods of file handling</vt:lpstr>
      <vt:lpstr>Methods of file handling</vt:lpstr>
      <vt:lpstr>Functions in File Handling: </vt:lpstr>
      <vt:lpstr>Operations of File Handling</vt:lpstr>
      <vt:lpstr>File opening modes</vt:lpstr>
      <vt:lpstr>Header Files</vt:lpstr>
      <vt:lpstr>Opening a File</vt:lpstr>
      <vt:lpstr>Closing a File </vt:lpstr>
      <vt:lpstr>Writing or Reading</vt:lpstr>
      <vt:lpstr>Example: Open a file and Write into it </vt:lpstr>
      <vt:lpstr>PowerPoint Presentation</vt:lpstr>
      <vt:lpstr>Read &amp; Write Example: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file handling</dc:title>
  <dc:creator>Admin</dc:creator>
  <cp:lastModifiedBy>Sabina</cp:lastModifiedBy>
  <cp:revision>99</cp:revision>
  <dcterms:created xsi:type="dcterms:W3CDTF">2019-12-02T17:15:57Z</dcterms:created>
  <dcterms:modified xsi:type="dcterms:W3CDTF">2020-04-20T14:57:16Z</dcterms:modified>
</cp:coreProperties>
</file>