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4" r:id="rId7"/>
    <p:sldId id="262" r:id="rId8"/>
    <p:sldId id="263" r:id="rId9"/>
    <p:sldId id="265" r:id="rId10"/>
    <p:sldId id="266" r:id="rId11"/>
    <p:sldId id="267" r:id="rId12"/>
    <p:sldId id="268" r:id="rId13"/>
    <p:sldId id="269" r:id="rId14"/>
    <p:sldId id="270" r:id="rId15"/>
    <p:sldId id="271" r:id="rId16"/>
    <p:sldId id="260"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4"/>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B0DBE28-FF4F-4844-B3F3-34F32ED2331B}"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34D79-1705-4CA4-9191-CD0C03A507CE}" type="slidenum">
              <a:rPr lang="en-US" smtClean="0"/>
              <a:t>‹#›</a:t>
            </a:fld>
            <a:endParaRPr lang="en-US"/>
          </a:p>
        </p:txBody>
      </p:sp>
    </p:spTree>
    <p:extLst>
      <p:ext uri="{BB962C8B-B14F-4D97-AF65-F5344CB8AC3E}">
        <p14:creationId xmlns:p14="http://schemas.microsoft.com/office/powerpoint/2010/main" val="3388054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0DBE28-FF4F-4844-B3F3-34F32ED2331B}"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34D79-1705-4CA4-9191-CD0C03A507CE}" type="slidenum">
              <a:rPr lang="en-US" smtClean="0"/>
              <a:t>‹#›</a:t>
            </a:fld>
            <a:endParaRPr lang="en-US"/>
          </a:p>
        </p:txBody>
      </p:sp>
    </p:spTree>
    <p:extLst>
      <p:ext uri="{BB962C8B-B14F-4D97-AF65-F5344CB8AC3E}">
        <p14:creationId xmlns:p14="http://schemas.microsoft.com/office/powerpoint/2010/main" val="2684363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0DBE28-FF4F-4844-B3F3-34F32ED2331B}"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34D79-1705-4CA4-9191-CD0C03A507CE}" type="slidenum">
              <a:rPr lang="en-US" smtClean="0"/>
              <a:t>‹#›</a:t>
            </a:fld>
            <a:endParaRPr lang="en-US"/>
          </a:p>
        </p:txBody>
      </p:sp>
    </p:spTree>
    <p:extLst>
      <p:ext uri="{BB962C8B-B14F-4D97-AF65-F5344CB8AC3E}">
        <p14:creationId xmlns:p14="http://schemas.microsoft.com/office/powerpoint/2010/main" val="4155485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0DBE28-FF4F-4844-B3F3-34F32ED2331B}"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34D79-1705-4CA4-9191-CD0C03A507CE}" type="slidenum">
              <a:rPr lang="en-US" smtClean="0"/>
              <a:t>‹#›</a:t>
            </a:fld>
            <a:endParaRPr lang="en-US"/>
          </a:p>
        </p:txBody>
      </p:sp>
    </p:spTree>
    <p:extLst>
      <p:ext uri="{BB962C8B-B14F-4D97-AF65-F5344CB8AC3E}">
        <p14:creationId xmlns:p14="http://schemas.microsoft.com/office/powerpoint/2010/main" val="178590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0DBE28-FF4F-4844-B3F3-34F32ED2331B}"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34D79-1705-4CA4-9191-CD0C03A507CE}" type="slidenum">
              <a:rPr lang="en-US" smtClean="0"/>
              <a:t>‹#›</a:t>
            </a:fld>
            <a:endParaRPr lang="en-US"/>
          </a:p>
        </p:txBody>
      </p:sp>
    </p:spTree>
    <p:extLst>
      <p:ext uri="{BB962C8B-B14F-4D97-AF65-F5344CB8AC3E}">
        <p14:creationId xmlns:p14="http://schemas.microsoft.com/office/powerpoint/2010/main" val="256204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0DBE28-FF4F-4844-B3F3-34F32ED2331B}"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734D79-1705-4CA4-9191-CD0C03A507CE}" type="slidenum">
              <a:rPr lang="en-US" smtClean="0"/>
              <a:t>‹#›</a:t>
            </a:fld>
            <a:endParaRPr lang="en-US"/>
          </a:p>
        </p:txBody>
      </p:sp>
    </p:spTree>
    <p:extLst>
      <p:ext uri="{BB962C8B-B14F-4D97-AF65-F5344CB8AC3E}">
        <p14:creationId xmlns:p14="http://schemas.microsoft.com/office/powerpoint/2010/main" val="35395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0DBE28-FF4F-4844-B3F3-34F32ED2331B}" type="datetimeFigureOut">
              <a:rPr lang="en-US" smtClean="0"/>
              <a:t>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734D79-1705-4CA4-9191-CD0C03A507CE}" type="slidenum">
              <a:rPr lang="en-US" smtClean="0"/>
              <a:t>‹#›</a:t>
            </a:fld>
            <a:endParaRPr lang="en-US"/>
          </a:p>
        </p:txBody>
      </p:sp>
    </p:spTree>
    <p:extLst>
      <p:ext uri="{BB962C8B-B14F-4D97-AF65-F5344CB8AC3E}">
        <p14:creationId xmlns:p14="http://schemas.microsoft.com/office/powerpoint/2010/main" val="112751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0DBE28-FF4F-4844-B3F3-34F32ED2331B}" type="datetimeFigureOut">
              <a:rPr lang="en-US" smtClean="0"/>
              <a:t>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734D79-1705-4CA4-9191-CD0C03A507CE}" type="slidenum">
              <a:rPr lang="en-US" smtClean="0"/>
              <a:t>‹#›</a:t>
            </a:fld>
            <a:endParaRPr lang="en-US"/>
          </a:p>
        </p:txBody>
      </p:sp>
    </p:spTree>
    <p:extLst>
      <p:ext uri="{BB962C8B-B14F-4D97-AF65-F5344CB8AC3E}">
        <p14:creationId xmlns:p14="http://schemas.microsoft.com/office/powerpoint/2010/main" val="2431423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DBE28-FF4F-4844-B3F3-34F32ED2331B}" type="datetimeFigureOut">
              <a:rPr lang="en-US" smtClean="0"/>
              <a:t>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734D79-1705-4CA4-9191-CD0C03A507CE}" type="slidenum">
              <a:rPr lang="en-US" smtClean="0"/>
              <a:t>‹#›</a:t>
            </a:fld>
            <a:endParaRPr lang="en-US"/>
          </a:p>
        </p:txBody>
      </p:sp>
    </p:spTree>
    <p:extLst>
      <p:ext uri="{BB962C8B-B14F-4D97-AF65-F5344CB8AC3E}">
        <p14:creationId xmlns:p14="http://schemas.microsoft.com/office/powerpoint/2010/main" val="1287449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0DBE28-FF4F-4844-B3F3-34F32ED2331B}"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734D79-1705-4CA4-9191-CD0C03A507CE}" type="slidenum">
              <a:rPr lang="en-US" smtClean="0"/>
              <a:t>‹#›</a:t>
            </a:fld>
            <a:endParaRPr lang="en-US"/>
          </a:p>
        </p:txBody>
      </p:sp>
    </p:spTree>
    <p:extLst>
      <p:ext uri="{BB962C8B-B14F-4D97-AF65-F5344CB8AC3E}">
        <p14:creationId xmlns:p14="http://schemas.microsoft.com/office/powerpoint/2010/main" val="3667017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0DBE28-FF4F-4844-B3F3-34F32ED2331B}"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734D79-1705-4CA4-9191-CD0C03A507CE}" type="slidenum">
              <a:rPr lang="en-US" smtClean="0"/>
              <a:t>‹#›</a:t>
            </a:fld>
            <a:endParaRPr lang="en-US"/>
          </a:p>
        </p:txBody>
      </p:sp>
    </p:spTree>
    <p:extLst>
      <p:ext uri="{BB962C8B-B14F-4D97-AF65-F5344CB8AC3E}">
        <p14:creationId xmlns:p14="http://schemas.microsoft.com/office/powerpoint/2010/main" val="2739782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DBE28-FF4F-4844-B3F3-34F32ED2331B}" type="datetimeFigureOut">
              <a:rPr lang="en-US" smtClean="0"/>
              <a:t>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734D79-1705-4CA4-9191-CD0C03A507CE}" type="slidenum">
              <a:rPr lang="en-US" smtClean="0"/>
              <a:t>‹#›</a:t>
            </a:fld>
            <a:endParaRPr lang="en-US"/>
          </a:p>
        </p:txBody>
      </p:sp>
    </p:spTree>
    <p:extLst>
      <p:ext uri="{BB962C8B-B14F-4D97-AF65-F5344CB8AC3E}">
        <p14:creationId xmlns:p14="http://schemas.microsoft.com/office/powerpoint/2010/main" val="2072399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Concurrency Control</a:t>
            </a:r>
          </a:p>
        </p:txBody>
      </p:sp>
      <p:sp>
        <p:nvSpPr>
          <p:cNvPr id="5" name="Subtitle 4">
            <a:extLst>
              <a:ext uri="{FF2B5EF4-FFF2-40B4-BE49-F238E27FC236}">
                <a16:creationId xmlns:a16="http://schemas.microsoft.com/office/drawing/2014/main" id="{AFADCA9E-BD0C-FB10-1EF8-B29BF44F97C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01447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Unrepeatable read problem(W-R conflict)</a:t>
            </a:r>
          </a:p>
        </p:txBody>
      </p:sp>
      <p:sp>
        <p:nvSpPr>
          <p:cNvPr id="3" name="Content Placeholder 2"/>
          <p:cNvSpPr>
            <a:spLocks noGrp="1"/>
          </p:cNvSpPr>
          <p:nvPr>
            <p:ph idx="1"/>
          </p:nvPr>
        </p:nvSpPr>
        <p:spPr/>
        <p:txBody>
          <a:bodyPr>
            <a:normAutofit/>
          </a:bodyPr>
          <a:lstStyle/>
          <a:p>
            <a:r>
              <a:rPr lang="en-US" sz="2400" i="1" dirty="0">
                <a:latin typeface="Times New Roman" panose="02020603050405020304" pitchFamily="18" charset="0"/>
                <a:cs typeface="Times New Roman" panose="02020603050405020304" pitchFamily="18" charset="0"/>
              </a:rPr>
              <a:t>Also known as Inconsistent Retrievals Problem that occurs when in a transaction, two different values are read for the same database item.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5727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Unrepeatable read problem </a:t>
            </a:r>
          </a:p>
        </p:txBody>
      </p:sp>
      <p:pic>
        <p:nvPicPr>
          <p:cNvPr id="2050" name="Picture 2" descr="DBMS Concurrency Contr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018" y="1778227"/>
            <a:ext cx="5143500" cy="329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793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Incorrect summary problem</a:t>
            </a:r>
          </a:p>
        </p:txBody>
      </p:sp>
      <p:sp>
        <p:nvSpPr>
          <p:cNvPr id="4" name="Content Placeholder 3"/>
          <p:cNvSpPr>
            <a:spLocks noGrp="1"/>
          </p:cNvSpPr>
          <p:nvPr>
            <p:ph idx="1"/>
          </p:nvPr>
        </p:nvSpPr>
        <p:spPr>
          <a:xfrm>
            <a:off x="838200" y="1825625"/>
            <a:ext cx="10515600" cy="1538061"/>
          </a:xfrm>
        </p:spPr>
        <p:txBody>
          <a:bodyPr>
            <a:normAutofit/>
          </a:bodyPr>
          <a:lstStyle/>
          <a:p>
            <a:r>
              <a:rPr lang="en-US" sz="2400" dirty="0">
                <a:latin typeface="Times New Roman" panose="02020603050405020304" pitchFamily="18" charset="0"/>
                <a:cs typeface="Times New Roman" panose="02020603050405020304" pitchFamily="18" charset="0"/>
              </a:rPr>
              <a:t>Consider a situation, where one transaction is applying the aggregate function on some records while another transaction is updating these records. The aggregate function may calculate some values before the values have been updated and others after they are updated.</a:t>
            </a:r>
          </a:p>
        </p:txBody>
      </p:sp>
    </p:spTree>
    <p:extLst>
      <p:ext uri="{BB962C8B-B14F-4D97-AF65-F5344CB8AC3E}">
        <p14:creationId xmlns:p14="http://schemas.microsoft.com/office/powerpoint/2010/main" val="2820354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38366" y="408220"/>
            <a:ext cx="7144039" cy="5997349"/>
          </a:xfrm>
        </p:spPr>
        <p:txBody>
          <a:bodyPr/>
          <a:lstStyle/>
          <a:p>
            <a:r>
              <a:rPr lang="en-US" dirty="0"/>
              <a:t>transaction 2 is calculating the sum of some records while transaction 1 is updating them. Therefore the aggregate function may calculate some values before they have been updated and others after they have been updated.</a:t>
            </a:r>
          </a:p>
        </p:txBody>
      </p:sp>
      <p:pic>
        <p:nvPicPr>
          <p:cNvPr id="4" name="Picture 3"/>
          <p:cNvPicPr>
            <a:picLocks noChangeAspect="1"/>
          </p:cNvPicPr>
          <p:nvPr/>
        </p:nvPicPr>
        <p:blipFill>
          <a:blip r:embed="rId2"/>
          <a:stretch>
            <a:fillRect/>
          </a:stretch>
        </p:blipFill>
        <p:spPr>
          <a:xfrm>
            <a:off x="0" y="342899"/>
            <a:ext cx="4310743" cy="6331403"/>
          </a:xfrm>
          <a:prstGeom prst="rect">
            <a:avLst/>
          </a:prstGeom>
        </p:spPr>
      </p:pic>
    </p:spTree>
    <p:extLst>
      <p:ext uri="{BB962C8B-B14F-4D97-AF65-F5344CB8AC3E}">
        <p14:creationId xmlns:p14="http://schemas.microsoft.com/office/powerpoint/2010/main" val="4036612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Phantom Read</a:t>
            </a:r>
          </a:p>
        </p:txBody>
      </p:sp>
      <p:pic>
        <p:nvPicPr>
          <p:cNvPr id="3074" name="Picture 2" descr="https://media.geeksforgeeks.org/wp-content/uploads/20190823132927/d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5832" y="1836283"/>
            <a:ext cx="3657600" cy="4248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786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concurrency methods</a:t>
            </a:r>
          </a:p>
        </p:txBody>
      </p:sp>
      <p:sp>
        <p:nvSpPr>
          <p:cNvPr id="3" name="Content Placeholder 2"/>
          <p:cNvSpPr>
            <a:spLocks noGrp="1"/>
          </p:cNvSpPr>
          <p:nvPr>
            <p:ph idx="1"/>
          </p:nvPr>
        </p:nvSpPr>
        <p:spPr/>
        <p:txBody>
          <a:bodyPr>
            <a:normAutofit lnSpcReduction="10000"/>
          </a:bodyPr>
          <a:lstStyle/>
          <a:p>
            <a:r>
              <a:rPr lang="en-US" sz="2400" dirty="0">
                <a:latin typeface="Times New Roman" panose="02020603050405020304" pitchFamily="18" charset="0"/>
                <a:cs typeface="Times New Roman" panose="02020603050405020304" pitchFamily="18" charset="0"/>
              </a:rPr>
              <a:t>Reasons for using Concurrency control method is DBMS: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To apply Isolation through mutual exclusion between conflicting transactions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To resolve read-write and write-write conflict issues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To preserve database consistency through constantly preserving execution obstructions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system needs to control the interaction among the concurrent transactions. This control is achieved using concurrent-control schemes.</a:t>
            </a:r>
          </a:p>
        </p:txBody>
      </p:sp>
    </p:spTree>
    <p:extLst>
      <p:ext uri="{BB962C8B-B14F-4D97-AF65-F5344CB8AC3E}">
        <p14:creationId xmlns:p14="http://schemas.microsoft.com/office/powerpoint/2010/main" val="2039465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1306027" y="2047165"/>
            <a:ext cx="9579946" cy="4039736"/>
          </a:xfrm>
          <a:prstGeom prst="rect">
            <a:avLst/>
          </a:prstGeom>
        </p:spPr>
      </p:pic>
    </p:spTree>
    <p:extLst>
      <p:ext uri="{BB962C8B-B14F-4D97-AF65-F5344CB8AC3E}">
        <p14:creationId xmlns:p14="http://schemas.microsoft.com/office/powerpoint/2010/main" val="3554818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protocols</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Different concurrency control protocols offer different benefits between the amount of concurrency they allow and the amount of overhead that they impose. Following are the Concurrency Control techniques in DBMS:</a:t>
            </a:r>
          </a:p>
          <a:p>
            <a:endParaRPr lang="en-US" sz="2400" dirty="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Lock-Based </a:t>
            </a:r>
            <a:r>
              <a:rPr lang="en-US" sz="2400" dirty="0">
                <a:latin typeface="Times New Roman" panose="02020603050405020304" pitchFamily="18" charset="0"/>
                <a:cs typeface="Times New Roman" panose="02020603050405020304" pitchFamily="18" charset="0"/>
              </a:rPr>
              <a:t>Protocols</a:t>
            </a:r>
          </a:p>
          <a:p>
            <a:r>
              <a:rPr lang="en-US" sz="2400" dirty="0">
                <a:latin typeface="Times New Roman" panose="02020603050405020304" pitchFamily="18" charset="0"/>
                <a:cs typeface="Times New Roman" panose="02020603050405020304" pitchFamily="18" charset="0"/>
              </a:rPr>
              <a:t>Two Phase Locking Protocol</a:t>
            </a:r>
          </a:p>
          <a:p>
            <a:r>
              <a:rPr lang="en-US" sz="2400" dirty="0">
                <a:latin typeface="Times New Roman" panose="02020603050405020304" pitchFamily="18" charset="0"/>
                <a:cs typeface="Times New Roman" panose="02020603050405020304" pitchFamily="18" charset="0"/>
              </a:rPr>
              <a:t>Timestamp-Based Protocols</a:t>
            </a:r>
          </a:p>
          <a:p>
            <a:r>
              <a:rPr lang="en-US" sz="2400" dirty="0">
                <a:latin typeface="Times New Roman" panose="02020603050405020304" pitchFamily="18" charset="0"/>
                <a:cs typeface="Times New Roman" panose="02020603050405020304" pitchFamily="18" charset="0"/>
              </a:rPr>
              <a:t>Validation-Based Protocols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0441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6B99-49AB-AE41-B6D4-AD4CD22406AE}"/>
              </a:ext>
            </a:extLst>
          </p:cNvPr>
          <p:cNvSpPr>
            <a:spLocks noGrp="1"/>
          </p:cNvSpPr>
          <p:nvPr>
            <p:ph type="title"/>
          </p:nvPr>
        </p:nvSpPr>
        <p:spPr/>
        <p:txBody>
          <a:bodyPr/>
          <a:lstStyle/>
          <a:p>
            <a:r>
              <a:rPr lang="en-PK" dirty="0"/>
              <a:t>Lock Based Protocol</a:t>
            </a:r>
          </a:p>
        </p:txBody>
      </p:sp>
      <p:sp>
        <p:nvSpPr>
          <p:cNvPr id="3" name="Content Placeholder 2">
            <a:extLst>
              <a:ext uri="{FF2B5EF4-FFF2-40B4-BE49-F238E27FC236}">
                <a16:creationId xmlns:a16="http://schemas.microsoft.com/office/drawing/2014/main" id="{F17A4C26-9D8F-0A43-AFC8-B033E335A8CD}"/>
              </a:ext>
            </a:extLst>
          </p:cNvPr>
          <p:cNvSpPr>
            <a:spLocks noGrp="1"/>
          </p:cNvSpPr>
          <p:nvPr>
            <p:ph idx="1"/>
          </p:nvPr>
        </p:nvSpPr>
        <p:spPr/>
        <p:txBody>
          <a:bodyPr/>
          <a:lstStyle/>
          <a:p>
            <a:r>
              <a:rPr lang="en-GB" b="1" dirty="0"/>
              <a:t>Lock Based Protocols</a:t>
            </a:r>
            <a:r>
              <a:rPr lang="en-GB" dirty="0"/>
              <a:t> in DBMS is a mechanism in which a transaction cannot Read or Write the data until it acquires an appropriate lock.</a:t>
            </a:r>
          </a:p>
          <a:p>
            <a:endParaRPr lang="en-GB" dirty="0"/>
          </a:p>
          <a:p>
            <a:r>
              <a:rPr lang="en-GB" dirty="0"/>
              <a:t>Locks/ isolates a particular transaction to a single user.</a:t>
            </a:r>
          </a:p>
          <a:p>
            <a:endParaRPr lang="en-GB" dirty="0"/>
          </a:p>
          <a:p>
            <a:r>
              <a:rPr lang="en-GB" dirty="0"/>
              <a:t>A lock is a data variable which is associated with a data item. This lock signifies that operations that can be performed on the data item.</a:t>
            </a:r>
          </a:p>
          <a:p>
            <a:endParaRPr lang="en-GB" dirty="0"/>
          </a:p>
          <a:p>
            <a:r>
              <a:rPr lang="en-GB" dirty="0"/>
              <a:t>Transactions proceed only once the lock request is granted.</a:t>
            </a:r>
            <a:endParaRPr lang="en-PK" dirty="0"/>
          </a:p>
        </p:txBody>
      </p:sp>
    </p:spTree>
    <p:extLst>
      <p:ext uri="{BB962C8B-B14F-4D97-AF65-F5344CB8AC3E}">
        <p14:creationId xmlns:p14="http://schemas.microsoft.com/office/powerpoint/2010/main" val="1779583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0F7D-D67C-FC4B-AA45-ED6642E52240}"/>
              </a:ext>
            </a:extLst>
          </p:cNvPr>
          <p:cNvSpPr>
            <a:spLocks noGrp="1"/>
          </p:cNvSpPr>
          <p:nvPr>
            <p:ph type="title"/>
          </p:nvPr>
        </p:nvSpPr>
        <p:spPr/>
        <p:txBody>
          <a:bodyPr/>
          <a:lstStyle/>
          <a:p>
            <a:r>
              <a:rPr lang="en-PK" dirty="0"/>
              <a:t>Types of Lock based</a:t>
            </a:r>
          </a:p>
        </p:txBody>
      </p:sp>
      <p:sp>
        <p:nvSpPr>
          <p:cNvPr id="3" name="Content Placeholder 2">
            <a:extLst>
              <a:ext uri="{FF2B5EF4-FFF2-40B4-BE49-F238E27FC236}">
                <a16:creationId xmlns:a16="http://schemas.microsoft.com/office/drawing/2014/main" id="{E58E5C0F-F1EC-7448-839C-3469261C4DB8}"/>
              </a:ext>
            </a:extLst>
          </p:cNvPr>
          <p:cNvSpPr>
            <a:spLocks noGrp="1"/>
          </p:cNvSpPr>
          <p:nvPr>
            <p:ph idx="1"/>
          </p:nvPr>
        </p:nvSpPr>
        <p:spPr/>
        <p:txBody>
          <a:bodyPr>
            <a:normAutofit fontScale="85000" lnSpcReduction="20000"/>
          </a:bodyPr>
          <a:lstStyle/>
          <a:p>
            <a:r>
              <a:rPr lang="en-GB" b="1" dirty="0"/>
              <a:t>Binary Locks: </a:t>
            </a:r>
            <a:r>
              <a:rPr lang="en-GB" dirty="0"/>
              <a:t>A Binary lock on a data item can either locked or unlocked states.</a:t>
            </a:r>
          </a:p>
          <a:p>
            <a:endParaRPr lang="en-GB" dirty="0"/>
          </a:p>
          <a:p>
            <a:endParaRPr lang="en-GB" b="1" dirty="0"/>
          </a:p>
          <a:p>
            <a:r>
              <a:rPr lang="en-GB" b="1" dirty="0"/>
              <a:t>Shared/exclusive:</a:t>
            </a:r>
            <a:r>
              <a:rPr lang="en-GB" dirty="0"/>
              <a:t> This type of locking mechanism separates the locks in DBMS based on their uses. If a lock is acquired on a data item to perform a write operation, it is called an exclusive lock.</a:t>
            </a:r>
          </a:p>
          <a:p>
            <a:pPr marL="457200" lvl="1" indent="0">
              <a:buNone/>
            </a:pPr>
            <a:r>
              <a:rPr lang="en-GB" b="1" dirty="0"/>
              <a:t>	Shared Lock (S):</a:t>
            </a:r>
            <a:endParaRPr lang="en-GB" dirty="0"/>
          </a:p>
          <a:p>
            <a:pPr marL="914400" lvl="2" indent="0">
              <a:buNone/>
            </a:pPr>
            <a:r>
              <a:rPr lang="en-GB" dirty="0"/>
              <a:t>A shared lock is also called a Read-only lock. With the shared lock, the data item can be shared between transactions. This is because you will never have permission to update data on the data item.</a:t>
            </a:r>
          </a:p>
          <a:p>
            <a:pPr marL="914400" lvl="2" indent="0">
              <a:buNone/>
            </a:pPr>
            <a:endParaRPr lang="en-GB" b="1" dirty="0"/>
          </a:p>
          <a:p>
            <a:pPr marL="0" indent="0">
              <a:buNone/>
            </a:pPr>
            <a:r>
              <a:rPr lang="en-GB" b="1" dirty="0"/>
              <a:t>	Exclusive Lock (X):</a:t>
            </a:r>
            <a:endParaRPr lang="en-GB" dirty="0"/>
          </a:p>
          <a:p>
            <a:pPr marL="914400" lvl="2" indent="0">
              <a:buNone/>
            </a:pPr>
            <a:r>
              <a:rPr lang="en-GB" dirty="0"/>
              <a:t>With the Exclusive Lock, a data item can be read as well as written. This is exclusive and can't be held concurrently on the same data item. X-lock is requested using lock-x instruction. Transactions may unlock the data item after finishing the 'write' operation.</a:t>
            </a:r>
          </a:p>
          <a:p>
            <a:pPr marL="1371600" lvl="2" indent="-457200">
              <a:buFont typeface="+mj-lt"/>
              <a:buAutoNum type="arabicPeriod"/>
            </a:pPr>
            <a:endParaRPr lang="en-GB" b="1" dirty="0"/>
          </a:p>
          <a:p>
            <a:pPr marL="914400" lvl="2" indent="0">
              <a:buNone/>
            </a:pPr>
            <a:endParaRPr lang="en-GB" dirty="0"/>
          </a:p>
          <a:p>
            <a:pPr marL="0" indent="0">
              <a:buNone/>
            </a:pPr>
            <a:endParaRPr lang="en-GB" dirty="0"/>
          </a:p>
        </p:txBody>
      </p:sp>
    </p:spTree>
    <p:extLst>
      <p:ext uri="{BB962C8B-B14F-4D97-AF65-F5344CB8AC3E}">
        <p14:creationId xmlns:p14="http://schemas.microsoft.com/office/powerpoint/2010/main" val="2008656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5" name="Content Placeholder 4"/>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In a multi-user system, multiple users can access and use the same database at one time, which is known as the concurrent execution of the database. It means that the same database is executed simultaneously on a multi-user system by different users.</a:t>
            </a:r>
          </a:p>
          <a:p>
            <a:r>
              <a:rPr lang="en-US" sz="2400" dirty="0">
                <a:latin typeface="Times New Roman" panose="02020603050405020304" pitchFamily="18" charset="0"/>
                <a:cs typeface="Times New Roman" panose="02020603050405020304" pitchFamily="18" charset="0"/>
              </a:rPr>
              <a:t>While working on the database transactions, there occurs the requirement of using the database by multiple users for performing different operations, and in that case, concurrent execution of the database is performed.</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47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5AE60-F25D-4444-A767-E1442F2E2520}"/>
              </a:ext>
            </a:extLst>
          </p:cNvPr>
          <p:cNvSpPr>
            <a:spLocks noGrp="1"/>
          </p:cNvSpPr>
          <p:nvPr>
            <p:ph type="title"/>
          </p:nvPr>
        </p:nvSpPr>
        <p:spPr/>
        <p:txBody>
          <a:bodyPr/>
          <a:lstStyle/>
          <a:p>
            <a:r>
              <a:rPr lang="en-PK" dirty="0"/>
              <a:t>Shared Exclusive Locks</a:t>
            </a:r>
          </a:p>
        </p:txBody>
      </p:sp>
      <p:sp>
        <p:nvSpPr>
          <p:cNvPr id="3" name="Content Placeholder 2">
            <a:extLst>
              <a:ext uri="{FF2B5EF4-FFF2-40B4-BE49-F238E27FC236}">
                <a16:creationId xmlns:a16="http://schemas.microsoft.com/office/drawing/2014/main" id="{EC23E810-EBC0-F14A-90D6-338393A082ED}"/>
              </a:ext>
            </a:extLst>
          </p:cNvPr>
          <p:cNvSpPr>
            <a:spLocks noGrp="1"/>
          </p:cNvSpPr>
          <p:nvPr>
            <p:ph idx="1"/>
          </p:nvPr>
        </p:nvSpPr>
        <p:spPr/>
        <p:txBody>
          <a:bodyPr/>
          <a:lstStyle/>
          <a:p>
            <a:pPr marL="0" indent="0">
              <a:buNone/>
            </a:pPr>
            <a:r>
              <a:rPr lang="en-GB" b="1" dirty="0"/>
              <a:t> 	Simplistic Lock Protocol</a:t>
            </a:r>
            <a:endParaRPr lang="en-GB" dirty="0"/>
          </a:p>
          <a:p>
            <a:pPr lvl="2"/>
            <a:r>
              <a:rPr lang="en-GB" dirty="0"/>
              <a:t>This type of lock-based protocols allows transactions to obtain a lock on every object before beginning operation. Transactions may unlock the data item after finishing the 'write' operation.</a:t>
            </a:r>
          </a:p>
          <a:p>
            <a:pPr marL="0" indent="0">
              <a:buNone/>
            </a:pPr>
            <a:r>
              <a:rPr lang="en-GB" b="1" dirty="0"/>
              <a:t>	Pre-claiming Locking</a:t>
            </a:r>
            <a:endParaRPr lang="en-GB" dirty="0"/>
          </a:p>
          <a:p>
            <a:pPr lvl="2"/>
            <a:r>
              <a:rPr lang="en-GB" dirty="0"/>
              <a:t>Pre-claiming lock protocol helps to evaluate operations and create a list of required data items which are needed to initiate an execution process. In the situation when all locks are granted, the transaction executes. After that, all locks release when all of its operations are over.</a:t>
            </a:r>
          </a:p>
          <a:p>
            <a:endParaRPr lang="en-PK" dirty="0"/>
          </a:p>
        </p:txBody>
      </p:sp>
    </p:spTree>
    <p:extLst>
      <p:ext uri="{BB962C8B-B14F-4D97-AF65-F5344CB8AC3E}">
        <p14:creationId xmlns:p14="http://schemas.microsoft.com/office/powerpoint/2010/main" val="2756610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8DF36-9BA6-3549-A096-A7C2BFD8A882}"/>
              </a:ext>
            </a:extLst>
          </p:cNvPr>
          <p:cNvSpPr>
            <a:spLocks noGrp="1"/>
          </p:cNvSpPr>
          <p:nvPr>
            <p:ph type="title"/>
          </p:nvPr>
        </p:nvSpPr>
        <p:spPr/>
        <p:txBody>
          <a:bodyPr/>
          <a:lstStyle/>
          <a:p>
            <a:r>
              <a:rPr lang="en-PK" dirty="0"/>
              <a:t>Strict-Two Phase Locking Method (2PL)</a:t>
            </a:r>
          </a:p>
        </p:txBody>
      </p:sp>
      <p:sp>
        <p:nvSpPr>
          <p:cNvPr id="5" name="Content Placeholder 4">
            <a:extLst>
              <a:ext uri="{FF2B5EF4-FFF2-40B4-BE49-F238E27FC236}">
                <a16:creationId xmlns:a16="http://schemas.microsoft.com/office/drawing/2014/main" id="{36203761-253F-A940-8085-D2DA23E915DD}"/>
              </a:ext>
            </a:extLst>
          </p:cNvPr>
          <p:cNvSpPr>
            <a:spLocks noGrp="1"/>
          </p:cNvSpPr>
          <p:nvPr>
            <p:ph idx="1"/>
          </p:nvPr>
        </p:nvSpPr>
        <p:spPr>
          <a:xfrm>
            <a:off x="592536" y="2238374"/>
            <a:ext cx="5931090" cy="4254500"/>
          </a:xfrm>
        </p:spPr>
        <p:txBody>
          <a:bodyPr>
            <a:normAutofit fontScale="92500" lnSpcReduction="10000"/>
          </a:bodyPr>
          <a:lstStyle/>
          <a:p>
            <a:r>
              <a:rPr lang="en-GB" dirty="0"/>
              <a:t>2PL ensures serializability by applying a lock to the transaction data which blocks other transactions to access the same data simultaneously. </a:t>
            </a:r>
          </a:p>
          <a:p>
            <a:pPr lvl="1"/>
            <a:r>
              <a:rPr lang="en-GB" dirty="0"/>
              <a:t>Growing Phase</a:t>
            </a:r>
          </a:p>
          <a:p>
            <a:pPr lvl="1"/>
            <a:r>
              <a:rPr lang="en-GB" dirty="0"/>
              <a:t>Shrinking Phase</a:t>
            </a:r>
          </a:p>
          <a:p>
            <a:endParaRPr lang="en-GB" dirty="0"/>
          </a:p>
          <a:p>
            <a:r>
              <a:rPr lang="en-GB" dirty="0"/>
              <a:t>Transaction Execution Phases</a:t>
            </a:r>
          </a:p>
          <a:p>
            <a:pPr lvl="1"/>
            <a:r>
              <a:rPr lang="en-GB" dirty="0"/>
              <a:t>First Phase: Acquire Locks</a:t>
            </a:r>
          </a:p>
          <a:p>
            <a:pPr lvl="1"/>
            <a:r>
              <a:rPr lang="en-GB" dirty="0"/>
              <a:t>2</a:t>
            </a:r>
            <a:r>
              <a:rPr lang="en-GB" baseline="30000" dirty="0"/>
              <a:t>nd</a:t>
            </a:r>
            <a:r>
              <a:rPr lang="en-GB" dirty="0"/>
              <a:t> Phase: Complete transaction.</a:t>
            </a:r>
          </a:p>
          <a:p>
            <a:pPr lvl="1"/>
            <a:r>
              <a:rPr lang="en-GB" dirty="0"/>
              <a:t>3</a:t>
            </a:r>
            <a:r>
              <a:rPr lang="en-GB" baseline="30000" dirty="0"/>
              <a:t>rd</a:t>
            </a:r>
            <a:r>
              <a:rPr lang="en-GB" dirty="0"/>
              <a:t> Phase: Release Locks. Cant obtain any more locks during this phase.</a:t>
            </a:r>
            <a:endParaRPr lang="en-PK" dirty="0"/>
          </a:p>
        </p:txBody>
      </p:sp>
      <p:pic>
        <p:nvPicPr>
          <p:cNvPr id="1026" name="Picture 2">
            <a:extLst>
              <a:ext uri="{FF2B5EF4-FFF2-40B4-BE49-F238E27FC236}">
                <a16:creationId xmlns:a16="http://schemas.microsoft.com/office/drawing/2014/main" id="{BF77B2F6-8451-E84D-9AC9-7140E54CF6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2328" y="2238375"/>
            <a:ext cx="5308600" cy="425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454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F3B99-8356-3C46-81E3-23E4C33A8A2D}"/>
              </a:ext>
            </a:extLst>
          </p:cNvPr>
          <p:cNvSpPr>
            <a:spLocks noGrp="1"/>
          </p:cNvSpPr>
          <p:nvPr>
            <p:ph type="title"/>
          </p:nvPr>
        </p:nvSpPr>
        <p:spPr/>
        <p:txBody>
          <a:bodyPr/>
          <a:lstStyle/>
          <a:p>
            <a:r>
              <a:rPr lang="en-PK" dirty="0"/>
              <a:t>Types of 2PL</a:t>
            </a:r>
          </a:p>
        </p:txBody>
      </p:sp>
      <p:sp>
        <p:nvSpPr>
          <p:cNvPr id="3" name="Content Placeholder 2">
            <a:extLst>
              <a:ext uri="{FF2B5EF4-FFF2-40B4-BE49-F238E27FC236}">
                <a16:creationId xmlns:a16="http://schemas.microsoft.com/office/drawing/2014/main" id="{0D8856AD-A131-DA48-AA5E-3190F39E0DF7}"/>
              </a:ext>
            </a:extLst>
          </p:cNvPr>
          <p:cNvSpPr>
            <a:spLocks noGrp="1"/>
          </p:cNvSpPr>
          <p:nvPr>
            <p:ph idx="1"/>
          </p:nvPr>
        </p:nvSpPr>
        <p:spPr>
          <a:xfrm>
            <a:off x="838200" y="1392072"/>
            <a:ext cx="10515600" cy="5100803"/>
          </a:xfrm>
        </p:spPr>
        <p:txBody>
          <a:bodyPr>
            <a:normAutofit fontScale="92500" lnSpcReduction="20000"/>
          </a:bodyPr>
          <a:lstStyle/>
          <a:p>
            <a:r>
              <a:rPr lang="en-GB" b="1" dirty="0">
                <a:solidFill>
                  <a:srgbClr val="0070C0"/>
                </a:solidFill>
              </a:rPr>
              <a:t>Strict Two-Phase Locking Method</a:t>
            </a:r>
          </a:p>
          <a:p>
            <a:pPr lvl="1"/>
            <a:r>
              <a:rPr lang="en-GB" dirty="0"/>
              <a:t>Strict-Two phase locking system is almost similar to 2PL. The only difference is that Strict-2PL never releases a lock after using it. It holds all the locks until the commit point and releases all the locks at one go when the process is over.</a:t>
            </a:r>
          </a:p>
          <a:p>
            <a:r>
              <a:rPr lang="en-GB" b="1" dirty="0">
                <a:solidFill>
                  <a:srgbClr val="0070C0"/>
                </a:solidFill>
              </a:rPr>
              <a:t>Centralized 2PL</a:t>
            </a:r>
          </a:p>
          <a:p>
            <a:pPr lvl="1"/>
            <a:r>
              <a:rPr lang="en-GB" dirty="0"/>
              <a:t>In Centralized 2 PL, a single site is responsible for lock management process. It has only one lock manager for the entire DBMS.</a:t>
            </a:r>
          </a:p>
          <a:p>
            <a:r>
              <a:rPr lang="en-GB" b="1" dirty="0">
                <a:solidFill>
                  <a:srgbClr val="0070C0"/>
                </a:solidFill>
              </a:rPr>
              <a:t>Primary copy 2PL</a:t>
            </a:r>
          </a:p>
          <a:p>
            <a:pPr lvl="1"/>
            <a:r>
              <a:rPr lang="en-GB" dirty="0"/>
              <a:t>Primary copy 2PL mechanism, many lock managers are distributed to different sites. After that, a particular lock manager is responsible for managing the lock for a set of data items. When the primary copy has been updated, the change is propagated to the slaves.</a:t>
            </a:r>
          </a:p>
          <a:p>
            <a:r>
              <a:rPr lang="en-GB" b="1" dirty="0">
                <a:solidFill>
                  <a:srgbClr val="0070C0"/>
                </a:solidFill>
              </a:rPr>
              <a:t>Distributed 2PL</a:t>
            </a:r>
          </a:p>
          <a:p>
            <a:pPr lvl="1"/>
            <a:r>
              <a:rPr lang="en-GB" dirty="0"/>
              <a:t>In this kind of two-phase locking mechanism, Lock managers are distributed to all sites. They are responsible for managing locks for data at that site. If no data is replicated, it is equivalent to primary copy 2PL. Communication costs of Distributed 2PL are quite higher than primary copy 2PL</a:t>
            </a:r>
          </a:p>
          <a:p>
            <a:endParaRPr lang="en-PK" dirty="0"/>
          </a:p>
        </p:txBody>
      </p:sp>
    </p:spTree>
    <p:extLst>
      <p:ext uri="{BB962C8B-B14F-4D97-AF65-F5344CB8AC3E}">
        <p14:creationId xmlns:p14="http://schemas.microsoft.com/office/powerpoint/2010/main" val="603193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735E6-F0A7-0048-900F-911611EC5CE2}"/>
              </a:ext>
            </a:extLst>
          </p:cNvPr>
          <p:cNvSpPr>
            <a:spLocks noGrp="1"/>
          </p:cNvSpPr>
          <p:nvPr>
            <p:ph type="title"/>
          </p:nvPr>
        </p:nvSpPr>
        <p:spPr/>
        <p:txBody>
          <a:bodyPr/>
          <a:lstStyle/>
          <a:p>
            <a:r>
              <a:rPr lang="en-PK" dirty="0"/>
              <a:t>TimeStamp based Protocol</a:t>
            </a:r>
          </a:p>
        </p:txBody>
      </p:sp>
      <p:sp>
        <p:nvSpPr>
          <p:cNvPr id="3" name="Content Placeholder 2">
            <a:extLst>
              <a:ext uri="{FF2B5EF4-FFF2-40B4-BE49-F238E27FC236}">
                <a16:creationId xmlns:a16="http://schemas.microsoft.com/office/drawing/2014/main" id="{C38ABC54-5375-F44C-AFEA-108B1B34D6D8}"/>
              </a:ext>
            </a:extLst>
          </p:cNvPr>
          <p:cNvSpPr>
            <a:spLocks noGrp="1"/>
          </p:cNvSpPr>
          <p:nvPr>
            <p:ph idx="1"/>
          </p:nvPr>
        </p:nvSpPr>
        <p:spPr/>
        <p:txBody>
          <a:bodyPr>
            <a:normAutofit/>
          </a:bodyPr>
          <a:lstStyle/>
          <a:p>
            <a:r>
              <a:rPr lang="en-GB" b="1" dirty="0"/>
              <a:t>This </a:t>
            </a:r>
            <a:r>
              <a:rPr lang="en-GB" dirty="0"/>
              <a:t>algorithm uses System Time or Logical Counter as a timestamp to serialize the execution of concurrent transactions. </a:t>
            </a:r>
          </a:p>
          <a:p>
            <a:r>
              <a:rPr lang="en-GB" dirty="0"/>
              <a:t>ensures that every conflicting read and write operations are executed in a timestamp order.</a:t>
            </a:r>
          </a:p>
          <a:p>
            <a:r>
              <a:rPr lang="en-GB" dirty="0"/>
              <a:t>The older transaction are given priority. This is the most commonly used concurrency protocol.</a:t>
            </a:r>
            <a:endParaRPr lang="en-PK" dirty="0"/>
          </a:p>
          <a:p>
            <a:endParaRPr lang="en-GB" dirty="0"/>
          </a:p>
        </p:txBody>
      </p:sp>
    </p:spTree>
    <p:extLst>
      <p:ext uri="{BB962C8B-B14F-4D97-AF65-F5344CB8AC3E}">
        <p14:creationId xmlns:p14="http://schemas.microsoft.com/office/powerpoint/2010/main" val="1275745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887B-B37E-184F-B5A9-62123539E233}"/>
              </a:ext>
            </a:extLst>
          </p:cNvPr>
          <p:cNvSpPr>
            <a:spLocks noGrp="1"/>
          </p:cNvSpPr>
          <p:nvPr>
            <p:ph type="title"/>
          </p:nvPr>
        </p:nvSpPr>
        <p:spPr/>
        <p:txBody>
          <a:bodyPr/>
          <a:lstStyle/>
          <a:p>
            <a:r>
              <a:rPr lang="en-PK" dirty="0"/>
              <a:t>Validation Based Protocol</a:t>
            </a:r>
          </a:p>
        </p:txBody>
      </p:sp>
      <p:sp>
        <p:nvSpPr>
          <p:cNvPr id="3" name="Content Placeholder 2">
            <a:extLst>
              <a:ext uri="{FF2B5EF4-FFF2-40B4-BE49-F238E27FC236}">
                <a16:creationId xmlns:a16="http://schemas.microsoft.com/office/drawing/2014/main" id="{550E166A-B1D1-FB4B-8BE2-FCFAED38DD27}"/>
              </a:ext>
            </a:extLst>
          </p:cNvPr>
          <p:cNvSpPr>
            <a:spLocks noGrp="1"/>
          </p:cNvSpPr>
          <p:nvPr>
            <p:ph idx="1"/>
          </p:nvPr>
        </p:nvSpPr>
        <p:spPr/>
        <p:txBody>
          <a:bodyPr>
            <a:normAutofit fontScale="92500" lnSpcReduction="10000"/>
          </a:bodyPr>
          <a:lstStyle/>
          <a:p>
            <a:r>
              <a:rPr lang="en-GB" b="1" dirty="0"/>
              <a:t>Validation based Protocol</a:t>
            </a:r>
            <a:r>
              <a:rPr lang="en-GB" dirty="0"/>
              <a:t> also known as Optimistic Concurrency Control Technique.</a:t>
            </a:r>
          </a:p>
          <a:p>
            <a:endParaRPr lang="en-GB" dirty="0"/>
          </a:p>
          <a:p>
            <a:r>
              <a:rPr lang="en-GB" dirty="0"/>
              <a:t>In this protocol, the local copies of the transaction data are updated rather than the data itself, which results in less interference while execution of the transaction.</a:t>
            </a:r>
          </a:p>
          <a:p>
            <a:endParaRPr lang="en-GB" dirty="0"/>
          </a:p>
          <a:p>
            <a:r>
              <a:rPr lang="en-GB" dirty="0"/>
              <a:t>The Validation based Protocol is performed in the following three phases:</a:t>
            </a:r>
          </a:p>
          <a:p>
            <a:pPr lvl="1"/>
            <a:r>
              <a:rPr lang="en-GB" dirty="0"/>
              <a:t>Read Phase</a:t>
            </a:r>
          </a:p>
          <a:p>
            <a:pPr lvl="1"/>
            <a:r>
              <a:rPr lang="en-GB" dirty="0"/>
              <a:t>Validation Phase</a:t>
            </a:r>
          </a:p>
          <a:p>
            <a:pPr lvl="1"/>
            <a:r>
              <a:rPr lang="en-GB" dirty="0"/>
              <a:t>Write Phase</a:t>
            </a:r>
          </a:p>
          <a:p>
            <a:endParaRPr lang="en-PK" dirty="0"/>
          </a:p>
        </p:txBody>
      </p:sp>
    </p:spTree>
    <p:extLst>
      <p:ext uri="{BB962C8B-B14F-4D97-AF65-F5344CB8AC3E}">
        <p14:creationId xmlns:p14="http://schemas.microsoft.com/office/powerpoint/2010/main" val="883562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35D69-18DD-F944-96D5-68B20A47FDED}"/>
              </a:ext>
            </a:extLst>
          </p:cNvPr>
          <p:cNvSpPr>
            <a:spLocks noGrp="1"/>
          </p:cNvSpPr>
          <p:nvPr>
            <p:ph type="title"/>
          </p:nvPr>
        </p:nvSpPr>
        <p:spPr/>
        <p:txBody>
          <a:bodyPr/>
          <a:lstStyle/>
          <a:p>
            <a:r>
              <a:rPr lang="en-PK" dirty="0"/>
              <a:t>VBP</a:t>
            </a:r>
          </a:p>
        </p:txBody>
      </p:sp>
      <p:sp>
        <p:nvSpPr>
          <p:cNvPr id="3" name="Content Placeholder 2">
            <a:extLst>
              <a:ext uri="{FF2B5EF4-FFF2-40B4-BE49-F238E27FC236}">
                <a16:creationId xmlns:a16="http://schemas.microsoft.com/office/drawing/2014/main" id="{D026372E-C41A-C64A-A9B2-9F140FEB2FE4}"/>
              </a:ext>
            </a:extLst>
          </p:cNvPr>
          <p:cNvSpPr>
            <a:spLocks noGrp="1"/>
          </p:cNvSpPr>
          <p:nvPr>
            <p:ph idx="1"/>
          </p:nvPr>
        </p:nvSpPr>
        <p:spPr/>
        <p:txBody>
          <a:bodyPr>
            <a:normAutofit/>
          </a:bodyPr>
          <a:lstStyle/>
          <a:p>
            <a:r>
              <a:rPr lang="en-GB" b="1" dirty="0"/>
              <a:t>Read Phase</a:t>
            </a:r>
          </a:p>
          <a:p>
            <a:pPr lvl="1"/>
            <a:r>
              <a:rPr lang="en-GB" dirty="0"/>
              <a:t>In the Read Phase, the data values from the database can be read by a transaction but the write operation or updates are only applied to the local data copies, not the actual database.</a:t>
            </a:r>
          </a:p>
          <a:p>
            <a:r>
              <a:rPr lang="en-GB" b="1" dirty="0"/>
              <a:t>Validation Phase</a:t>
            </a:r>
          </a:p>
          <a:p>
            <a:pPr lvl="1"/>
            <a:r>
              <a:rPr lang="en-GB" dirty="0"/>
              <a:t>In Validation Phase, the data is checked to ensure that there is no violation of serializability while applying the transaction updates to the database.</a:t>
            </a:r>
          </a:p>
          <a:p>
            <a:r>
              <a:rPr lang="en-GB" b="1" dirty="0"/>
              <a:t>Write Phase</a:t>
            </a:r>
          </a:p>
          <a:p>
            <a:pPr lvl="1"/>
            <a:r>
              <a:rPr lang="en-GB" dirty="0"/>
              <a:t>In the Write Phase, the updates are applied to the database if the validation is successful, else; the updates are not applied, and the transaction is rolled back.</a:t>
            </a:r>
          </a:p>
          <a:p>
            <a:endParaRPr lang="en-PK" dirty="0"/>
          </a:p>
        </p:txBody>
      </p:sp>
    </p:spTree>
    <p:extLst>
      <p:ext uri="{BB962C8B-B14F-4D97-AF65-F5344CB8AC3E}">
        <p14:creationId xmlns:p14="http://schemas.microsoft.com/office/powerpoint/2010/main" val="983833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simultaneous execution that is performed should be done in an interleaved manner, and no operation should affect the other executing operations, thus maintaining the consistency of the database. Thus, on making the concurrent execution of the transaction operations, there occur several challenging problems that need to be solved.</a:t>
            </a:r>
          </a:p>
        </p:txBody>
      </p:sp>
    </p:spTree>
    <p:extLst>
      <p:ext uri="{BB962C8B-B14F-4D97-AF65-F5344CB8AC3E}">
        <p14:creationId xmlns:p14="http://schemas.microsoft.com/office/powerpoint/2010/main" val="2575443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conflict?</a:t>
            </a:r>
          </a:p>
        </p:txBody>
      </p:sp>
      <p:sp>
        <p:nvSpPr>
          <p:cNvPr id="3" name="Content Placeholder 2"/>
          <p:cNvSpPr>
            <a:spLocks noGrp="1"/>
          </p:cNvSpPr>
          <p:nvPr>
            <p:ph idx="1"/>
          </p:nvPr>
        </p:nvSpPr>
        <p:spPr/>
        <p:txBody>
          <a:bodyPr/>
          <a:lstStyle/>
          <a:p>
            <a:r>
              <a:rPr lang="en-US" dirty="0"/>
              <a:t>DB operations are</a:t>
            </a:r>
          </a:p>
          <a:p>
            <a:pPr lvl="1"/>
            <a:r>
              <a:rPr lang="en-US" dirty="0"/>
              <a:t>Read</a:t>
            </a:r>
          </a:p>
          <a:p>
            <a:pPr lvl="1"/>
            <a:r>
              <a:rPr lang="en-US" dirty="0"/>
              <a:t>Write</a:t>
            </a:r>
          </a:p>
          <a:p>
            <a:pPr lvl="1"/>
            <a:endParaRPr lang="en-US" dirty="0"/>
          </a:p>
          <a:p>
            <a:r>
              <a:rPr lang="en-US" dirty="0"/>
              <a:t>Concurrent access is quite easy if all users are just reading data. There is no way they can interfere with one another. Though for any practical Database, it would have a mix of READ and WRITE operations and hence the concurrency is a challenge.</a:t>
            </a:r>
          </a:p>
        </p:txBody>
      </p:sp>
    </p:spTree>
    <p:extLst>
      <p:ext uri="{BB962C8B-B14F-4D97-AF65-F5344CB8AC3E}">
        <p14:creationId xmlns:p14="http://schemas.microsoft.com/office/powerpoint/2010/main" val="1703761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problems of concurrency</a:t>
            </a:r>
          </a:p>
        </p:txBody>
      </p:sp>
      <p:sp>
        <p:nvSpPr>
          <p:cNvPr id="3" name="Content Placeholder 2"/>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Lost Updates</a:t>
            </a:r>
            <a:r>
              <a:rPr lang="en-US" sz="2400" dirty="0">
                <a:latin typeface="Times New Roman" panose="02020603050405020304" pitchFamily="18" charset="0"/>
                <a:cs typeface="Times New Roman" panose="02020603050405020304" pitchFamily="18" charset="0"/>
              </a:rPr>
              <a:t> occur when multiple transactions select the same row and update the row based on the value selected</a:t>
            </a:r>
          </a:p>
          <a:p>
            <a:r>
              <a:rPr lang="en-US" sz="2400" dirty="0">
                <a:latin typeface="Times New Roman" panose="02020603050405020304" pitchFamily="18" charset="0"/>
                <a:cs typeface="Times New Roman" panose="02020603050405020304" pitchFamily="18" charset="0"/>
              </a:rPr>
              <a:t>Uncommitted dependency issues occur when the second transaction selects a row which is updated by another transaction (</a:t>
            </a:r>
            <a:r>
              <a:rPr lang="en-US" sz="2400" b="1" dirty="0">
                <a:latin typeface="Times New Roman" panose="02020603050405020304" pitchFamily="18" charset="0"/>
                <a:cs typeface="Times New Roman" panose="02020603050405020304" pitchFamily="18" charset="0"/>
              </a:rPr>
              <a:t>dirty read</a:t>
            </a:r>
            <a:r>
              <a:rPr lang="en-US" sz="2400"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Non-Repeatable Read</a:t>
            </a:r>
            <a:r>
              <a:rPr lang="en-US" sz="2400" dirty="0">
                <a:latin typeface="Times New Roman" panose="02020603050405020304" pitchFamily="18" charset="0"/>
                <a:cs typeface="Times New Roman" panose="02020603050405020304" pitchFamily="18" charset="0"/>
              </a:rPr>
              <a:t> occurs when a second transaction is trying to access the same row several times and reads different data each time.</a:t>
            </a:r>
          </a:p>
          <a:p>
            <a:r>
              <a:rPr lang="en-US" sz="2400" b="1" dirty="0">
                <a:latin typeface="Times New Roman" panose="02020603050405020304" pitchFamily="18" charset="0"/>
                <a:cs typeface="Times New Roman" panose="02020603050405020304" pitchFamily="18" charset="0"/>
              </a:rPr>
              <a:t>Incorrect Summary issue </a:t>
            </a:r>
            <a:r>
              <a:rPr lang="en-US" sz="2400" dirty="0">
                <a:latin typeface="Times New Roman" panose="02020603050405020304" pitchFamily="18" charset="0"/>
                <a:cs typeface="Times New Roman" panose="02020603050405020304" pitchFamily="18" charset="0"/>
              </a:rPr>
              <a:t>occurs when one transaction takes summary over the value of all the instances of a repeated data-item, and second transaction update few instances of that specific data-item. In that situation, the resulting summary does not reflect a correct result.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9548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Lost Update problem(W-W Conflict)</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problem occurs </a:t>
            </a:r>
            <a:r>
              <a:rPr lang="en-US" sz="2400" i="1" dirty="0">
                <a:latin typeface="Times New Roman" panose="02020603050405020304" pitchFamily="18" charset="0"/>
                <a:cs typeface="Times New Roman" panose="02020603050405020304" pitchFamily="18" charset="0"/>
              </a:rPr>
              <a:t>when two different database transactions perform the read/write operations on the same database items in an interleaved manner (i.e., concurrent execution) that makes the values of the items incorrect hence making the database inconsistent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02708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Lost Update Problem(w-w conflict)</a:t>
            </a:r>
          </a:p>
        </p:txBody>
      </p:sp>
      <p:sp>
        <p:nvSpPr>
          <p:cNvPr id="3" name="Content Placeholder 2"/>
          <p:cNvSpPr>
            <a:spLocks noGrp="1"/>
          </p:cNvSpPr>
          <p:nvPr>
            <p:ph idx="1"/>
          </p:nvPr>
        </p:nvSpPr>
        <p:spPr>
          <a:xfrm>
            <a:off x="838200" y="1825625"/>
            <a:ext cx="10515600" cy="770618"/>
          </a:xfrm>
        </p:spPr>
        <p:txBody>
          <a:bodyPr>
            <a:normAutofit/>
          </a:bodyPr>
          <a:lstStyle/>
          <a:p>
            <a:r>
              <a:rPr lang="en-US" sz="2400" dirty="0">
                <a:latin typeface="Times New Roman" panose="02020603050405020304" pitchFamily="18" charset="0"/>
                <a:cs typeface="Times New Roman" panose="02020603050405020304" pitchFamily="18" charset="0"/>
              </a:rPr>
              <a:t>Consider the below diagram where two transactions T</a:t>
            </a:r>
            <a:r>
              <a:rPr lang="en-US" sz="2400" baseline="-25000"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and T</a:t>
            </a:r>
            <a:r>
              <a:rPr lang="en-US" sz="2400" baseline="-25000"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are performed on the same account A where the balance of account A is $300.</a:t>
            </a:r>
          </a:p>
        </p:txBody>
      </p:sp>
      <p:pic>
        <p:nvPicPr>
          <p:cNvPr id="4" name="Picture 3"/>
          <p:cNvPicPr>
            <a:picLocks noChangeAspect="1"/>
          </p:cNvPicPr>
          <p:nvPr/>
        </p:nvPicPr>
        <p:blipFill>
          <a:blip r:embed="rId2"/>
          <a:stretch>
            <a:fillRect/>
          </a:stretch>
        </p:blipFill>
        <p:spPr>
          <a:xfrm>
            <a:off x="3099707" y="2808521"/>
            <a:ext cx="5143500" cy="3886200"/>
          </a:xfrm>
          <a:prstGeom prst="rect">
            <a:avLst/>
          </a:prstGeom>
        </p:spPr>
      </p:pic>
    </p:spTree>
    <p:extLst>
      <p:ext uri="{BB962C8B-B14F-4D97-AF65-F5344CB8AC3E}">
        <p14:creationId xmlns:p14="http://schemas.microsoft.com/office/powerpoint/2010/main" val="497137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Dirty Read problem(W-R conflict)</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dirty read problem occurs </a:t>
            </a:r>
            <a:r>
              <a:rPr lang="en-US" sz="2400" i="1" dirty="0">
                <a:latin typeface="Times New Roman" panose="02020603050405020304" pitchFamily="18" charset="0"/>
                <a:cs typeface="Times New Roman" panose="02020603050405020304" pitchFamily="18" charset="0"/>
              </a:rPr>
              <a:t>when one transaction updates an item of the database, and somehow the transaction fails, and before the data gets rollback, the updated database item is accessed by another transaction. There comes the Read-Write Conflict between both transactions.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75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 Conflict</a:t>
            </a:r>
          </a:p>
        </p:txBody>
      </p:sp>
      <p:sp>
        <p:nvSpPr>
          <p:cNvPr id="3" name="Content Placeholder 2"/>
          <p:cNvSpPr>
            <a:spLocks noGrp="1"/>
          </p:cNvSpPr>
          <p:nvPr>
            <p:ph idx="1"/>
          </p:nvPr>
        </p:nvSpPr>
        <p:spPr>
          <a:xfrm>
            <a:off x="838200" y="1825625"/>
            <a:ext cx="10515600" cy="835932"/>
          </a:xfrm>
        </p:spPr>
        <p:txBody>
          <a:bodyPr>
            <a:normAutofit/>
          </a:bodyPr>
          <a:lstStyle/>
          <a:p>
            <a:r>
              <a:rPr lang="en-US" sz="2400" dirty="0">
                <a:latin typeface="Times New Roman" panose="02020603050405020304" pitchFamily="18" charset="0"/>
                <a:cs typeface="Times New Roman" panose="02020603050405020304" pitchFamily="18" charset="0"/>
              </a:rPr>
              <a:t>Consider two transactions T</a:t>
            </a:r>
            <a:r>
              <a:rPr lang="en-US" sz="2400" baseline="-25000"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and T</a:t>
            </a:r>
            <a:r>
              <a:rPr lang="en-US" sz="2400" baseline="-25000"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in the below diagram performing read/write operations on account A where the available balance in account A is $300:</a:t>
            </a:r>
          </a:p>
        </p:txBody>
      </p:sp>
      <p:pic>
        <p:nvPicPr>
          <p:cNvPr id="1026" name="Picture 2" descr="DBMS Concurrency Contr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4714" y="2796494"/>
            <a:ext cx="6016629" cy="3977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695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1508</Words>
  <Application>Microsoft Office PowerPoint</Application>
  <PresentationFormat>Widescreen</PresentationFormat>
  <Paragraphs>111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Concurrency Control</vt:lpstr>
      <vt:lpstr>Introduction</vt:lpstr>
      <vt:lpstr>Introduction</vt:lpstr>
      <vt:lpstr>The conflict?</vt:lpstr>
      <vt:lpstr>Potential problems of concurrency</vt:lpstr>
      <vt:lpstr>Lost Update problem(W-W Conflict)</vt:lpstr>
      <vt:lpstr>Lost Update Problem(w-w conflict)</vt:lpstr>
      <vt:lpstr>Dirty Read problem(W-R conflict)</vt:lpstr>
      <vt:lpstr>W-R Conflict</vt:lpstr>
      <vt:lpstr>Unrepeatable read problem(W-R conflict)</vt:lpstr>
      <vt:lpstr>Unrepeatable read problem </vt:lpstr>
      <vt:lpstr>Incorrect summary problem</vt:lpstr>
      <vt:lpstr>PowerPoint Presentation</vt:lpstr>
      <vt:lpstr>Phantom Read</vt:lpstr>
      <vt:lpstr>Why use concurrency methods</vt:lpstr>
      <vt:lpstr>PowerPoint Presentation</vt:lpstr>
      <vt:lpstr>Concurrency protocols</vt:lpstr>
      <vt:lpstr>Lock Based Protocol</vt:lpstr>
      <vt:lpstr>Types of Lock based</vt:lpstr>
      <vt:lpstr>Shared Exclusive Locks</vt:lpstr>
      <vt:lpstr>Strict-Two Phase Locking Method (2PL)</vt:lpstr>
      <vt:lpstr>Types of 2PL</vt:lpstr>
      <vt:lpstr>TimeStamp based Protocol</vt:lpstr>
      <vt:lpstr>Validation Based Protocol</vt:lpstr>
      <vt:lpstr>VBP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 Control</dc:title>
  <dc:creator>admin</dc:creator>
  <cp:lastModifiedBy>Humair Shoukat</cp:lastModifiedBy>
  <cp:revision>22</cp:revision>
  <dcterms:created xsi:type="dcterms:W3CDTF">2021-05-24T00:07:55Z</dcterms:created>
  <dcterms:modified xsi:type="dcterms:W3CDTF">2023-02-03T07:17:22Z</dcterms:modified>
</cp:coreProperties>
</file>