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308" r:id="rId4"/>
    <p:sldId id="282" r:id="rId5"/>
    <p:sldId id="283" r:id="rId6"/>
    <p:sldId id="284" r:id="rId7"/>
    <p:sldId id="285" r:id="rId8"/>
    <p:sldId id="286" r:id="rId9"/>
    <p:sldId id="287" r:id="rId10"/>
    <p:sldId id="302" r:id="rId11"/>
    <p:sldId id="261" r:id="rId12"/>
    <p:sldId id="304" r:id="rId13"/>
    <p:sldId id="305" r:id="rId14"/>
    <p:sldId id="306" r:id="rId15"/>
    <p:sldId id="291" r:id="rId16"/>
    <p:sldId id="307" r:id="rId17"/>
    <p:sldId id="289" r:id="rId18"/>
    <p:sldId id="272" r:id="rId19"/>
    <p:sldId id="292" r:id="rId20"/>
    <p:sldId id="273" r:id="rId21"/>
    <p:sldId id="303" r:id="rId22"/>
    <p:sldId id="30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4"/>
  </p:normalViewPr>
  <p:slideViewPr>
    <p:cSldViewPr snapToGrid="0" snapToObjects="1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1D4A1-D03E-3049-8070-98A9DDB3175E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C0405-3DA6-D84C-82B3-F4DA1DBAC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58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B3AC2B-641E-4E53-B5C6-525FEF2E3136}" type="slidenum">
              <a:rPr lang="en-US"/>
              <a:pPr/>
              <a:t>9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29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8A7860-5099-42C3-9014-6FCE967B6BFD}" type="slidenum">
              <a:rPr lang="en-US"/>
              <a:pPr/>
              <a:t>10</a:t>
            </a:fld>
            <a:endParaRPr lang="en-US"/>
          </a:p>
        </p:txBody>
      </p:sp>
      <p:sp>
        <p:nvSpPr>
          <p:cNvPr id="552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102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15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50C21E-7DBC-4DE3-814E-DCD0888C409E}" type="slidenum">
              <a:rPr lang="en-US"/>
              <a:pPr/>
              <a:t>13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71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B3AC2B-641E-4E53-B5C6-525FEF2E3136}" type="slidenum">
              <a:rPr lang="en-US"/>
              <a:pPr/>
              <a:t>15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07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CBF2D-C916-5741-BC79-DFB51B50F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EF1A2-8311-3E44-8A03-DDCFAB9C9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73C4B-46F7-564A-93D5-D47580F46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EE11-DC2D-7442-86C2-67C5026396FF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49213-3456-6A41-ABD3-F38F442A6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C2D40-D782-D645-8768-7D987597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AD6B-D0A7-E745-AA75-E81848D1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8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4763E-A4C3-B846-B089-D2497F7C4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3ADE0-038E-5040-8792-33E6FCFE7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B7348-D081-AB4D-AD4B-0C5667762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EE11-DC2D-7442-86C2-67C5026396FF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5A21C-D094-7D4F-B2BA-66B6A4B54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4BFBE-8F96-484F-9259-D1258EA18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AD6B-D0A7-E745-AA75-E81848D1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8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A94EA9-1234-2446-BBA0-611A080CD7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727AF-4793-474E-8FCB-8F7C992E6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7A269-5909-3148-BB5F-74F10FD73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EE11-DC2D-7442-86C2-67C5026396FF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6D81E-09AE-7144-A72A-B5EB6813A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C1BBB-A821-A341-984A-EC278D7B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AD6B-D0A7-E745-AA75-E81848D1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EE11-DC2D-7442-86C2-67C5026396FF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0E9AD6B-D0A7-E745-AA75-E81848D193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212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EE11-DC2D-7442-86C2-67C5026396FF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AD6B-D0A7-E745-AA75-E81848D1931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437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EE11-DC2D-7442-86C2-67C5026396FF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AD6B-D0A7-E745-AA75-E81848D193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600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EE11-DC2D-7442-86C2-67C5026396FF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AD6B-D0A7-E745-AA75-E81848D1931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75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EE11-DC2D-7442-86C2-67C5026396FF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AD6B-D0A7-E745-AA75-E81848D1931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664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EE11-DC2D-7442-86C2-67C5026396FF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AD6B-D0A7-E745-AA75-E81848D1931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773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EE11-DC2D-7442-86C2-67C5026396FF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AD6B-D0A7-E745-AA75-E81848D1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043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EE11-DC2D-7442-86C2-67C5026396FF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AD6B-D0A7-E745-AA75-E81848D1931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17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CD15-CCEB-C14C-9525-A83CB2601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654D6-61A8-1240-A6B2-7816D62BF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F4C08-D188-A04A-A90D-F7CB8A5B1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EE11-DC2D-7442-86C2-67C5026396FF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BC18E-F583-9F4F-A250-7E6AC1A2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C18DA-D156-2441-B8EA-5C89B53C2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AD6B-D0A7-E745-AA75-E81848D1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933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1E3EE11-DC2D-7442-86C2-67C5026396FF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AD6B-D0A7-E745-AA75-E81848D1931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6062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EE11-DC2D-7442-86C2-67C5026396FF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AD6B-D0A7-E745-AA75-E81848D1931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3430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EE11-DC2D-7442-86C2-67C5026396FF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AD6B-D0A7-E745-AA75-E81848D193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76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ACA1-EC88-C044-BB2A-92EB3D038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98577-837C-AB4D-9F94-D03C31769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645B4-FD34-9048-92DC-2CE8AD94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EE11-DC2D-7442-86C2-67C5026396FF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3C80C-6CB7-D04B-8C7F-792747AE6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9999C-4809-C44E-B91B-9C9DDB821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AD6B-D0A7-E745-AA75-E81848D1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B851F-8E51-0C47-B9D2-71CA9EB26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7F4EA-5160-C44E-9C06-F03C6EFCE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10569-4352-334E-96CB-4A22F2564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C3906-30EB-3A4B-98DA-DC32CBBA6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EE11-DC2D-7442-86C2-67C5026396FF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7E865-3E0D-5C4F-A33D-76EE023CC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A3EA0-A4D3-654C-9771-C7FE46705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AD6B-D0A7-E745-AA75-E81848D1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3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D6E3-A545-374F-8ADB-91EFCE6DB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7B5B7-3B88-3043-A1DD-D78D5C867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EDF80-DC30-A84B-8B26-7DC692E33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276F1-E749-8445-A778-23F904D93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CAABA2-F183-9845-BA62-2E716CF56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29063B-461D-CC4A-8CD4-9AD28FCD4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EE11-DC2D-7442-86C2-67C5026396FF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314417-A3C0-8B4C-BB0A-18CE0B32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974439-4E17-2941-B3E4-19F22D07F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AD6B-D0A7-E745-AA75-E81848D1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40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B0BE4-AEDA-2E45-BE07-C1F8EB4E8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A4AFEB-2C73-8C48-9B81-26B7BE26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EE11-DC2D-7442-86C2-67C5026396FF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EF9C10-F958-3849-B894-4F2DA561C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404DB-C1E3-2D48-B726-21407C8A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AD6B-D0A7-E745-AA75-E81848D1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5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CD1BDA-8956-C24F-96BB-ECD0E3983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EE11-DC2D-7442-86C2-67C5026396FF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6BDA33-6100-7F43-A823-E221C340D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0697F-8CD9-5E46-A7C9-08908853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AD6B-D0A7-E745-AA75-E81848D1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4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9C100-E169-B848-B795-0BA0B4CD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F25A2-C555-8E4B-9EC1-0A472D277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7E704-1BE1-CD44-B549-589575378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437AF-7593-624D-BAE0-68AA53DDB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EE11-DC2D-7442-86C2-67C5026396FF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64109-7017-7344-B401-CCBAC0CF7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8CD29-68A5-8A43-A34B-03EC282E2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AD6B-D0A7-E745-AA75-E81848D1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1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FD0EC-1455-E840-ADB2-71251FBF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EA986F-ED62-1C41-BD0D-0327EC4CC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7B5E8-E6FA-4E46-8803-963134CC5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91821-CBC4-6647-9FE0-1CFFCC6D8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EE11-DC2D-7442-86C2-67C5026396FF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DC398-EE02-1344-B61A-310B2140C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4681F-8599-D94A-A647-E27631003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AD6B-D0A7-E745-AA75-E81848D1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0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31FA3D-F2A6-174F-95D3-671A56740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E0256-2DF2-9B48-B35B-F603F6500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2728C-42D3-CD43-88BB-47A4D11C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3EE11-DC2D-7442-86C2-67C5026396FF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3920C-6256-8447-8CFB-CEF87AF28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F7748-5C72-2741-AC31-068166D5A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9AD6B-D0A7-E745-AA75-E81848D1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3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3EE11-DC2D-7442-86C2-67C5026396FF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0E9AD6B-D0A7-E745-AA75-E81848D1931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06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ritannica.com/technology/database-management-system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tutorialink.com/dbms/advantage-and-disadvantages-of-dbms.dbms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F0007-D44A-CD46-BB73-965854DC4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Management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DDB757A-375E-E2B7-6FC0-4F71A3386E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38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So… </a:t>
            </a:r>
            <a:r>
              <a:rPr lang="en-US" b="1" dirty="0">
                <a:solidFill>
                  <a:srgbClr val="C00000"/>
                </a:solidFill>
              </a:rPr>
              <a:t>What</a:t>
            </a:r>
            <a:r>
              <a:rPr lang="en-US" b="1" dirty="0"/>
              <a:t> is a Database?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idx="1"/>
          </p:nvPr>
        </p:nvSpPr>
        <p:spPr>
          <a:xfrm>
            <a:off x="1981200" y="1752600"/>
            <a:ext cx="8229600" cy="440436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Shared Collection </a:t>
            </a:r>
            <a:r>
              <a:rPr lang="en-US" sz="2400" dirty="0"/>
              <a:t>of </a:t>
            </a:r>
            <a:r>
              <a:rPr lang="en-US" sz="3200" dirty="0">
                <a:solidFill>
                  <a:srgbClr val="FF0000"/>
                </a:solidFill>
              </a:rPr>
              <a:t>Logically related data</a:t>
            </a:r>
            <a:r>
              <a:rPr lang="en-US" sz="2400" dirty="0"/>
              <a:t> designed to meet the information needs of an organization.</a:t>
            </a:r>
          </a:p>
          <a:p>
            <a:endParaRPr lang="en-US" sz="2400" dirty="0"/>
          </a:p>
        </p:txBody>
      </p:sp>
      <p:pic>
        <p:nvPicPr>
          <p:cNvPr id="2050" name="Picture 2" descr="http://www.wsi-globalreach.com/wp-content/uploads/2012/07/A-B-Testing-Web-Design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733801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96341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50" y="1500189"/>
            <a:ext cx="476250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reeform 4"/>
          <p:cNvSpPr>
            <a:spLocks/>
          </p:cNvSpPr>
          <p:nvPr/>
        </p:nvSpPr>
        <p:spPr bwMode="auto">
          <a:xfrm>
            <a:off x="5638800" y="2971800"/>
            <a:ext cx="1981200" cy="914400"/>
          </a:xfrm>
          <a:custGeom>
            <a:avLst/>
            <a:gdLst>
              <a:gd name="T0" fmla="+- 0 15064 10402"/>
              <a:gd name="T1" fmla="*/ T0 w 9350"/>
              <a:gd name="T2" fmla="+- 0 11063 10449"/>
              <a:gd name="T3" fmla="*/ 11063 h 9551"/>
              <a:gd name="T4" fmla="+- 0 11217 10402"/>
              <a:gd name="T5" fmla="*/ T4 w 9350"/>
              <a:gd name="T6" fmla="+- 0 12340 10449"/>
              <a:gd name="T7" fmla="*/ 12340 h 9551"/>
              <a:gd name="T8" fmla="+- 0 10833 10402"/>
              <a:gd name="T9" fmla="*/ T8 w 9350"/>
              <a:gd name="T10" fmla="+- 0 17446 10449"/>
              <a:gd name="T11" fmla="*/ 17446 h 9551"/>
              <a:gd name="T12" fmla="+- 0 16217 10402"/>
              <a:gd name="T13" fmla="*/ T12 w 9350"/>
              <a:gd name="T14" fmla="+- 0 20000 10449"/>
              <a:gd name="T15" fmla="*/ 20000 h 9551"/>
              <a:gd name="T16" fmla="+- 0 19679 10402"/>
              <a:gd name="T17" fmla="*/ T16 w 9350"/>
              <a:gd name="T18" fmla="+- 0 17446 10449"/>
              <a:gd name="T19" fmla="*/ 17446 h 9551"/>
              <a:gd name="T20" fmla="+- 0 18141 10402"/>
              <a:gd name="T21" fmla="*/ T20 w 9350"/>
              <a:gd name="T22" fmla="+- 0 11063 10449"/>
              <a:gd name="T23" fmla="*/ 11063 h 9551"/>
              <a:gd name="T24" fmla="+- 0 13141 10402"/>
              <a:gd name="T25" fmla="*/ T24 w 9350"/>
              <a:gd name="T26" fmla="+- 0 11063 10449"/>
              <a:gd name="T27" fmla="*/ 11063 h 955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</a:cxnLst>
            <a:rect l="0" t="0" r="r" b="b"/>
            <a:pathLst>
              <a:path w="9350" h="9551">
                <a:moveTo>
                  <a:pt x="4662" y="614"/>
                </a:moveTo>
                <a:cubicBezTo>
                  <a:pt x="3091" y="721"/>
                  <a:pt x="1521" y="827"/>
                  <a:pt x="815" y="1891"/>
                </a:cubicBezTo>
                <a:cubicBezTo>
                  <a:pt x="110" y="2955"/>
                  <a:pt x="-402" y="5721"/>
                  <a:pt x="431" y="6997"/>
                </a:cubicBezTo>
                <a:cubicBezTo>
                  <a:pt x="1264" y="8274"/>
                  <a:pt x="4341" y="9551"/>
                  <a:pt x="5815" y="9551"/>
                </a:cubicBezTo>
                <a:cubicBezTo>
                  <a:pt x="7290" y="9551"/>
                  <a:pt x="8956" y="8487"/>
                  <a:pt x="9277" y="6997"/>
                </a:cubicBezTo>
                <a:cubicBezTo>
                  <a:pt x="9598" y="5508"/>
                  <a:pt x="8828" y="1678"/>
                  <a:pt x="7739" y="614"/>
                </a:cubicBezTo>
                <a:cubicBezTo>
                  <a:pt x="6649" y="-449"/>
                  <a:pt x="4694" y="82"/>
                  <a:pt x="2739" y="614"/>
                </a:cubicBezTo>
              </a:path>
            </a:pathLst>
          </a:custGeom>
          <a:noFill/>
          <a:ln w="25400">
            <a:solidFill>
              <a:srgbClr val="D6020C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2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reeform 3"/>
          <p:cNvSpPr>
            <a:spLocks/>
          </p:cNvSpPr>
          <p:nvPr/>
        </p:nvSpPr>
        <p:spPr bwMode="auto">
          <a:xfrm>
            <a:off x="3252788" y="2360613"/>
            <a:ext cx="7345362" cy="4425950"/>
          </a:xfrm>
          <a:custGeom>
            <a:avLst/>
            <a:gdLst>
              <a:gd name="T0" fmla="+- 0 13741 10035"/>
              <a:gd name="T1" fmla="*/ T0 w 9844"/>
              <a:gd name="T2" fmla="+- 0 10028 10025"/>
              <a:gd name="T3" fmla="*/ 10028 h 9900"/>
              <a:gd name="T4" fmla="+- 0 11700 10035"/>
              <a:gd name="T5" fmla="*/ T4 w 9844"/>
              <a:gd name="T6" fmla="+- 0 10369 10025"/>
              <a:gd name="T7" fmla="*/ 10369 h 9900"/>
              <a:gd name="T8" fmla="+- 0 10272 10035"/>
              <a:gd name="T9" fmla="*/ T8 w 9844"/>
              <a:gd name="T10" fmla="+- 0 11051 10025"/>
              <a:gd name="T11" fmla="*/ 11051 h 9900"/>
              <a:gd name="T12" fmla="+- 0 10068 10035"/>
              <a:gd name="T13" fmla="*/ T12 w 9844"/>
              <a:gd name="T14" fmla="+- 0 13437 10025"/>
              <a:gd name="T15" fmla="*/ 13437 h 9900"/>
              <a:gd name="T16" fmla="+- 0 10068 10035"/>
              <a:gd name="T17" fmla="*/ T16 w 9844"/>
              <a:gd name="T18" fmla="+- 0 16676 10025"/>
              <a:gd name="T19" fmla="*/ 16676 h 9900"/>
              <a:gd name="T20" fmla="+- 0 10374 10035"/>
              <a:gd name="T21" fmla="*/ T20 w 9844"/>
              <a:gd name="T22" fmla="+- 0 18380 10025"/>
              <a:gd name="T23" fmla="*/ 18380 h 9900"/>
              <a:gd name="T24" fmla="+- 0 12006 10035"/>
              <a:gd name="T25" fmla="*/ T24 w 9844"/>
              <a:gd name="T26" fmla="+- 0 19744 10025"/>
              <a:gd name="T27" fmla="*/ 19744 h 9900"/>
              <a:gd name="T28" fmla="+- 0 15272 10035"/>
              <a:gd name="T29" fmla="*/ T28 w 9844"/>
              <a:gd name="T30" fmla="+- 0 19744 10025"/>
              <a:gd name="T31" fmla="*/ 19744 h 9900"/>
              <a:gd name="T32" fmla="+- 0 18435 10035"/>
              <a:gd name="T33" fmla="*/ T32 w 9844"/>
              <a:gd name="T34" fmla="+- 0 18210 10025"/>
              <a:gd name="T35" fmla="*/ 18210 h 9900"/>
              <a:gd name="T36" fmla="+- 0 19863 10035"/>
              <a:gd name="T37" fmla="*/ T36 w 9844"/>
              <a:gd name="T38" fmla="+- 0 12585 10025"/>
              <a:gd name="T39" fmla="*/ 12585 h 9900"/>
              <a:gd name="T40" fmla="+- 0 17619 10035"/>
              <a:gd name="T41" fmla="*/ T40 w 9844"/>
              <a:gd name="T42" fmla="+- 0 10539 10025"/>
              <a:gd name="T43" fmla="*/ 10539 h 9900"/>
              <a:gd name="T44" fmla="+- 0 13741 10035"/>
              <a:gd name="T45" fmla="*/ T44 w 9844"/>
              <a:gd name="T46" fmla="+- 0 10028 10025"/>
              <a:gd name="T47" fmla="*/ 10028 h 9900"/>
              <a:gd name="T48" fmla="+- 0 13741 10035"/>
              <a:gd name="T49" fmla="*/ T48 w 9844"/>
              <a:gd name="T50" fmla="+- 0 10028 10025"/>
              <a:gd name="T51" fmla="*/ 10028 h 990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</a:cxnLst>
            <a:rect l="0" t="0" r="r" b="b"/>
            <a:pathLst>
              <a:path w="9844" h="9900">
                <a:moveTo>
                  <a:pt x="3706" y="3"/>
                </a:moveTo>
                <a:cubicBezTo>
                  <a:pt x="2720" y="-25"/>
                  <a:pt x="2243" y="173"/>
                  <a:pt x="1665" y="344"/>
                </a:cubicBezTo>
                <a:cubicBezTo>
                  <a:pt x="1087" y="514"/>
                  <a:pt x="509" y="514"/>
                  <a:pt x="237" y="1026"/>
                </a:cubicBezTo>
                <a:cubicBezTo>
                  <a:pt x="-36" y="1537"/>
                  <a:pt x="67" y="2475"/>
                  <a:pt x="33" y="3412"/>
                </a:cubicBezTo>
                <a:cubicBezTo>
                  <a:pt x="-1" y="4350"/>
                  <a:pt x="-18" y="5827"/>
                  <a:pt x="33" y="6651"/>
                </a:cubicBezTo>
                <a:cubicBezTo>
                  <a:pt x="84" y="7475"/>
                  <a:pt x="16" y="7844"/>
                  <a:pt x="339" y="8355"/>
                </a:cubicBezTo>
                <a:cubicBezTo>
                  <a:pt x="662" y="8867"/>
                  <a:pt x="1155" y="9492"/>
                  <a:pt x="1971" y="9719"/>
                </a:cubicBezTo>
                <a:cubicBezTo>
                  <a:pt x="2788" y="9946"/>
                  <a:pt x="4165" y="9975"/>
                  <a:pt x="5237" y="9719"/>
                </a:cubicBezTo>
                <a:cubicBezTo>
                  <a:pt x="6308" y="9463"/>
                  <a:pt x="7635" y="9378"/>
                  <a:pt x="8400" y="8185"/>
                </a:cubicBezTo>
                <a:cubicBezTo>
                  <a:pt x="9165" y="6992"/>
                  <a:pt x="9965" y="3838"/>
                  <a:pt x="9828" y="2560"/>
                </a:cubicBezTo>
                <a:cubicBezTo>
                  <a:pt x="9692" y="1281"/>
                  <a:pt x="8604" y="940"/>
                  <a:pt x="7584" y="514"/>
                </a:cubicBezTo>
                <a:cubicBezTo>
                  <a:pt x="6563" y="88"/>
                  <a:pt x="4692" y="31"/>
                  <a:pt x="3706" y="3"/>
                </a:cubicBezTo>
                <a:close/>
                <a:moveTo>
                  <a:pt x="3706" y="3"/>
                </a:moveTo>
              </a:path>
            </a:pathLst>
          </a:custGeom>
          <a:noFill/>
          <a:ln w="25400">
            <a:solidFill>
              <a:srgbClr val="D6020C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1447800" y="1905000"/>
            <a:ext cx="1447800" cy="4249738"/>
          </a:xfrm>
          <a:custGeom>
            <a:avLst/>
            <a:gdLst>
              <a:gd name="T0" fmla="+- 0 13875 10111"/>
              <a:gd name="T1" fmla="*/ T0 w 9677"/>
              <a:gd name="T2" fmla="+- 0 10000 10000"/>
              <a:gd name="T3" fmla="*/ 10000 h 9874"/>
              <a:gd name="T4" fmla="+- 0 11625 10111"/>
              <a:gd name="T5" fmla="*/ T4 w 9677"/>
              <a:gd name="T6" fmla="+- 0 10530 10000"/>
              <a:gd name="T7" fmla="*/ 10530 h 9874"/>
              <a:gd name="T8" fmla="+- 0 10125 10111"/>
              <a:gd name="T9" fmla="*/ T8 w 9677"/>
              <a:gd name="T10" fmla="+- 0 12123 10000"/>
              <a:gd name="T11" fmla="*/ 12123 h 9874"/>
              <a:gd name="T12" fmla="+- 0 10875 10111"/>
              <a:gd name="T13" fmla="*/ T12 w 9677"/>
              <a:gd name="T14" fmla="+- 0 14955 10000"/>
              <a:gd name="T15" fmla="*/ 14955 h 9874"/>
              <a:gd name="T16" fmla="+- 0 10875 10111"/>
              <a:gd name="T17" fmla="*/ T16 w 9677"/>
              <a:gd name="T18" fmla="+- 0 18141 10000"/>
              <a:gd name="T19" fmla="*/ 18141 h 9874"/>
              <a:gd name="T20" fmla="+- 0 11250 10111"/>
              <a:gd name="T21" fmla="*/ T20 w 9677"/>
              <a:gd name="T22" fmla="+- 0 19734 10000"/>
              <a:gd name="T23" fmla="*/ 19734 h 9874"/>
              <a:gd name="T24" fmla="+- 0 15000 10111"/>
              <a:gd name="T25" fmla="*/ T24 w 9677"/>
              <a:gd name="T26" fmla="+- 0 19734 10000"/>
              <a:gd name="T27" fmla="*/ 19734 h 9874"/>
              <a:gd name="T28" fmla="+- 0 18000 10111"/>
              <a:gd name="T29" fmla="*/ T28 w 9677"/>
              <a:gd name="T30" fmla="+- 0 19203 10000"/>
              <a:gd name="T31" fmla="*/ 19203 h 9874"/>
              <a:gd name="T32" fmla="+- 0 19500 10111"/>
              <a:gd name="T33" fmla="*/ T32 w 9677"/>
              <a:gd name="T34" fmla="+- 0 16725 10000"/>
              <a:gd name="T35" fmla="*/ 16725 h 9874"/>
              <a:gd name="T36" fmla="+- 0 19500 10111"/>
              <a:gd name="T37" fmla="*/ T36 w 9677"/>
              <a:gd name="T38" fmla="+- 0 12831 10000"/>
              <a:gd name="T39" fmla="*/ 12831 h 9874"/>
              <a:gd name="T40" fmla="+- 0 16500 10111"/>
              <a:gd name="T41" fmla="*/ T40 w 9677"/>
              <a:gd name="T42" fmla="+- 0 11415 10000"/>
              <a:gd name="T43" fmla="*/ 11415 h 9874"/>
              <a:gd name="T44" fmla="+- 0 13125 10111"/>
              <a:gd name="T45" fmla="*/ T44 w 9677"/>
              <a:gd name="T46" fmla="+- 0 10176 10000"/>
              <a:gd name="T47" fmla="*/ 10176 h 9874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</a:cxnLst>
            <a:rect l="0" t="0" r="r" b="b"/>
            <a:pathLst>
              <a:path w="9677" h="9874">
                <a:moveTo>
                  <a:pt x="3764" y="0"/>
                </a:moveTo>
                <a:cubicBezTo>
                  <a:pt x="2951" y="88"/>
                  <a:pt x="2139" y="176"/>
                  <a:pt x="1514" y="530"/>
                </a:cubicBezTo>
                <a:cubicBezTo>
                  <a:pt x="889" y="884"/>
                  <a:pt x="139" y="1386"/>
                  <a:pt x="14" y="2123"/>
                </a:cubicBezTo>
                <a:cubicBezTo>
                  <a:pt x="-111" y="2861"/>
                  <a:pt x="639" y="3952"/>
                  <a:pt x="764" y="4955"/>
                </a:cubicBezTo>
                <a:cubicBezTo>
                  <a:pt x="889" y="5958"/>
                  <a:pt x="701" y="7345"/>
                  <a:pt x="764" y="8141"/>
                </a:cubicBezTo>
                <a:cubicBezTo>
                  <a:pt x="826" y="8938"/>
                  <a:pt x="451" y="9469"/>
                  <a:pt x="1139" y="9734"/>
                </a:cubicBezTo>
                <a:cubicBezTo>
                  <a:pt x="1826" y="10000"/>
                  <a:pt x="3764" y="9823"/>
                  <a:pt x="4889" y="9734"/>
                </a:cubicBezTo>
                <a:cubicBezTo>
                  <a:pt x="6014" y="9646"/>
                  <a:pt x="7139" y="9705"/>
                  <a:pt x="7889" y="9203"/>
                </a:cubicBezTo>
                <a:cubicBezTo>
                  <a:pt x="8639" y="8702"/>
                  <a:pt x="9139" y="7787"/>
                  <a:pt x="9389" y="6725"/>
                </a:cubicBezTo>
                <a:cubicBezTo>
                  <a:pt x="9639" y="5663"/>
                  <a:pt x="9889" y="3716"/>
                  <a:pt x="9389" y="2831"/>
                </a:cubicBezTo>
                <a:cubicBezTo>
                  <a:pt x="8889" y="1946"/>
                  <a:pt x="7451" y="1858"/>
                  <a:pt x="6389" y="1415"/>
                </a:cubicBezTo>
                <a:cubicBezTo>
                  <a:pt x="5326" y="973"/>
                  <a:pt x="4170" y="575"/>
                  <a:pt x="3014" y="176"/>
                </a:cubicBezTo>
              </a:path>
            </a:pathLst>
          </a:custGeom>
          <a:noFill/>
          <a:ln w="25400">
            <a:solidFill>
              <a:srgbClr val="D6020C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3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 descr="itu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158077"/>
            <a:ext cx="8648700" cy="586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50426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DBMS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8153400" y="2895600"/>
            <a:ext cx="1295400" cy="1524000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ocument 4"/>
          <p:cNvSpPr/>
          <p:nvPr/>
        </p:nvSpPr>
        <p:spPr>
          <a:xfrm>
            <a:off x="5334000" y="2286000"/>
            <a:ext cx="1143000" cy="1066800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ocument 5"/>
          <p:cNvSpPr/>
          <p:nvPr/>
        </p:nvSpPr>
        <p:spPr>
          <a:xfrm>
            <a:off x="5410200" y="4038600"/>
            <a:ext cx="1219200" cy="1066800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629400" y="2743199"/>
            <a:ext cx="114300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781800" y="4038600"/>
            <a:ext cx="10668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6858000" y="4267200"/>
            <a:ext cx="9906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6629400" y="2971799"/>
            <a:ext cx="9906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http://www.fashion-bid.co.uk/images/u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752600"/>
            <a:ext cx="1524000" cy="1524000"/>
          </a:xfrm>
          <a:prstGeom prst="rect">
            <a:avLst/>
          </a:prstGeom>
          <a:noFill/>
        </p:spPr>
      </p:pic>
      <p:pic>
        <p:nvPicPr>
          <p:cNvPr id="6148" name="Picture 4" descr="http://a.dryicons.com/images/icon_sets/shine_icon_set/png/256x256/black_us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3886200"/>
            <a:ext cx="1600200" cy="16002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3048000" y="3276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24200" y="54980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86400" y="24500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62600" y="4267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382000" y="3581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17" name="Freeform 6"/>
          <p:cNvSpPr>
            <a:spLocks/>
          </p:cNvSpPr>
          <p:nvPr/>
        </p:nvSpPr>
        <p:spPr bwMode="auto">
          <a:xfrm>
            <a:off x="7924800" y="2209800"/>
            <a:ext cx="1676400" cy="2743200"/>
          </a:xfrm>
          <a:custGeom>
            <a:avLst/>
            <a:gdLst>
              <a:gd name="T0" fmla="+- 0 13875 10111"/>
              <a:gd name="T1" fmla="*/ T0 w 9677"/>
              <a:gd name="T2" fmla="+- 0 10000 10000"/>
              <a:gd name="T3" fmla="*/ 10000 h 9874"/>
              <a:gd name="T4" fmla="+- 0 11625 10111"/>
              <a:gd name="T5" fmla="*/ T4 w 9677"/>
              <a:gd name="T6" fmla="+- 0 10530 10000"/>
              <a:gd name="T7" fmla="*/ 10530 h 9874"/>
              <a:gd name="T8" fmla="+- 0 10125 10111"/>
              <a:gd name="T9" fmla="*/ T8 w 9677"/>
              <a:gd name="T10" fmla="+- 0 12123 10000"/>
              <a:gd name="T11" fmla="*/ 12123 h 9874"/>
              <a:gd name="T12" fmla="+- 0 10875 10111"/>
              <a:gd name="T13" fmla="*/ T12 w 9677"/>
              <a:gd name="T14" fmla="+- 0 14955 10000"/>
              <a:gd name="T15" fmla="*/ 14955 h 9874"/>
              <a:gd name="T16" fmla="+- 0 10875 10111"/>
              <a:gd name="T17" fmla="*/ T16 w 9677"/>
              <a:gd name="T18" fmla="+- 0 18141 10000"/>
              <a:gd name="T19" fmla="*/ 18141 h 9874"/>
              <a:gd name="T20" fmla="+- 0 11250 10111"/>
              <a:gd name="T21" fmla="*/ T20 w 9677"/>
              <a:gd name="T22" fmla="+- 0 19734 10000"/>
              <a:gd name="T23" fmla="*/ 19734 h 9874"/>
              <a:gd name="T24" fmla="+- 0 15000 10111"/>
              <a:gd name="T25" fmla="*/ T24 w 9677"/>
              <a:gd name="T26" fmla="+- 0 19734 10000"/>
              <a:gd name="T27" fmla="*/ 19734 h 9874"/>
              <a:gd name="T28" fmla="+- 0 18000 10111"/>
              <a:gd name="T29" fmla="*/ T28 w 9677"/>
              <a:gd name="T30" fmla="+- 0 19203 10000"/>
              <a:gd name="T31" fmla="*/ 19203 h 9874"/>
              <a:gd name="T32" fmla="+- 0 19500 10111"/>
              <a:gd name="T33" fmla="*/ T32 w 9677"/>
              <a:gd name="T34" fmla="+- 0 16725 10000"/>
              <a:gd name="T35" fmla="*/ 16725 h 9874"/>
              <a:gd name="T36" fmla="+- 0 19500 10111"/>
              <a:gd name="T37" fmla="*/ T36 w 9677"/>
              <a:gd name="T38" fmla="+- 0 12831 10000"/>
              <a:gd name="T39" fmla="*/ 12831 h 9874"/>
              <a:gd name="T40" fmla="+- 0 16500 10111"/>
              <a:gd name="T41" fmla="*/ T40 w 9677"/>
              <a:gd name="T42" fmla="+- 0 11415 10000"/>
              <a:gd name="T43" fmla="*/ 11415 h 9874"/>
              <a:gd name="T44" fmla="+- 0 13125 10111"/>
              <a:gd name="T45" fmla="*/ T44 w 9677"/>
              <a:gd name="T46" fmla="+- 0 10176 10000"/>
              <a:gd name="T47" fmla="*/ 10176 h 9874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</a:cxnLst>
            <a:rect l="0" t="0" r="r" b="b"/>
            <a:pathLst>
              <a:path w="9677" h="9874">
                <a:moveTo>
                  <a:pt x="3764" y="0"/>
                </a:moveTo>
                <a:cubicBezTo>
                  <a:pt x="2951" y="88"/>
                  <a:pt x="2139" y="176"/>
                  <a:pt x="1514" y="530"/>
                </a:cubicBezTo>
                <a:cubicBezTo>
                  <a:pt x="889" y="884"/>
                  <a:pt x="139" y="1386"/>
                  <a:pt x="14" y="2123"/>
                </a:cubicBezTo>
                <a:cubicBezTo>
                  <a:pt x="-111" y="2861"/>
                  <a:pt x="639" y="3952"/>
                  <a:pt x="764" y="4955"/>
                </a:cubicBezTo>
                <a:cubicBezTo>
                  <a:pt x="889" y="5958"/>
                  <a:pt x="701" y="7345"/>
                  <a:pt x="764" y="8141"/>
                </a:cubicBezTo>
                <a:cubicBezTo>
                  <a:pt x="826" y="8938"/>
                  <a:pt x="451" y="9469"/>
                  <a:pt x="1139" y="9734"/>
                </a:cubicBezTo>
                <a:cubicBezTo>
                  <a:pt x="1826" y="10000"/>
                  <a:pt x="3764" y="9823"/>
                  <a:pt x="4889" y="9734"/>
                </a:cubicBezTo>
                <a:cubicBezTo>
                  <a:pt x="6014" y="9646"/>
                  <a:pt x="7139" y="9705"/>
                  <a:pt x="7889" y="9203"/>
                </a:cubicBezTo>
                <a:cubicBezTo>
                  <a:pt x="8639" y="8702"/>
                  <a:pt x="9139" y="7787"/>
                  <a:pt x="9389" y="6725"/>
                </a:cubicBezTo>
                <a:cubicBezTo>
                  <a:pt x="9639" y="5663"/>
                  <a:pt x="9889" y="3716"/>
                  <a:pt x="9389" y="2831"/>
                </a:cubicBezTo>
                <a:cubicBezTo>
                  <a:pt x="8889" y="1946"/>
                  <a:pt x="7451" y="1858"/>
                  <a:pt x="6389" y="1415"/>
                </a:cubicBezTo>
                <a:cubicBezTo>
                  <a:pt x="5326" y="973"/>
                  <a:pt x="4170" y="575"/>
                  <a:pt x="3014" y="176"/>
                </a:cubicBezTo>
              </a:path>
            </a:pathLst>
          </a:custGeom>
          <a:noFill/>
          <a:ln w="25400">
            <a:solidFill>
              <a:srgbClr val="D6020C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534401" y="1752601"/>
            <a:ext cx="1709931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2800" b="1" cap="all" dirty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Back</a:t>
            </a:r>
          </a:p>
          <a:p>
            <a:pPr algn="ctr"/>
            <a:r>
              <a:rPr lang="en-US" sz="2800" b="1" cap="all" dirty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End</a:t>
            </a:r>
          </a:p>
        </p:txBody>
      </p:sp>
      <p:sp>
        <p:nvSpPr>
          <p:cNvPr id="19" name="Freeform 6"/>
          <p:cNvSpPr>
            <a:spLocks/>
          </p:cNvSpPr>
          <p:nvPr/>
        </p:nvSpPr>
        <p:spPr bwMode="auto">
          <a:xfrm>
            <a:off x="5105400" y="1676400"/>
            <a:ext cx="1905000" cy="4038600"/>
          </a:xfrm>
          <a:custGeom>
            <a:avLst/>
            <a:gdLst>
              <a:gd name="T0" fmla="+- 0 13875 10111"/>
              <a:gd name="T1" fmla="*/ T0 w 9677"/>
              <a:gd name="T2" fmla="+- 0 10000 10000"/>
              <a:gd name="T3" fmla="*/ 10000 h 9874"/>
              <a:gd name="T4" fmla="+- 0 11625 10111"/>
              <a:gd name="T5" fmla="*/ T4 w 9677"/>
              <a:gd name="T6" fmla="+- 0 10530 10000"/>
              <a:gd name="T7" fmla="*/ 10530 h 9874"/>
              <a:gd name="T8" fmla="+- 0 10125 10111"/>
              <a:gd name="T9" fmla="*/ T8 w 9677"/>
              <a:gd name="T10" fmla="+- 0 12123 10000"/>
              <a:gd name="T11" fmla="*/ 12123 h 9874"/>
              <a:gd name="T12" fmla="+- 0 10875 10111"/>
              <a:gd name="T13" fmla="*/ T12 w 9677"/>
              <a:gd name="T14" fmla="+- 0 14955 10000"/>
              <a:gd name="T15" fmla="*/ 14955 h 9874"/>
              <a:gd name="T16" fmla="+- 0 10875 10111"/>
              <a:gd name="T17" fmla="*/ T16 w 9677"/>
              <a:gd name="T18" fmla="+- 0 18141 10000"/>
              <a:gd name="T19" fmla="*/ 18141 h 9874"/>
              <a:gd name="T20" fmla="+- 0 11250 10111"/>
              <a:gd name="T21" fmla="*/ T20 w 9677"/>
              <a:gd name="T22" fmla="+- 0 19734 10000"/>
              <a:gd name="T23" fmla="*/ 19734 h 9874"/>
              <a:gd name="T24" fmla="+- 0 15000 10111"/>
              <a:gd name="T25" fmla="*/ T24 w 9677"/>
              <a:gd name="T26" fmla="+- 0 19734 10000"/>
              <a:gd name="T27" fmla="*/ 19734 h 9874"/>
              <a:gd name="T28" fmla="+- 0 18000 10111"/>
              <a:gd name="T29" fmla="*/ T28 w 9677"/>
              <a:gd name="T30" fmla="+- 0 19203 10000"/>
              <a:gd name="T31" fmla="*/ 19203 h 9874"/>
              <a:gd name="T32" fmla="+- 0 19500 10111"/>
              <a:gd name="T33" fmla="*/ T32 w 9677"/>
              <a:gd name="T34" fmla="+- 0 16725 10000"/>
              <a:gd name="T35" fmla="*/ 16725 h 9874"/>
              <a:gd name="T36" fmla="+- 0 19500 10111"/>
              <a:gd name="T37" fmla="*/ T36 w 9677"/>
              <a:gd name="T38" fmla="+- 0 12831 10000"/>
              <a:gd name="T39" fmla="*/ 12831 h 9874"/>
              <a:gd name="T40" fmla="+- 0 16500 10111"/>
              <a:gd name="T41" fmla="*/ T40 w 9677"/>
              <a:gd name="T42" fmla="+- 0 11415 10000"/>
              <a:gd name="T43" fmla="*/ 11415 h 9874"/>
              <a:gd name="T44" fmla="+- 0 13125 10111"/>
              <a:gd name="T45" fmla="*/ T44 w 9677"/>
              <a:gd name="T46" fmla="+- 0 10176 10000"/>
              <a:gd name="T47" fmla="*/ 10176 h 9874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</a:cxnLst>
            <a:rect l="0" t="0" r="r" b="b"/>
            <a:pathLst>
              <a:path w="9677" h="9874">
                <a:moveTo>
                  <a:pt x="3764" y="0"/>
                </a:moveTo>
                <a:cubicBezTo>
                  <a:pt x="2951" y="88"/>
                  <a:pt x="2139" y="176"/>
                  <a:pt x="1514" y="530"/>
                </a:cubicBezTo>
                <a:cubicBezTo>
                  <a:pt x="889" y="884"/>
                  <a:pt x="139" y="1386"/>
                  <a:pt x="14" y="2123"/>
                </a:cubicBezTo>
                <a:cubicBezTo>
                  <a:pt x="-111" y="2861"/>
                  <a:pt x="639" y="3952"/>
                  <a:pt x="764" y="4955"/>
                </a:cubicBezTo>
                <a:cubicBezTo>
                  <a:pt x="889" y="5958"/>
                  <a:pt x="701" y="7345"/>
                  <a:pt x="764" y="8141"/>
                </a:cubicBezTo>
                <a:cubicBezTo>
                  <a:pt x="826" y="8938"/>
                  <a:pt x="451" y="9469"/>
                  <a:pt x="1139" y="9734"/>
                </a:cubicBezTo>
                <a:cubicBezTo>
                  <a:pt x="1826" y="10000"/>
                  <a:pt x="3764" y="9823"/>
                  <a:pt x="4889" y="9734"/>
                </a:cubicBezTo>
                <a:cubicBezTo>
                  <a:pt x="6014" y="9646"/>
                  <a:pt x="7139" y="9705"/>
                  <a:pt x="7889" y="9203"/>
                </a:cubicBezTo>
                <a:cubicBezTo>
                  <a:pt x="8639" y="8702"/>
                  <a:pt x="9139" y="7787"/>
                  <a:pt x="9389" y="6725"/>
                </a:cubicBezTo>
                <a:cubicBezTo>
                  <a:pt x="9639" y="5663"/>
                  <a:pt x="9889" y="3716"/>
                  <a:pt x="9389" y="2831"/>
                </a:cubicBezTo>
                <a:cubicBezTo>
                  <a:pt x="8889" y="1946"/>
                  <a:pt x="7451" y="1858"/>
                  <a:pt x="6389" y="1415"/>
                </a:cubicBezTo>
                <a:cubicBezTo>
                  <a:pt x="5326" y="973"/>
                  <a:pt x="4170" y="575"/>
                  <a:pt x="3014" y="176"/>
                </a:cubicBezTo>
              </a:path>
            </a:pathLst>
          </a:custGeom>
          <a:noFill/>
          <a:ln w="25400">
            <a:solidFill>
              <a:srgbClr val="D6020C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681470" y="1255694"/>
            <a:ext cx="1709931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2800" b="1" cap="all" dirty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Front</a:t>
            </a:r>
          </a:p>
          <a:p>
            <a:pPr algn="ctr"/>
            <a:r>
              <a:rPr lang="en-US" sz="2800" b="1" cap="all" dirty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29230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Examples of DB applications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Transactions from ATM</a:t>
            </a:r>
          </a:p>
          <a:p>
            <a:endParaRPr lang="en-US" dirty="0"/>
          </a:p>
          <a:p>
            <a:r>
              <a:rPr lang="en-US" dirty="0"/>
              <a:t>Purchases using your credit / debit card</a:t>
            </a:r>
          </a:p>
          <a:p>
            <a:endParaRPr lang="en-US" dirty="0"/>
          </a:p>
          <a:p>
            <a:r>
              <a:rPr lang="en-US" dirty="0"/>
              <a:t>Using a local library</a:t>
            </a:r>
          </a:p>
          <a:p>
            <a:endParaRPr lang="en-US" dirty="0"/>
          </a:p>
          <a:p>
            <a:r>
              <a:rPr lang="en-US" dirty="0"/>
              <a:t>Studying at university</a:t>
            </a:r>
          </a:p>
          <a:p>
            <a:endParaRPr lang="en-US" dirty="0"/>
          </a:p>
          <a:p>
            <a:r>
              <a:rPr lang="en-US" dirty="0"/>
              <a:t>Booking a holiday at the travel agent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681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title"/>
          </p:nvPr>
        </p:nvSpPr>
        <p:spPr>
          <a:xfrm>
            <a:off x="2279650" y="333375"/>
            <a:ext cx="7772400" cy="9144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</a:t>
            </a:r>
            <a:r>
              <a:rPr lang="en-US" b="1" dirty="0"/>
              <a:t>.. Is a DBMS ?</a:t>
            </a:r>
          </a:p>
        </p:txBody>
      </p:sp>
      <p:sp>
        <p:nvSpPr>
          <p:cNvPr id="2160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19288" y="1981201"/>
            <a:ext cx="7772400" cy="411162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cs typeface="Tahoma" pitchFamily="34" charset="0"/>
              </a:rPr>
              <a:t>A software system that enables users to define, create, maintain and control access to database.</a:t>
            </a:r>
          </a:p>
          <a:p>
            <a:pPr>
              <a:lnSpc>
                <a:spcPct val="90000"/>
              </a:lnSpc>
            </a:pPr>
            <a:endParaRPr lang="en-US" dirty="0"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cs typeface="Tahoma" pitchFamily="34" charset="0"/>
              </a:rPr>
              <a:t>A database application program that interacts with database by issuing an appropriate request (SQL statement) to the DBMS.</a:t>
            </a:r>
          </a:p>
        </p:txBody>
      </p:sp>
    </p:spTree>
    <p:extLst>
      <p:ext uri="{BB962C8B-B14F-4D97-AF65-F5344CB8AC3E}">
        <p14:creationId xmlns:p14="http://schemas.microsoft.com/office/powerpoint/2010/main" val="388165388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828675"/>
            <a:ext cx="7772400" cy="9144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Who</a:t>
            </a:r>
            <a:r>
              <a:rPr lang="en-US" b="1" dirty="0"/>
              <a:t> is involved in databases?</a:t>
            </a:r>
          </a:p>
        </p:txBody>
      </p:sp>
      <p:sp>
        <p:nvSpPr>
          <p:cNvPr id="2170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641600" y="2133600"/>
            <a:ext cx="7050088" cy="3425826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t">
            <a:normAutofit fontScale="77500" lnSpcReduction="20000"/>
          </a:bodyPr>
          <a:lstStyle/>
          <a:p>
            <a:r>
              <a:rPr lang="en-US" dirty="0">
                <a:cs typeface="Tahoma" pitchFamily="34" charset="0"/>
              </a:rPr>
              <a:t>Data Administrator (DA)</a:t>
            </a:r>
          </a:p>
          <a:p>
            <a:endParaRPr lang="en-US" dirty="0">
              <a:cs typeface="Tahoma" pitchFamily="34" charset="0"/>
            </a:endParaRPr>
          </a:p>
          <a:p>
            <a:r>
              <a:rPr lang="en-US" dirty="0">
                <a:cs typeface="Tahoma" pitchFamily="34" charset="0"/>
              </a:rPr>
              <a:t>Database Administrator (DBA)</a:t>
            </a:r>
          </a:p>
          <a:p>
            <a:endParaRPr lang="en-US" dirty="0">
              <a:cs typeface="Tahoma" pitchFamily="34" charset="0"/>
            </a:endParaRPr>
          </a:p>
          <a:p>
            <a:r>
              <a:rPr lang="en-US" dirty="0">
                <a:cs typeface="Tahoma" pitchFamily="34" charset="0"/>
              </a:rPr>
              <a:t>Database designers</a:t>
            </a:r>
          </a:p>
          <a:p>
            <a:endParaRPr lang="en-US" dirty="0">
              <a:cs typeface="Tahoma" pitchFamily="34" charset="0"/>
            </a:endParaRPr>
          </a:p>
          <a:p>
            <a:r>
              <a:rPr lang="en-US" dirty="0">
                <a:cs typeface="Tahoma" pitchFamily="34" charset="0"/>
              </a:rPr>
              <a:t>System Programmers</a:t>
            </a:r>
          </a:p>
          <a:p>
            <a:endParaRPr lang="en-US" dirty="0">
              <a:cs typeface="Tahoma" pitchFamily="34" charset="0"/>
            </a:endParaRPr>
          </a:p>
          <a:p>
            <a:r>
              <a:rPr lang="en-US" dirty="0">
                <a:cs typeface="Tahoma" pitchFamily="34" charset="0"/>
              </a:rPr>
              <a:t>Users (naive and sophisticated) </a:t>
            </a:r>
          </a:p>
        </p:txBody>
      </p:sp>
    </p:spTree>
    <p:extLst>
      <p:ext uri="{BB962C8B-B14F-4D97-AF65-F5344CB8AC3E}">
        <p14:creationId xmlns:p14="http://schemas.microsoft.com/office/powerpoint/2010/main" val="32100908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2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Database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Data Definition Language (DDL)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Permits specifications of data types, structures and any data constraints.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All specifications are stored in data base.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Data Manipulation Language (DML)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General enquiry facility of data.</a:t>
            </a:r>
          </a:p>
          <a:p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469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title"/>
          </p:nvPr>
        </p:nvSpPr>
        <p:spPr>
          <a:xfrm>
            <a:off x="2279650" y="333375"/>
            <a:ext cx="7772400" cy="9144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/>
              <a:t>Some Major DBMSs</a:t>
            </a:r>
          </a:p>
        </p:txBody>
      </p:sp>
      <p:sp>
        <p:nvSpPr>
          <p:cNvPr id="2181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640013" y="1844676"/>
            <a:ext cx="7772400" cy="411162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t">
            <a:normAutofit fontScale="92500" lnSpcReduction="10000"/>
          </a:bodyPr>
          <a:lstStyle/>
          <a:p>
            <a:r>
              <a:rPr lang="en-US" sz="3600" b="1" dirty="0">
                <a:solidFill>
                  <a:srgbClr val="C00000"/>
                </a:solidFill>
                <a:cs typeface="Tahoma" pitchFamily="34" charset="0"/>
              </a:rPr>
              <a:t>Access</a:t>
            </a:r>
          </a:p>
          <a:p>
            <a:r>
              <a:rPr lang="en-US" sz="2800" dirty="0">
                <a:cs typeface="Tahoma" pitchFamily="34" charset="0"/>
              </a:rPr>
              <a:t>SQL Server</a:t>
            </a:r>
          </a:p>
          <a:p>
            <a:r>
              <a:rPr lang="en-US" sz="2800" dirty="0">
                <a:cs typeface="Tahoma" pitchFamily="34" charset="0"/>
              </a:rPr>
              <a:t>Oracle</a:t>
            </a:r>
          </a:p>
          <a:p>
            <a:r>
              <a:rPr lang="en-US" sz="2800" dirty="0">
                <a:cs typeface="Tahoma" pitchFamily="34" charset="0"/>
              </a:rPr>
              <a:t>Ingres</a:t>
            </a:r>
          </a:p>
          <a:p>
            <a:r>
              <a:rPr lang="en-US" sz="3600" b="1" dirty="0">
                <a:solidFill>
                  <a:srgbClr val="C00000"/>
                </a:solidFill>
                <a:cs typeface="Tahoma" pitchFamily="34" charset="0"/>
              </a:rPr>
              <a:t>MySQL</a:t>
            </a:r>
          </a:p>
          <a:p>
            <a:r>
              <a:rPr lang="en-US" sz="2800">
                <a:cs typeface="Tahoma" pitchFamily="34" charset="0"/>
              </a:rPr>
              <a:t>Informix</a:t>
            </a:r>
            <a:endParaRPr lang="en-US" sz="2800" dirty="0">
              <a:cs typeface="Tahoma" pitchFamily="34" charset="0"/>
            </a:endParaRPr>
          </a:p>
          <a:p>
            <a:r>
              <a:rPr lang="en-US" sz="2800" dirty="0">
                <a:cs typeface="Tahoma" pitchFamily="34" charset="0"/>
              </a:rPr>
              <a:t>Sybase</a:t>
            </a:r>
          </a:p>
        </p:txBody>
      </p:sp>
    </p:spTree>
    <p:extLst>
      <p:ext uri="{BB962C8B-B14F-4D97-AF65-F5344CB8AC3E}">
        <p14:creationId xmlns:p14="http://schemas.microsoft.com/office/powerpoint/2010/main" val="380645973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CB051-FE72-9E47-8BDE-047F72FE7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CA577-C023-9F4A-A9DB-985905C31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collection of data, or information that is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specially organized</a:t>
            </a:r>
            <a:r>
              <a:rPr lang="en-US" dirty="0"/>
              <a:t> for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rapid search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retrieval</a:t>
            </a:r>
            <a:r>
              <a:rPr lang="en-US" dirty="0"/>
              <a:t> by a computer.</a:t>
            </a:r>
          </a:p>
          <a:p>
            <a:r>
              <a:rPr lang="en-US" dirty="0"/>
              <a:t> Databases are structured to facilitate the </a:t>
            </a:r>
            <a:r>
              <a:rPr lang="en-US" u="sng" dirty="0"/>
              <a:t>storage, retrieval, modification</a:t>
            </a:r>
            <a:r>
              <a:rPr lang="en-US" dirty="0"/>
              <a:t>, and </a:t>
            </a:r>
            <a:r>
              <a:rPr lang="en-US" u="sng" dirty="0"/>
              <a:t>deletion</a:t>
            </a:r>
            <a:r>
              <a:rPr lang="en-US" dirty="0"/>
              <a:t> of data in conjunction with various data-processing operations.</a:t>
            </a:r>
          </a:p>
          <a:p>
            <a:r>
              <a:rPr lang="en-US" dirty="0"/>
              <a:t>A </a:t>
            </a:r>
            <a:r>
              <a:rPr lang="en-US" dirty="0">
                <a:solidFill>
                  <a:srgbClr val="330A7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database management system</a:t>
            </a:r>
            <a:r>
              <a:rPr lang="en-US" dirty="0"/>
              <a:t> (DBMS) extracts information from the database in response to queries.</a:t>
            </a:r>
          </a:p>
        </p:txBody>
      </p:sp>
    </p:spTree>
    <p:extLst>
      <p:ext uri="{BB962C8B-B14F-4D97-AF65-F5344CB8AC3E}">
        <p14:creationId xmlns:p14="http://schemas.microsoft.com/office/powerpoint/2010/main" val="1253670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669926"/>
            <a:ext cx="7772400" cy="9144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Why</a:t>
            </a:r>
            <a:r>
              <a:rPr lang="en-US" b="1" dirty="0"/>
              <a:t> study databases?</a:t>
            </a:r>
          </a:p>
        </p:txBody>
      </p:sp>
      <p:sp>
        <p:nvSpPr>
          <p:cNvPr id="2160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74800" y="2247900"/>
            <a:ext cx="8040688" cy="2879726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cs typeface="Tahoma" pitchFamily="34" charset="0"/>
              </a:rPr>
              <a:t>Linked to many areas of computer science, </a:t>
            </a:r>
            <a:r>
              <a:rPr lang="en-US" dirty="0" err="1">
                <a:cs typeface="Tahoma" pitchFamily="34" charset="0"/>
              </a:rPr>
              <a:t>eg</a:t>
            </a:r>
            <a:r>
              <a:rPr lang="en-US" dirty="0">
                <a:cs typeface="Tahoma" pitchFamily="34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cs typeface="Tahoma" pitchFamily="34" charset="0"/>
              </a:rPr>
              <a:t>Programming languages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cs typeface="Tahoma" pitchFamily="34" charset="0"/>
              </a:rPr>
              <a:t>Logic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cs typeface="Tahoma" pitchFamily="34" charset="0"/>
              </a:rPr>
              <a:t>Systems</a:t>
            </a:r>
          </a:p>
          <a:p>
            <a:pPr lvl="1">
              <a:lnSpc>
                <a:spcPct val="90000"/>
              </a:lnSpc>
            </a:pPr>
            <a:endParaRPr lang="en-US" dirty="0">
              <a:solidFill>
                <a:schemeClr val="tx1"/>
              </a:solidFill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cs typeface="Tahoma" pitchFamily="34" charset="0"/>
              </a:rPr>
              <a:t>Many problems left to solve both in implementation and research.</a:t>
            </a:r>
          </a:p>
        </p:txBody>
      </p:sp>
    </p:spTree>
    <p:extLst>
      <p:ext uri="{BB962C8B-B14F-4D97-AF65-F5344CB8AC3E}">
        <p14:creationId xmlns:p14="http://schemas.microsoft.com/office/powerpoint/2010/main" val="29133616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8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8F072-5702-FB4E-AB18-55D577F5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9CF7E-C764-F544-92FD-DFB98E2CE16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Advantages and Disadvantages of DBMS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https://tutorialink.com/dbms/advantage-and-disadvantages-of-dbms.dbms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69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026"/>
          <p:cNvSpPr>
            <a:spLocks noChangeArrowheads="1"/>
          </p:cNvSpPr>
          <p:nvPr/>
        </p:nvSpPr>
        <p:spPr bwMode="auto">
          <a:xfrm>
            <a:off x="1895475" y="1454150"/>
            <a:ext cx="2108200" cy="531812"/>
          </a:xfrm>
          <a:prstGeom prst="rect">
            <a:avLst/>
          </a:prstGeom>
          <a:solidFill>
            <a:srgbClr val="F35B1B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595" name="Rectangle 1027"/>
          <p:cNvSpPr>
            <a:spLocks noChangeArrowheads="1"/>
          </p:cNvSpPr>
          <p:nvPr/>
        </p:nvSpPr>
        <p:spPr bwMode="auto">
          <a:xfrm>
            <a:off x="1854200" y="3554413"/>
            <a:ext cx="2108200" cy="531813"/>
          </a:xfrm>
          <a:prstGeom prst="rect">
            <a:avLst/>
          </a:prstGeom>
          <a:solidFill>
            <a:srgbClr val="F35B1B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596" name="Rectangle 1028"/>
          <p:cNvSpPr>
            <a:spLocks noChangeArrowheads="1"/>
          </p:cNvSpPr>
          <p:nvPr/>
        </p:nvSpPr>
        <p:spPr bwMode="auto">
          <a:xfrm>
            <a:off x="8229600" y="2727326"/>
            <a:ext cx="2108200" cy="531813"/>
          </a:xfrm>
          <a:prstGeom prst="rect">
            <a:avLst/>
          </a:prstGeom>
          <a:solidFill>
            <a:srgbClr val="F35B1B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597" name="Rectangle 1029"/>
          <p:cNvSpPr>
            <a:spLocks noChangeArrowheads="1"/>
          </p:cNvSpPr>
          <p:nvPr/>
        </p:nvSpPr>
        <p:spPr bwMode="auto">
          <a:xfrm>
            <a:off x="5095875" y="641351"/>
            <a:ext cx="2108200" cy="531813"/>
          </a:xfrm>
          <a:prstGeom prst="rect">
            <a:avLst/>
          </a:prstGeom>
          <a:solidFill>
            <a:srgbClr val="F35B1B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598" name="Rectangle 1030"/>
          <p:cNvSpPr>
            <a:spLocks noChangeArrowheads="1"/>
          </p:cNvSpPr>
          <p:nvPr/>
        </p:nvSpPr>
        <p:spPr bwMode="auto">
          <a:xfrm>
            <a:off x="8232775" y="669926"/>
            <a:ext cx="2108200" cy="531813"/>
          </a:xfrm>
          <a:prstGeom prst="rect">
            <a:avLst/>
          </a:prstGeom>
          <a:solidFill>
            <a:srgbClr val="F35B1B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Rectangle 1032"/>
          <p:cNvSpPr>
            <a:spLocks noChangeArrowheads="1"/>
          </p:cNvSpPr>
          <p:nvPr/>
        </p:nvSpPr>
        <p:spPr bwMode="auto">
          <a:xfrm>
            <a:off x="5033963" y="4606926"/>
            <a:ext cx="2108200" cy="531813"/>
          </a:xfrm>
          <a:prstGeom prst="rect">
            <a:avLst/>
          </a:prstGeom>
          <a:solidFill>
            <a:srgbClr val="F35B1B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1" name="Rectangle 1033"/>
          <p:cNvSpPr>
            <a:spLocks noChangeArrowheads="1"/>
          </p:cNvSpPr>
          <p:nvPr/>
        </p:nvSpPr>
        <p:spPr bwMode="auto">
          <a:xfrm>
            <a:off x="8323263" y="4613276"/>
            <a:ext cx="2108200" cy="531813"/>
          </a:xfrm>
          <a:prstGeom prst="rect">
            <a:avLst/>
          </a:prstGeom>
          <a:solidFill>
            <a:srgbClr val="F35B1B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2" name="Rectangle 1034"/>
          <p:cNvSpPr>
            <a:spLocks noChangeArrowheads="1"/>
          </p:cNvSpPr>
          <p:nvPr/>
        </p:nvSpPr>
        <p:spPr bwMode="auto">
          <a:xfrm>
            <a:off x="5391151" y="742951"/>
            <a:ext cx="156292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>
                <a:latin typeface="Arial" pitchFamily="34" charset="0"/>
              </a:rPr>
              <a:t>Student Detail</a:t>
            </a:r>
          </a:p>
        </p:txBody>
      </p:sp>
      <p:sp>
        <p:nvSpPr>
          <p:cNvPr id="110603" name="Rectangle 1035"/>
          <p:cNvSpPr>
            <a:spLocks noChangeArrowheads="1"/>
          </p:cNvSpPr>
          <p:nvPr/>
        </p:nvSpPr>
        <p:spPr bwMode="auto">
          <a:xfrm>
            <a:off x="1895384" y="1470026"/>
            <a:ext cx="214321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600" b="1" dirty="0">
                <a:latin typeface="Arial" pitchFamily="34" charset="0"/>
              </a:rPr>
              <a:t>Course Registration</a:t>
            </a:r>
          </a:p>
        </p:txBody>
      </p:sp>
      <p:sp>
        <p:nvSpPr>
          <p:cNvPr id="110604" name="Rectangle 1036"/>
          <p:cNvSpPr>
            <a:spLocks noChangeArrowheads="1"/>
          </p:cNvSpPr>
          <p:nvPr/>
        </p:nvSpPr>
        <p:spPr bwMode="auto">
          <a:xfrm>
            <a:off x="8764589" y="785814"/>
            <a:ext cx="1469955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>
                <a:latin typeface="Arial" pitchFamily="34" charset="0"/>
              </a:rPr>
              <a:t>Finance Dept</a:t>
            </a:r>
          </a:p>
        </p:txBody>
      </p:sp>
      <p:sp>
        <p:nvSpPr>
          <p:cNvPr id="110605" name="Rectangle 1037"/>
          <p:cNvSpPr>
            <a:spLocks noChangeArrowheads="1"/>
          </p:cNvSpPr>
          <p:nvPr/>
        </p:nvSpPr>
        <p:spPr bwMode="auto">
          <a:xfrm>
            <a:off x="2157413" y="3541713"/>
            <a:ext cx="92333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600" b="1" dirty="0">
                <a:latin typeface="Arial" pitchFamily="34" charset="0"/>
              </a:rPr>
              <a:t>Results</a:t>
            </a:r>
          </a:p>
        </p:txBody>
      </p:sp>
      <p:sp>
        <p:nvSpPr>
          <p:cNvPr id="110606" name="Rectangle 1038"/>
          <p:cNvSpPr>
            <a:spLocks noChangeArrowheads="1"/>
          </p:cNvSpPr>
          <p:nvPr/>
        </p:nvSpPr>
        <p:spPr bwMode="auto">
          <a:xfrm>
            <a:off x="8702676" y="2840039"/>
            <a:ext cx="135614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>
                <a:latin typeface="Arial" pitchFamily="34" charset="0"/>
              </a:rPr>
              <a:t>Attendance </a:t>
            </a:r>
          </a:p>
        </p:txBody>
      </p:sp>
      <p:sp>
        <p:nvSpPr>
          <p:cNvPr id="110608" name="Rectangle 1040"/>
          <p:cNvSpPr>
            <a:spLocks noChangeArrowheads="1"/>
          </p:cNvSpPr>
          <p:nvPr/>
        </p:nvSpPr>
        <p:spPr bwMode="auto">
          <a:xfrm>
            <a:off x="5462589" y="4725989"/>
            <a:ext cx="1201035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>
                <a:latin typeface="Arial" pitchFamily="34" charset="0"/>
              </a:rPr>
              <a:t>Fee Waver</a:t>
            </a:r>
          </a:p>
        </p:txBody>
      </p:sp>
      <p:sp>
        <p:nvSpPr>
          <p:cNvPr id="110609" name="Rectangle 1041"/>
          <p:cNvSpPr>
            <a:spLocks noChangeArrowheads="1"/>
          </p:cNvSpPr>
          <p:nvPr/>
        </p:nvSpPr>
        <p:spPr bwMode="auto">
          <a:xfrm>
            <a:off x="8926513" y="4600576"/>
            <a:ext cx="1389804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600" b="1" dirty="0">
                <a:latin typeface="Arial" pitchFamily="34" charset="0"/>
              </a:rPr>
              <a:t>Assessment</a:t>
            </a:r>
          </a:p>
        </p:txBody>
      </p:sp>
      <p:sp>
        <p:nvSpPr>
          <p:cNvPr id="110610" name="Oval 1042"/>
          <p:cNvSpPr>
            <a:spLocks noChangeArrowheads="1"/>
          </p:cNvSpPr>
          <p:nvPr/>
        </p:nvSpPr>
        <p:spPr bwMode="auto">
          <a:xfrm>
            <a:off x="2036764" y="2282825"/>
            <a:ext cx="1952625" cy="4889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11" name="Rectangle 1043"/>
          <p:cNvSpPr>
            <a:spLocks noChangeArrowheads="1"/>
          </p:cNvSpPr>
          <p:nvPr/>
        </p:nvSpPr>
        <p:spPr bwMode="auto">
          <a:xfrm>
            <a:off x="2671763" y="2351087"/>
            <a:ext cx="71173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latin typeface="Arial" pitchFamily="34" charset="0"/>
              </a:rPr>
              <a:t>File</a:t>
            </a:r>
          </a:p>
        </p:txBody>
      </p:sp>
      <p:sp>
        <p:nvSpPr>
          <p:cNvPr id="110612" name="Line 1044"/>
          <p:cNvSpPr>
            <a:spLocks noChangeShapeType="1"/>
          </p:cNvSpPr>
          <p:nvPr/>
        </p:nvSpPr>
        <p:spPr bwMode="auto">
          <a:xfrm flipV="1">
            <a:off x="2998788" y="1989137"/>
            <a:ext cx="0" cy="306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16" name="Oval 1048"/>
          <p:cNvSpPr>
            <a:spLocks noChangeArrowheads="1"/>
          </p:cNvSpPr>
          <p:nvPr/>
        </p:nvSpPr>
        <p:spPr bwMode="auto">
          <a:xfrm>
            <a:off x="2020889" y="4354512"/>
            <a:ext cx="1952625" cy="4889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17" name="Rectangle 1049"/>
          <p:cNvSpPr>
            <a:spLocks noChangeArrowheads="1"/>
          </p:cNvSpPr>
          <p:nvPr/>
        </p:nvSpPr>
        <p:spPr bwMode="auto">
          <a:xfrm>
            <a:off x="2655888" y="4422775"/>
            <a:ext cx="71173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latin typeface="Arial" pitchFamily="34" charset="0"/>
              </a:rPr>
              <a:t>File</a:t>
            </a:r>
          </a:p>
        </p:txBody>
      </p:sp>
      <p:sp>
        <p:nvSpPr>
          <p:cNvPr id="110618" name="Line 1050"/>
          <p:cNvSpPr>
            <a:spLocks noChangeShapeType="1"/>
          </p:cNvSpPr>
          <p:nvPr/>
        </p:nvSpPr>
        <p:spPr bwMode="auto">
          <a:xfrm flipV="1">
            <a:off x="2982913" y="4060826"/>
            <a:ext cx="0" cy="306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19" name="Oval 1051"/>
          <p:cNvSpPr>
            <a:spLocks noChangeArrowheads="1"/>
          </p:cNvSpPr>
          <p:nvPr/>
        </p:nvSpPr>
        <p:spPr bwMode="auto">
          <a:xfrm>
            <a:off x="8410576" y="5441950"/>
            <a:ext cx="1952625" cy="4889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20" name="Rectangle 1052"/>
          <p:cNvSpPr>
            <a:spLocks noChangeArrowheads="1"/>
          </p:cNvSpPr>
          <p:nvPr/>
        </p:nvSpPr>
        <p:spPr bwMode="auto">
          <a:xfrm>
            <a:off x="9045575" y="5510213"/>
            <a:ext cx="71173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latin typeface="Arial" pitchFamily="34" charset="0"/>
              </a:rPr>
              <a:t>File</a:t>
            </a:r>
          </a:p>
        </p:txBody>
      </p:sp>
      <p:sp>
        <p:nvSpPr>
          <p:cNvPr id="110621" name="Line 1053"/>
          <p:cNvSpPr>
            <a:spLocks noChangeShapeType="1"/>
          </p:cNvSpPr>
          <p:nvPr/>
        </p:nvSpPr>
        <p:spPr bwMode="auto">
          <a:xfrm flipV="1">
            <a:off x="9374188" y="5148264"/>
            <a:ext cx="0" cy="306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22" name="Oval 1054"/>
          <p:cNvSpPr>
            <a:spLocks noChangeArrowheads="1"/>
          </p:cNvSpPr>
          <p:nvPr/>
        </p:nvSpPr>
        <p:spPr bwMode="auto">
          <a:xfrm>
            <a:off x="8456614" y="3527425"/>
            <a:ext cx="1952625" cy="4889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23" name="Rectangle 1055"/>
          <p:cNvSpPr>
            <a:spLocks noChangeArrowheads="1"/>
          </p:cNvSpPr>
          <p:nvPr/>
        </p:nvSpPr>
        <p:spPr bwMode="auto">
          <a:xfrm>
            <a:off x="9091613" y="3595688"/>
            <a:ext cx="71173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latin typeface="Arial" pitchFamily="34" charset="0"/>
              </a:rPr>
              <a:t>File</a:t>
            </a:r>
          </a:p>
        </p:txBody>
      </p:sp>
      <p:sp>
        <p:nvSpPr>
          <p:cNvPr id="110624" name="Line 1056"/>
          <p:cNvSpPr>
            <a:spLocks noChangeShapeType="1"/>
          </p:cNvSpPr>
          <p:nvPr/>
        </p:nvSpPr>
        <p:spPr bwMode="auto">
          <a:xfrm flipV="1">
            <a:off x="9420225" y="3233739"/>
            <a:ext cx="0" cy="306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25" name="Oval 1057"/>
          <p:cNvSpPr>
            <a:spLocks noChangeArrowheads="1"/>
          </p:cNvSpPr>
          <p:nvPr/>
        </p:nvSpPr>
        <p:spPr bwMode="auto">
          <a:xfrm>
            <a:off x="8472489" y="1484313"/>
            <a:ext cx="1952625" cy="4889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26" name="Rectangle 1058"/>
          <p:cNvSpPr>
            <a:spLocks noChangeArrowheads="1"/>
          </p:cNvSpPr>
          <p:nvPr/>
        </p:nvSpPr>
        <p:spPr bwMode="auto">
          <a:xfrm>
            <a:off x="9107488" y="1552575"/>
            <a:ext cx="71173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latin typeface="Arial" pitchFamily="34" charset="0"/>
              </a:rPr>
              <a:t>File</a:t>
            </a:r>
          </a:p>
        </p:txBody>
      </p:sp>
      <p:sp>
        <p:nvSpPr>
          <p:cNvPr id="110627" name="Line 1059"/>
          <p:cNvSpPr>
            <a:spLocks noChangeShapeType="1"/>
          </p:cNvSpPr>
          <p:nvPr/>
        </p:nvSpPr>
        <p:spPr bwMode="auto">
          <a:xfrm flipV="1">
            <a:off x="9436100" y="1190625"/>
            <a:ext cx="0" cy="306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28" name="Oval 1060"/>
          <p:cNvSpPr>
            <a:spLocks noChangeArrowheads="1"/>
          </p:cNvSpPr>
          <p:nvPr/>
        </p:nvSpPr>
        <p:spPr bwMode="auto">
          <a:xfrm>
            <a:off x="5138738" y="5413375"/>
            <a:ext cx="1954212" cy="4889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29" name="Rectangle 1061"/>
          <p:cNvSpPr>
            <a:spLocks noChangeArrowheads="1"/>
          </p:cNvSpPr>
          <p:nvPr/>
        </p:nvSpPr>
        <p:spPr bwMode="auto">
          <a:xfrm>
            <a:off x="5775325" y="5481638"/>
            <a:ext cx="71173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latin typeface="Arial" pitchFamily="34" charset="0"/>
              </a:rPr>
              <a:t>File</a:t>
            </a:r>
          </a:p>
        </p:txBody>
      </p:sp>
      <p:sp>
        <p:nvSpPr>
          <p:cNvPr id="110630" name="Line 1062"/>
          <p:cNvSpPr>
            <a:spLocks noChangeShapeType="1"/>
          </p:cNvSpPr>
          <p:nvPr/>
        </p:nvSpPr>
        <p:spPr bwMode="auto">
          <a:xfrm flipV="1">
            <a:off x="6102350" y="5119689"/>
            <a:ext cx="0" cy="306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31" name="Oval 1063"/>
          <p:cNvSpPr>
            <a:spLocks noChangeArrowheads="1"/>
          </p:cNvSpPr>
          <p:nvPr/>
        </p:nvSpPr>
        <p:spPr bwMode="auto">
          <a:xfrm>
            <a:off x="5200651" y="1455738"/>
            <a:ext cx="1954213" cy="4889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32" name="Rectangle 1064"/>
          <p:cNvSpPr>
            <a:spLocks noChangeArrowheads="1"/>
          </p:cNvSpPr>
          <p:nvPr/>
        </p:nvSpPr>
        <p:spPr bwMode="auto">
          <a:xfrm>
            <a:off x="5837238" y="1524000"/>
            <a:ext cx="71173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latin typeface="Arial" pitchFamily="34" charset="0"/>
              </a:rPr>
              <a:t>File</a:t>
            </a:r>
          </a:p>
        </p:txBody>
      </p:sp>
      <p:sp>
        <p:nvSpPr>
          <p:cNvPr id="110633" name="Line 1065"/>
          <p:cNvSpPr>
            <a:spLocks noChangeShapeType="1"/>
          </p:cNvSpPr>
          <p:nvPr/>
        </p:nvSpPr>
        <p:spPr bwMode="auto">
          <a:xfrm flipV="1">
            <a:off x="6164263" y="1162050"/>
            <a:ext cx="0" cy="306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34" name="Rectangle 1066"/>
          <p:cNvSpPr>
            <a:spLocks noGrp="1" noChangeArrowheads="1"/>
          </p:cNvSpPr>
          <p:nvPr>
            <p:ph idx="1"/>
          </p:nvPr>
        </p:nvSpPr>
        <p:spPr>
          <a:xfrm>
            <a:off x="4495801" y="2514600"/>
            <a:ext cx="3279775" cy="17145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algn="ctr"/>
            <a:r>
              <a:rPr lang="en-US" dirty="0">
                <a:latin typeface="Times New Roman" pitchFamily="18" charset="0"/>
              </a:rPr>
              <a:t>one file per application</a:t>
            </a:r>
          </a:p>
          <a:p>
            <a:pPr algn="ctr"/>
            <a:r>
              <a:rPr lang="en-US" dirty="0">
                <a:latin typeface="Times New Roman" pitchFamily="18" charset="0"/>
              </a:rPr>
              <a:t>no data sharing</a:t>
            </a:r>
          </a:p>
        </p:txBody>
      </p:sp>
    </p:spTree>
    <p:extLst>
      <p:ext uri="{BB962C8B-B14F-4D97-AF65-F5344CB8AC3E}">
        <p14:creationId xmlns:p14="http://schemas.microsoft.com/office/powerpoint/2010/main" val="321834636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0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0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34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58" name="Rectangle 42"/>
          <p:cNvSpPr>
            <a:spLocks noGrp="1" noChangeArrowheads="1"/>
          </p:cNvSpPr>
          <p:nvPr>
            <p:ph idx="1"/>
          </p:nvPr>
        </p:nvSpPr>
        <p:spPr>
          <a:xfrm>
            <a:off x="4343401" y="2514600"/>
            <a:ext cx="3475037" cy="17145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algn="ctr"/>
            <a:r>
              <a:rPr lang="en-US">
                <a:latin typeface="Times New Roman" pitchFamily="18" charset="0"/>
              </a:rPr>
              <a:t>cross-application transfers difficult to manage</a:t>
            </a:r>
          </a:p>
        </p:txBody>
      </p:sp>
      <p:sp>
        <p:nvSpPr>
          <p:cNvPr id="78" name="Rectangle 1026"/>
          <p:cNvSpPr>
            <a:spLocks noChangeArrowheads="1"/>
          </p:cNvSpPr>
          <p:nvPr/>
        </p:nvSpPr>
        <p:spPr bwMode="auto">
          <a:xfrm>
            <a:off x="1895475" y="1454150"/>
            <a:ext cx="2108200" cy="531812"/>
          </a:xfrm>
          <a:prstGeom prst="rect">
            <a:avLst/>
          </a:prstGeom>
          <a:solidFill>
            <a:srgbClr val="F35B1B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1027"/>
          <p:cNvSpPr>
            <a:spLocks noChangeArrowheads="1"/>
          </p:cNvSpPr>
          <p:nvPr/>
        </p:nvSpPr>
        <p:spPr bwMode="auto">
          <a:xfrm>
            <a:off x="1854200" y="3554413"/>
            <a:ext cx="2108200" cy="531813"/>
          </a:xfrm>
          <a:prstGeom prst="rect">
            <a:avLst/>
          </a:prstGeom>
          <a:solidFill>
            <a:srgbClr val="F35B1B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Rectangle 1028"/>
          <p:cNvSpPr>
            <a:spLocks noChangeArrowheads="1"/>
          </p:cNvSpPr>
          <p:nvPr/>
        </p:nvSpPr>
        <p:spPr bwMode="auto">
          <a:xfrm>
            <a:off x="8229600" y="2727326"/>
            <a:ext cx="2108200" cy="531813"/>
          </a:xfrm>
          <a:prstGeom prst="rect">
            <a:avLst/>
          </a:prstGeom>
          <a:solidFill>
            <a:srgbClr val="F35B1B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Rectangle 1029"/>
          <p:cNvSpPr>
            <a:spLocks noChangeArrowheads="1"/>
          </p:cNvSpPr>
          <p:nvPr/>
        </p:nvSpPr>
        <p:spPr bwMode="auto">
          <a:xfrm>
            <a:off x="5095875" y="641351"/>
            <a:ext cx="2108200" cy="531813"/>
          </a:xfrm>
          <a:prstGeom prst="rect">
            <a:avLst/>
          </a:prstGeom>
          <a:solidFill>
            <a:srgbClr val="F35B1B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Rectangle 1030"/>
          <p:cNvSpPr>
            <a:spLocks noChangeArrowheads="1"/>
          </p:cNvSpPr>
          <p:nvPr/>
        </p:nvSpPr>
        <p:spPr bwMode="auto">
          <a:xfrm>
            <a:off x="8232775" y="669926"/>
            <a:ext cx="2108200" cy="531813"/>
          </a:xfrm>
          <a:prstGeom prst="rect">
            <a:avLst/>
          </a:prstGeom>
          <a:solidFill>
            <a:srgbClr val="F35B1B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Rectangle 1032"/>
          <p:cNvSpPr>
            <a:spLocks noChangeArrowheads="1"/>
          </p:cNvSpPr>
          <p:nvPr/>
        </p:nvSpPr>
        <p:spPr bwMode="auto">
          <a:xfrm>
            <a:off x="5033963" y="4606926"/>
            <a:ext cx="2108200" cy="531813"/>
          </a:xfrm>
          <a:prstGeom prst="rect">
            <a:avLst/>
          </a:prstGeom>
          <a:solidFill>
            <a:srgbClr val="F35B1B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Rectangle 1033"/>
          <p:cNvSpPr>
            <a:spLocks noChangeArrowheads="1"/>
          </p:cNvSpPr>
          <p:nvPr/>
        </p:nvSpPr>
        <p:spPr bwMode="auto">
          <a:xfrm>
            <a:off x="8323263" y="4613276"/>
            <a:ext cx="2108200" cy="531813"/>
          </a:xfrm>
          <a:prstGeom prst="rect">
            <a:avLst/>
          </a:prstGeom>
          <a:solidFill>
            <a:srgbClr val="F35B1B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1034"/>
          <p:cNvSpPr>
            <a:spLocks noChangeArrowheads="1"/>
          </p:cNvSpPr>
          <p:nvPr/>
        </p:nvSpPr>
        <p:spPr bwMode="auto">
          <a:xfrm>
            <a:off x="5391151" y="742951"/>
            <a:ext cx="156292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>
                <a:latin typeface="Arial" pitchFamily="34" charset="0"/>
              </a:rPr>
              <a:t>Student Detail</a:t>
            </a:r>
          </a:p>
        </p:txBody>
      </p:sp>
      <p:sp>
        <p:nvSpPr>
          <p:cNvPr id="86" name="Rectangle 1035"/>
          <p:cNvSpPr>
            <a:spLocks noChangeArrowheads="1"/>
          </p:cNvSpPr>
          <p:nvPr/>
        </p:nvSpPr>
        <p:spPr bwMode="auto">
          <a:xfrm>
            <a:off x="1895384" y="1470026"/>
            <a:ext cx="214321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600" b="1" dirty="0">
                <a:latin typeface="Arial" pitchFamily="34" charset="0"/>
              </a:rPr>
              <a:t>Course Registration</a:t>
            </a:r>
          </a:p>
        </p:txBody>
      </p:sp>
      <p:sp>
        <p:nvSpPr>
          <p:cNvPr id="87" name="Rectangle 1036"/>
          <p:cNvSpPr>
            <a:spLocks noChangeArrowheads="1"/>
          </p:cNvSpPr>
          <p:nvPr/>
        </p:nvSpPr>
        <p:spPr bwMode="auto">
          <a:xfrm>
            <a:off x="8764589" y="785814"/>
            <a:ext cx="1469955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>
                <a:latin typeface="Arial" pitchFamily="34" charset="0"/>
              </a:rPr>
              <a:t>Finance Dept</a:t>
            </a:r>
          </a:p>
        </p:txBody>
      </p:sp>
      <p:sp>
        <p:nvSpPr>
          <p:cNvPr id="88" name="Rectangle 1037"/>
          <p:cNvSpPr>
            <a:spLocks noChangeArrowheads="1"/>
          </p:cNvSpPr>
          <p:nvPr/>
        </p:nvSpPr>
        <p:spPr bwMode="auto">
          <a:xfrm>
            <a:off x="2157413" y="3541713"/>
            <a:ext cx="92333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600" b="1" dirty="0">
                <a:latin typeface="Arial" pitchFamily="34" charset="0"/>
              </a:rPr>
              <a:t>Results</a:t>
            </a:r>
          </a:p>
        </p:txBody>
      </p:sp>
      <p:sp>
        <p:nvSpPr>
          <p:cNvPr id="89" name="Rectangle 1038"/>
          <p:cNvSpPr>
            <a:spLocks noChangeArrowheads="1"/>
          </p:cNvSpPr>
          <p:nvPr/>
        </p:nvSpPr>
        <p:spPr bwMode="auto">
          <a:xfrm>
            <a:off x="8702676" y="2840039"/>
            <a:ext cx="135614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>
                <a:latin typeface="Arial" pitchFamily="34" charset="0"/>
              </a:rPr>
              <a:t>Attendance </a:t>
            </a:r>
          </a:p>
        </p:txBody>
      </p:sp>
      <p:sp>
        <p:nvSpPr>
          <p:cNvPr id="90" name="Rectangle 1040"/>
          <p:cNvSpPr>
            <a:spLocks noChangeArrowheads="1"/>
          </p:cNvSpPr>
          <p:nvPr/>
        </p:nvSpPr>
        <p:spPr bwMode="auto">
          <a:xfrm>
            <a:off x="5462589" y="4725989"/>
            <a:ext cx="1201035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>
                <a:latin typeface="Arial" pitchFamily="34" charset="0"/>
              </a:rPr>
              <a:t>Fee Waver</a:t>
            </a:r>
          </a:p>
        </p:txBody>
      </p:sp>
      <p:sp>
        <p:nvSpPr>
          <p:cNvPr id="91" name="Rectangle 1041"/>
          <p:cNvSpPr>
            <a:spLocks noChangeArrowheads="1"/>
          </p:cNvSpPr>
          <p:nvPr/>
        </p:nvSpPr>
        <p:spPr bwMode="auto">
          <a:xfrm>
            <a:off x="8926513" y="4600576"/>
            <a:ext cx="1389804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600" b="1" dirty="0">
                <a:latin typeface="Arial" pitchFamily="34" charset="0"/>
              </a:rPr>
              <a:t>Assessment</a:t>
            </a:r>
          </a:p>
        </p:txBody>
      </p:sp>
      <p:sp>
        <p:nvSpPr>
          <p:cNvPr id="92" name="Oval 1042"/>
          <p:cNvSpPr>
            <a:spLocks noChangeArrowheads="1"/>
          </p:cNvSpPr>
          <p:nvPr/>
        </p:nvSpPr>
        <p:spPr bwMode="auto">
          <a:xfrm>
            <a:off x="2036764" y="2282825"/>
            <a:ext cx="1952625" cy="4889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Rectangle 1043"/>
          <p:cNvSpPr>
            <a:spLocks noChangeArrowheads="1"/>
          </p:cNvSpPr>
          <p:nvPr/>
        </p:nvSpPr>
        <p:spPr bwMode="auto">
          <a:xfrm>
            <a:off x="2671763" y="2351087"/>
            <a:ext cx="71173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latin typeface="Arial" pitchFamily="34" charset="0"/>
              </a:rPr>
              <a:t>File</a:t>
            </a:r>
          </a:p>
        </p:txBody>
      </p:sp>
      <p:sp>
        <p:nvSpPr>
          <p:cNvPr id="94" name="Line 1044"/>
          <p:cNvSpPr>
            <a:spLocks noChangeShapeType="1"/>
          </p:cNvSpPr>
          <p:nvPr/>
        </p:nvSpPr>
        <p:spPr bwMode="auto">
          <a:xfrm flipV="1">
            <a:off x="2998788" y="1989137"/>
            <a:ext cx="0" cy="306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1048"/>
          <p:cNvSpPr>
            <a:spLocks noChangeArrowheads="1"/>
          </p:cNvSpPr>
          <p:nvPr/>
        </p:nvSpPr>
        <p:spPr bwMode="auto">
          <a:xfrm>
            <a:off x="2020889" y="4354512"/>
            <a:ext cx="1952625" cy="4889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Rectangle 1049"/>
          <p:cNvSpPr>
            <a:spLocks noChangeArrowheads="1"/>
          </p:cNvSpPr>
          <p:nvPr/>
        </p:nvSpPr>
        <p:spPr bwMode="auto">
          <a:xfrm>
            <a:off x="2655888" y="4422775"/>
            <a:ext cx="71173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latin typeface="Arial" pitchFamily="34" charset="0"/>
              </a:rPr>
              <a:t>File</a:t>
            </a:r>
          </a:p>
        </p:txBody>
      </p:sp>
      <p:sp>
        <p:nvSpPr>
          <p:cNvPr id="97" name="Line 1050"/>
          <p:cNvSpPr>
            <a:spLocks noChangeShapeType="1"/>
          </p:cNvSpPr>
          <p:nvPr/>
        </p:nvSpPr>
        <p:spPr bwMode="auto">
          <a:xfrm flipV="1">
            <a:off x="2982913" y="4060826"/>
            <a:ext cx="0" cy="306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1051"/>
          <p:cNvSpPr>
            <a:spLocks noChangeArrowheads="1"/>
          </p:cNvSpPr>
          <p:nvPr/>
        </p:nvSpPr>
        <p:spPr bwMode="auto">
          <a:xfrm>
            <a:off x="8410576" y="5441950"/>
            <a:ext cx="1952625" cy="4889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Rectangle 1052"/>
          <p:cNvSpPr>
            <a:spLocks noChangeArrowheads="1"/>
          </p:cNvSpPr>
          <p:nvPr/>
        </p:nvSpPr>
        <p:spPr bwMode="auto">
          <a:xfrm>
            <a:off x="9045575" y="5510213"/>
            <a:ext cx="71173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latin typeface="Arial" pitchFamily="34" charset="0"/>
              </a:rPr>
              <a:t>File</a:t>
            </a:r>
          </a:p>
        </p:txBody>
      </p:sp>
      <p:sp>
        <p:nvSpPr>
          <p:cNvPr id="100" name="Line 1053"/>
          <p:cNvSpPr>
            <a:spLocks noChangeShapeType="1"/>
          </p:cNvSpPr>
          <p:nvPr/>
        </p:nvSpPr>
        <p:spPr bwMode="auto">
          <a:xfrm flipV="1">
            <a:off x="9374188" y="5148264"/>
            <a:ext cx="0" cy="306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1054"/>
          <p:cNvSpPr>
            <a:spLocks noChangeArrowheads="1"/>
          </p:cNvSpPr>
          <p:nvPr/>
        </p:nvSpPr>
        <p:spPr bwMode="auto">
          <a:xfrm>
            <a:off x="8456614" y="3527425"/>
            <a:ext cx="1952625" cy="4889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Rectangle 1055"/>
          <p:cNvSpPr>
            <a:spLocks noChangeArrowheads="1"/>
          </p:cNvSpPr>
          <p:nvPr/>
        </p:nvSpPr>
        <p:spPr bwMode="auto">
          <a:xfrm>
            <a:off x="9091613" y="3595688"/>
            <a:ext cx="71173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latin typeface="Arial" pitchFamily="34" charset="0"/>
              </a:rPr>
              <a:t>File</a:t>
            </a:r>
          </a:p>
        </p:txBody>
      </p:sp>
      <p:sp>
        <p:nvSpPr>
          <p:cNvPr id="103" name="Line 1056"/>
          <p:cNvSpPr>
            <a:spLocks noChangeShapeType="1"/>
          </p:cNvSpPr>
          <p:nvPr/>
        </p:nvSpPr>
        <p:spPr bwMode="auto">
          <a:xfrm flipV="1">
            <a:off x="9420225" y="3233739"/>
            <a:ext cx="0" cy="306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1057"/>
          <p:cNvSpPr>
            <a:spLocks noChangeArrowheads="1"/>
          </p:cNvSpPr>
          <p:nvPr/>
        </p:nvSpPr>
        <p:spPr bwMode="auto">
          <a:xfrm>
            <a:off x="8472489" y="1484313"/>
            <a:ext cx="1952625" cy="4889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Rectangle 1058"/>
          <p:cNvSpPr>
            <a:spLocks noChangeArrowheads="1"/>
          </p:cNvSpPr>
          <p:nvPr/>
        </p:nvSpPr>
        <p:spPr bwMode="auto">
          <a:xfrm>
            <a:off x="9107488" y="1552575"/>
            <a:ext cx="71173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latin typeface="Arial" pitchFamily="34" charset="0"/>
              </a:rPr>
              <a:t>File</a:t>
            </a:r>
          </a:p>
        </p:txBody>
      </p:sp>
      <p:sp>
        <p:nvSpPr>
          <p:cNvPr id="106" name="Line 1059"/>
          <p:cNvSpPr>
            <a:spLocks noChangeShapeType="1"/>
          </p:cNvSpPr>
          <p:nvPr/>
        </p:nvSpPr>
        <p:spPr bwMode="auto">
          <a:xfrm flipV="1">
            <a:off x="9436100" y="1190625"/>
            <a:ext cx="0" cy="306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Oval 1060"/>
          <p:cNvSpPr>
            <a:spLocks noChangeArrowheads="1"/>
          </p:cNvSpPr>
          <p:nvPr/>
        </p:nvSpPr>
        <p:spPr bwMode="auto">
          <a:xfrm>
            <a:off x="5138738" y="5413375"/>
            <a:ext cx="1954212" cy="4889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Rectangle 1061"/>
          <p:cNvSpPr>
            <a:spLocks noChangeArrowheads="1"/>
          </p:cNvSpPr>
          <p:nvPr/>
        </p:nvSpPr>
        <p:spPr bwMode="auto">
          <a:xfrm>
            <a:off x="5775325" y="5481638"/>
            <a:ext cx="71173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latin typeface="Arial" pitchFamily="34" charset="0"/>
              </a:rPr>
              <a:t>File</a:t>
            </a:r>
          </a:p>
        </p:txBody>
      </p:sp>
      <p:sp>
        <p:nvSpPr>
          <p:cNvPr id="109" name="Line 1062"/>
          <p:cNvSpPr>
            <a:spLocks noChangeShapeType="1"/>
          </p:cNvSpPr>
          <p:nvPr/>
        </p:nvSpPr>
        <p:spPr bwMode="auto">
          <a:xfrm flipV="1">
            <a:off x="6102350" y="5119689"/>
            <a:ext cx="0" cy="306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063"/>
          <p:cNvSpPr>
            <a:spLocks noChangeArrowheads="1"/>
          </p:cNvSpPr>
          <p:nvPr/>
        </p:nvSpPr>
        <p:spPr bwMode="auto">
          <a:xfrm>
            <a:off x="5200651" y="1455738"/>
            <a:ext cx="1954213" cy="4889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Rectangle 1064"/>
          <p:cNvSpPr>
            <a:spLocks noChangeArrowheads="1"/>
          </p:cNvSpPr>
          <p:nvPr/>
        </p:nvSpPr>
        <p:spPr bwMode="auto">
          <a:xfrm>
            <a:off x="5837238" y="1524000"/>
            <a:ext cx="71173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latin typeface="Arial" pitchFamily="34" charset="0"/>
              </a:rPr>
              <a:t>File</a:t>
            </a:r>
          </a:p>
        </p:txBody>
      </p:sp>
      <p:sp>
        <p:nvSpPr>
          <p:cNvPr id="112" name="Line 1065"/>
          <p:cNvSpPr>
            <a:spLocks noChangeShapeType="1"/>
          </p:cNvSpPr>
          <p:nvPr/>
        </p:nvSpPr>
        <p:spPr bwMode="auto">
          <a:xfrm flipV="1">
            <a:off x="6164263" y="1162050"/>
            <a:ext cx="0" cy="306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89473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2" name="Rectangle 42"/>
          <p:cNvSpPr>
            <a:spLocks noGrp="1" noChangeArrowheads="1"/>
          </p:cNvSpPr>
          <p:nvPr>
            <p:ph idx="1"/>
          </p:nvPr>
        </p:nvSpPr>
        <p:spPr>
          <a:xfrm>
            <a:off x="4343401" y="2552700"/>
            <a:ext cx="3686175" cy="17145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same data , e.g. name &amp; address, stored in many places</a:t>
            </a:r>
          </a:p>
        </p:txBody>
      </p:sp>
      <p:sp>
        <p:nvSpPr>
          <p:cNvPr id="43" name="Rectangle 1026"/>
          <p:cNvSpPr>
            <a:spLocks noChangeArrowheads="1"/>
          </p:cNvSpPr>
          <p:nvPr/>
        </p:nvSpPr>
        <p:spPr bwMode="auto">
          <a:xfrm>
            <a:off x="1895475" y="1454150"/>
            <a:ext cx="2108200" cy="531812"/>
          </a:xfrm>
          <a:prstGeom prst="rect">
            <a:avLst/>
          </a:prstGeom>
          <a:solidFill>
            <a:srgbClr val="F35B1B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1027"/>
          <p:cNvSpPr>
            <a:spLocks noChangeArrowheads="1"/>
          </p:cNvSpPr>
          <p:nvPr/>
        </p:nvSpPr>
        <p:spPr bwMode="auto">
          <a:xfrm>
            <a:off x="1854200" y="3554413"/>
            <a:ext cx="2108200" cy="531813"/>
          </a:xfrm>
          <a:prstGeom prst="rect">
            <a:avLst/>
          </a:prstGeom>
          <a:solidFill>
            <a:srgbClr val="F35B1B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1028"/>
          <p:cNvSpPr>
            <a:spLocks noChangeArrowheads="1"/>
          </p:cNvSpPr>
          <p:nvPr/>
        </p:nvSpPr>
        <p:spPr bwMode="auto">
          <a:xfrm>
            <a:off x="8229600" y="2727326"/>
            <a:ext cx="2108200" cy="531813"/>
          </a:xfrm>
          <a:prstGeom prst="rect">
            <a:avLst/>
          </a:prstGeom>
          <a:solidFill>
            <a:srgbClr val="F35B1B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1029"/>
          <p:cNvSpPr>
            <a:spLocks noChangeArrowheads="1"/>
          </p:cNvSpPr>
          <p:nvPr/>
        </p:nvSpPr>
        <p:spPr bwMode="auto">
          <a:xfrm>
            <a:off x="5095875" y="641351"/>
            <a:ext cx="2108200" cy="531813"/>
          </a:xfrm>
          <a:prstGeom prst="rect">
            <a:avLst/>
          </a:prstGeom>
          <a:solidFill>
            <a:srgbClr val="F35B1B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1030"/>
          <p:cNvSpPr>
            <a:spLocks noChangeArrowheads="1"/>
          </p:cNvSpPr>
          <p:nvPr/>
        </p:nvSpPr>
        <p:spPr bwMode="auto">
          <a:xfrm>
            <a:off x="8232775" y="669926"/>
            <a:ext cx="2108200" cy="531813"/>
          </a:xfrm>
          <a:prstGeom prst="rect">
            <a:avLst/>
          </a:prstGeom>
          <a:solidFill>
            <a:srgbClr val="F35B1B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1032"/>
          <p:cNvSpPr>
            <a:spLocks noChangeArrowheads="1"/>
          </p:cNvSpPr>
          <p:nvPr/>
        </p:nvSpPr>
        <p:spPr bwMode="auto">
          <a:xfrm>
            <a:off x="5033963" y="4606926"/>
            <a:ext cx="2108200" cy="531813"/>
          </a:xfrm>
          <a:prstGeom prst="rect">
            <a:avLst/>
          </a:prstGeom>
          <a:solidFill>
            <a:srgbClr val="F35B1B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1033"/>
          <p:cNvSpPr>
            <a:spLocks noChangeArrowheads="1"/>
          </p:cNvSpPr>
          <p:nvPr/>
        </p:nvSpPr>
        <p:spPr bwMode="auto">
          <a:xfrm>
            <a:off x="8323263" y="4613276"/>
            <a:ext cx="2108200" cy="531813"/>
          </a:xfrm>
          <a:prstGeom prst="rect">
            <a:avLst/>
          </a:prstGeom>
          <a:solidFill>
            <a:srgbClr val="F35B1B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1034"/>
          <p:cNvSpPr>
            <a:spLocks noChangeArrowheads="1"/>
          </p:cNvSpPr>
          <p:nvPr/>
        </p:nvSpPr>
        <p:spPr bwMode="auto">
          <a:xfrm>
            <a:off x="5391151" y="742951"/>
            <a:ext cx="156292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>
                <a:latin typeface="Arial" pitchFamily="34" charset="0"/>
              </a:rPr>
              <a:t>Student Detail</a:t>
            </a:r>
          </a:p>
        </p:txBody>
      </p:sp>
      <p:sp>
        <p:nvSpPr>
          <p:cNvPr id="51" name="Rectangle 1035"/>
          <p:cNvSpPr>
            <a:spLocks noChangeArrowheads="1"/>
          </p:cNvSpPr>
          <p:nvPr/>
        </p:nvSpPr>
        <p:spPr bwMode="auto">
          <a:xfrm>
            <a:off x="1895384" y="1470026"/>
            <a:ext cx="214321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600" b="1" dirty="0">
                <a:latin typeface="Arial" pitchFamily="34" charset="0"/>
              </a:rPr>
              <a:t>Course Registration</a:t>
            </a:r>
          </a:p>
        </p:txBody>
      </p:sp>
      <p:sp>
        <p:nvSpPr>
          <p:cNvPr id="52" name="Rectangle 1036"/>
          <p:cNvSpPr>
            <a:spLocks noChangeArrowheads="1"/>
          </p:cNvSpPr>
          <p:nvPr/>
        </p:nvSpPr>
        <p:spPr bwMode="auto">
          <a:xfrm>
            <a:off x="8764589" y="785814"/>
            <a:ext cx="1469955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>
                <a:latin typeface="Arial" pitchFamily="34" charset="0"/>
              </a:rPr>
              <a:t>Finance Dept</a:t>
            </a:r>
          </a:p>
        </p:txBody>
      </p:sp>
      <p:sp>
        <p:nvSpPr>
          <p:cNvPr id="53" name="Rectangle 1037"/>
          <p:cNvSpPr>
            <a:spLocks noChangeArrowheads="1"/>
          </p:cNvSpPr>
          <p:nvPr/>
        </p:nvSpPr>
        <p:spPr bwMode="auto">
          <a:xfrm>
            <a:off x="2157413" y="3541713"/>
            <a:ext cx="92333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600" b="1" dirty="0">
                <a:latin typeface="Arial" pitchFamily="34" charset="0"/>
              </a:rPr>
              <a:t>Results</a:t>
            </a:r>
          </a:p>
        </p:txBody>
      </p:sp>
      <p:sp>
        <p:nvSpPr>
          <p:cNvPr id="54" name="Rectangle 1038"/>
          <p:cNvSpPr>
            <a:spLocks noChangeArrowheads="1"/>
          </p:cNvSpPr>
          <p:nvPr/>
        </p:nvSpPr>
        <p:spPr bwMode="auto">
          <a:xfrm>
            <a:off x="8702676" y="2840039"/>
            <a:ext cx="135614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>
                <a:latin typeface="Arial" pitchFamily="34" charset="0"/>
              </a:rPr>
              <a:t>Attendance </a:t>
            </a:r>
          </a:p>
        </p:txBody>
      </p:sp>
      <p:sp>
        <p:nvSpPr>
          <p:cNvPr id="55" name="Rectangle 1040"/>
          <p:cNvSpPr>
            <a:spLocks noChangeArrowheads="1"/>
          </p:cNvSpPr>
          <p:nvPr/>
        </p:nvSpPr>
        <p:spPr bwMode="auto">
          <a:xfrm>
            <a:off x="5462589" y="4725989"/>
            <a:ext cx="1201035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>
                <a:latin typeface="Arial" pitchFamily="34" charset="0"/>
              </a:rPr>
              <a:t>Fee Waver</a:t>
            </a:r>
          </a:p>
        </p:txBody>
      </p:sp>
      <p:sp>
        <p:nvSpPr>
          <p:cNvPr id="56" name="Rectangle 1041"/>
          <p:cNvSpPr>
            <a:spLocks noChangeArrowheads="1"/>
          </p:cNvSpPr>
          <p:nvPr/>
        </p:nvSpPr>
        <p:spPr bwMode="auto">
          <a:xfrm>
            <a:off x="8926513" y="4600576"/>
            <a:ext cx="1389804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600" b="1" dirty="0">
                <a:latin typeface="Arial" pitchFamily="34" charset="0"/>
              </a:rPr>
              <a:t>Assessment</a:t>
            </a:r>
          </a:p>
        </p:txBody>
      </p:sp>
      <p:sp>
        <p:nvSpPr>
          <p:cNvPr id="57" name="Oval 1042"/>
          <p:cNvSpPr>
            <a:spLocks noChangeArrowheads="1"/>
          </p:cNvSpPr>
          <p:nvPr/>
        </p:nvSpPr>
        <p:spPr bwMode="auto">
          <a:xfrm>
            <a:off x="2036764" y="2282825"/>
            <a:ext cx="1952625" cy="4889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1043"/>
          <p:cNvSpPr>
            <a:spLocks noChangeArrowheads="1"/>
          </p:cNvSpPr>
          <p:nvPr/>
        </p:nvSpPr>
        <p:spPr bwMode="auto">
          <a:xfrm>
            <a:off x="2671763" y="2351087"/>
            <a:ext cx="71173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latin typeface="Arial" pitchFamily="34" charset="0"/>
              </a:rPr>
              <a:t>File</a:t>
            </a:r>
          </a:p>
        </p:txBody>
      </p:sp>
      <p:sp>
        <p:nvSpPr>
          <p:cNvPr id="59" name="Line 1044"/>
          <p:cNvSpPr>
            <a:spLocks noChangeShapeType="1"/>
          </p:cNvSpPr>
          <p:nvPr/>
        </p:nvSpPr>
        <p:spPr bwMode="auto">
          <a:xfrm flipV="1">
            <a:off x="2998788" y="1989137"/>
            <a:ext cx="0" cy="306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Oval 1048"/>
          <p:cNvSpPr>
            <a:spLocks noChangeArrowheads="1"/>
          </p:cNvSpPr>
          <p:nvPr/>
        </p:nvSpPr>
        <p:spPr bwMode="auto">
          <a:xfrm>
            <a:off x="2020889" y="4354512"/>
            <a:ext cx="1952625" cy="4889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Rectangle 1049"/>
          <p:cNvSpPr>
            <a:spLocks noChangeArrowheads="1"/>
          </p:cNvSpPr>
          <p:nvPr/>
        </p:nvSpPr>
        <p:spPr bwMode="auto">
          <a:xfrm>
            <a:off x="2655888" y="4422775"/>
            <a:ext cx="71173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latin typeface="Arial" pitchFamily="34" charset="0"/>
              </a:rPr>
              <a:t>File</a:t>
            </a:r>
          </a:p>
        </p:txBody>
      </p:sp>
      <p:sp>
        <p:nvSpPr>
          <p:cNvPr id="62" name="Line 1050"/>
          <p:cNvSpPr>
            <a:spLocks noChangeShapeType="1"/>
          </p:cNvSpPr>
          <p:nvPr/>
        </p:nvSpPr>
        <p:spPr bwMode="auto">
          <a:xfrm flipV="1">
            <a:off x="2982913" y="4060826"/>
            <a:ext cx="0" cy="306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Oval 1051"/>
          <p:cNvSpPr>
            <a:spLocks noChangeArrowheads="1"/>
          </p:cNvSpPr>
          <p:nvPr/>
        </p:nvSpPr>
        <p:spPr bwMode="auto">
          <a:xfrm>
            <a:off x="8410576" y="5441950"/>
            <a:ext cx="1952625" cy="4889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Rectangle 1052"/>
          <p:cNvSpPr>
            <a:spLocks noChangeArrowheads="1"/>
          </p:cNvSpPr>
          <p:nvPr/>
        </p:nvSpPr>
        <p:spPr bwMode="auto">
          <a:xfrm>
            <a:off x="9045575" y="5510213"/>
            <a:ext cx="71173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latin typeface="Arial" pitchFamily="34" charset="0"/>
              </a:rPr>
              <a:t>File</a:t>
            </a:r>
          </a:p>
        </p:txBody>
      </p:sp>
      <p:sp>
        <p:nvSpPr>
          <p:cNvPr id="65" name="Line 1053"/>
          <p:cNvSpPr>
            <a:spLocks noChangeShapeType="1"/>
          </p:cNvSpPr>
          <p:nvPr/>
        </p:nvSpPr>
        <p:spPr bwMode="auto">
          <a:xfrm flipV="1">
            <a:off x="9374188" y="5148264"/>
            <a:ext cx="0" cy="306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Oval 1054"/>
          <p:cNvSpPr>
            <a:spLocks noChangeArrowheads="1"/>
          </p:cNvSpPr>
          <p:nvPr/>
        </p:nvSpPr>
        <p:spPr bwMode="auto">
          <a:xfrm>
            <a:off x="8456614" y="3527425"/>
            <a:ext cx="1952625" cy="4889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1055"/>
          <p:cNvSpPr>
            <a:spLocks noChangeArrowheads="1"/>
          </p:cNvSpPr>
          <p:nvPr/>
        </p:nvSpPr>
        <p:spPr bwMode="auto">
          <a:xfrm>
            <a:off x="9091613" y="3595688"/>
            <a:ext cx="71173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latin typeface="Arial" pitchFamily="34" charset="0"/>
              </a:rPr>
              <a:t>File</a:t>
            </a:r>
          </a:p>
        </p:txBody>
      </p:sp>
      <p:sp>
        <p:nvSpPr>
          <p:cNvPr id="68" name="Line 1056"/>
          <p:cNvSpPr>
            <a:spLocks noChangeShapeType="1"/>
          </p:cNvSpPr>
          <p:nvPr/>
        </p:nvSpPr>
        <p:spPr bwMode="auto">
          <a:xfrm flipV="1">
            <a:off x="9420225" y="3233739"/>
            <a:ext cx="0" cy="306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Oval 1057"/>
          <p:cNvSpPr>
            <a:spLocks noChangeArrowheads="1"/>
          </p:cNvSpPr>
          <p:nvPr/>
        </p:nvSpPr>
        <p:spPr bwMode="auto">
          <a:xfrm>
            <a:off x="8472489" y="1484313"/>
            <a:ext cx="1952625" cy="4889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Rectangle 1058"/>
          <p:cNvSpPr>
            <a:spLocks noChangeArrowheads="1"/>
          </p:cNvSpPr>
          <p:nvPr/>
        </p:nvSpPr>
        <p:spPr bwMode="auto">
          <a:xfrm>
            <a:off x="9107488" y="1552575"/>
            <a:ext cx="71173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latin typeface="Arial" pitchFamily="34" charset="0"/>
              </a:rPr>
              <a:t>File</a:t>
            </a:r>
          </a:p>
        </p:txBody>
      </p:sp>
      <p:sp>
        <p:nvSpPr>
          <p:cNvPr id="71" name="Line 1059"/>
          <p:cNvSpPr>
            <a:spLocks noChangeShapeType="1"/>
          </p:cNvSpPr>
          <p:nvPr/>
        </p:nvSpPr>
        <p:spPr bwMode="auto">
          <a:xfrm flipV="1">
            <a:off x="9436100" y="1190625"/>
            <a:ext cx="0" cy="306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Oval 1060"/>
          <p:cNvSpPr>
            <a:spLocks noChangeArrowheads="1"/>
          </p:cNvSpPr>
          <p:nvPr/>
        </p:nvSpPr>
        <p:spPr bwMode="auto">
          <a:xfrm>
            <a:off x="5138738" y="5413375"/>
            <a:ext cx="1954212" cy="4889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Rectangle 1061"/>
          <p:cNvSpPr>
            <a:spLocks noChangeArrowheads="1"/>
          </p:cNvSpPr>
          <p:nvPr/>
        </p:nvSpPr>
        <p:spPr bwMode="auto">
          <a:xfrm>
            <a:off x="5775325" y="5481638"/>
            <a:ext cx="71173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latin typeface="Arial" pitchFamily="34" charset="0"/>
              </a:rPr>
              <a:t>File</a:t>
            </a:r>
          </a:p>
        </p:txBody>
      </p:sp>
      <p:sp>
        <p:nvSpPr>
          <p:cNvPr id="74" name="Line 1062"/>
          <p:cNvSpPr>
            <a:spLocks noChangeShapeType="1"/>
          </p:cNvSpPr>
          <p:nvPr/>
        </p:nvSpPr>
        <p:spPr bwMode="auto">
          <a:xfrm flipV="1">
            <a:off x="6102350" y="5119689"/>
            <a:ext cx="0" cy="306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Oval 1063"/>
          <p:cNvSpPr>
            <a:spLocks noChangeArrowheads="1"/>
          </p:cNvSpPr>
          <p:nvPr/>
        </p:nvSpPr>
        <p:spPr bwMode="auto">
          <a:xfrm>
            <a:off x="5200651" y="1455738"/>
            <a:ext cx="1954213" cy="4889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1064"/>
          <p:cNvSpPr>
            <a:spLocks noChangeArrowheads="1"/>
          </p:cNvSpPr>
          <p:nvPr/>
        </p:nvSpPr>
        <p:spPr bwMode="auto">
          <a:xfrm>
            <a:off x="5837238" y="1524000"/>
            <a:ext cx="71173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latin typeface="Arial" pitchFamily="34" charset="0"/>
              </a:rPr>
              <a:t>File</a:t>
            </a:r>
          </a:p>
        </p:txBody>
      </p:sp>
      <p:sp>
        <p:nvSpPr>
          <p:cNvPr id="77" name="Line 1065"/>
          <p:cNvSpPr>
            <a:spLocks noChangeShapeType="1"/>
          </p:cNvSpPr>
          <p:nvPr/>
        </p:nvSpPr>
        <p:spPr bwMode="auto">
          <a:xfrm flipV="1">
            <a:off x="6164263" y="1162050"/>
            <a:ext cx="0" cy="306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3044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06" name="Rectangle 42"/>
          <p:cNvSpPr>
            <a:spLocks noGrp="1" noChangeArrowheads="1"/>
          </p:cNvSpPr>
          <p:nvPr>
            <p:ph idx="1"/>
          </p:nvPr>
        </p:nvSpPr>
        <p:spPr>
          <a:xfrm>
            <a:off x="4443412" y="2457450"/>
            <a:ext cx="3405188" cy="17145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3600" dirty="0">
                <a:latin typeface="Times New Roman" pitchFamily="18" charset="0"/>
              </a:rPr>
              <a:t>The solution?</a:t>
            </a:r>
            <a:endParaRPr lang="en-US" dirty="0">
              <a:latin typeface="Times New Roman" pitchFamily="18" charset="0"/>
            </a:endParaRPr>
          </a:p>
          <a:p>
            <a:pPr algn="ctr"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Put all of the data in one place.</a:t>
            </a:r>
          </a:p>
        </p:txBody>
      </p:sp>
      <p:sp>
        <p:nvSpPr>
          <p:cNvPr id="43" name="Rectangle 1026"/>
          <p:cNvSpPr>
            <a:spLocks noChangeArrowheads="1"/>
          </p:cNvSpPr>
          <p:nvPr/>
        </p:nvSpPr>
        <p:spPr bwMode="auto">
          <a:xfrm>
            <a:off x="1895475" y="1454150"/>
            <a:ext cx="2108200" cy="531812"/>
          </a:xfrm>
          <a:prstGeom prst="rect">
            <a:avLst/>
          </a:prstGeom>
          <a:solidFill>
            <a:srgbClr val="F35B1B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1027"/>
          <p:cNvSpPr>
            <a:spLocks noChangeArrowheads="1"/>
          </p:cNvSpPr>
          <p:nvPr/>
        </p:nvSpPr>
        <p:spPr bwMode="auto">
          <a:xfrm>
            <a:off x="1854200" y="3554413"/>
            <a:ext cx="2108200" cy="531813"/>
          </a:xfrm>
          <a:prstGeom prst="rect">
            <a:avLst/>
          </a:prstGeom>
          <a:solidFill>
            <a:srgbClr val="F35B1B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1028"/>
          <p:cNvSpPr>
            <a:spLocks noChangeArrowheads="1"/>
          </p:cNvSpPr>
          <p:nvPr/>
        </p:nvSpPr>
        <p:spPr bwMode="auto">
          <a:xfrm>
            <a:off x="8229600" y="2727326"/>
            <a:ext cx="2108200" cy="531813"/>
          </a:xfrm>
          <a:prstGeom prst="rect">
            <a:avLst/>
          </a:prstGeom>
          <a:solidFill>
            <a:srgbClr val="F35B1B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1029"/>
          <p:cNvSpPr>
            <a:spLocks noChangeArrowheads="1"/>
          </p:cNvSpPr>
          <p:nvPr/>
        </p:nvSpPr>
        <p:spPr bwMode="auto">
          <a:xfrm>
            <a:off x="5095875" y="641351"/>
            <a:ext cx="2108200" cy="531813"/>
          </a:xfrm>
          <a:prstGeom prst="rect">
            <a:avLst/>
          </a:prstGeom>
          <a:solidFill>
            <a:srgbClr val="F35B1B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1030"/>
          <p:cNvSpPr>
            <a:spLocks noChangeArrowheads="1"/>
          </p:cNvSpPr>
          <p:nvPr/>
        </p:nvSpPr>
        <p:spPr bwMode="auto">
          <a:xfrm>
            <a:off x="8232775" y="669926"/>
            <a:ext cx="2108200" cy="531813"/>
          </a:xfrm>
          <a:prstGeom prst="rect">
            <a:avLst/>
          </a:prstGeom>
          <a:solidFill>
            <a:srgbClr val="F35B1B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1032"/>
          <p:cNvSpPr>
            <a:spLocks noChangeArrowheads="1"/>
          </p:cNvSpPr>
          <p:nvPr/>
        </p:nvSpPr>
        <p:spPr bwMode="auto">
          <a:xfrm>
            <a:off x="5033963" y="4606926"/>
            <a:ext cx="2108200" cy="531813"/>
          </a:xfrm>
          <a:prstGeom prst="rect">
            <a:avLst/>
          </a:prstGeom>
          <a:solidFill>
            <a:srgbClr val="F35B1B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1033"/>
          <p:cNvSpPr>
            <a:spLocks noChangeArrowheads="1"/>
          </p:cNvSpPr>
          <p:nvPr/>
        </p:nvSpPr>
        <p:spPr bwMode="auto">
          <a:xfrm>
            <a:off x="8323263" y="4613276"/>
            <a:ext cx="2108200" cy="531813"/>
          </a:xfrm>
          <a:prstGeom prst="rect">
            <a:avLst/>
          </a:prstGeom>
          <a:solidFill>
            <a:srgbClr val="F35B1B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1034"/>
          <p:cNvSpPr>
            <a:spLocks noChangeArrowheads="1"/>
          </p:cNvSpPr>
          <p:nvPr/>
        </p:nvSpPr>
        <p:spPr bwMode="auto">
          <a:xfrm>
            <a:off x="5391151" y="742951"/>
            <a:ext cx="156292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>
                <a:latin typeface="Arial" pitchFamily="34" charset="0"/>
              </a:rPr>
              <a:t>Student Detail</a:t>
            </a:r>
          </a:p>
        </p:txBody>
      </p:sp>
      <p:sp>
        <p:nvSpPr>
          <p:cNvPr id="51" name="Rectangle 1035"/>
          <p:cNvSpPr>
            <a:spLocks noChangeArrowheads="1"/>
          </p:cNvSpPr>
          <p:nvPr/>
        </p:nvSpPr>
        <p:spPr bwMode="auto">
          <a:xfrm>
            <a:off x="1895384" y="1470026"/>
            <a:ext cx="214321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600" b="1" dirty="0">
                <a:latin typeface="Arial" pitchFamily="34" charset="0"/>
              </a:rPr>
              <a:t>Course Registration</a:t>
            </a:r>
          </a:p>
        </p:txBody>
      </p:sp>
      <p:sp>
        <p:nvSpPr>
          <p:cNvPr id="52" name="Rectangle 1036"/>
          <p:cNvSpPr>
            <a:spLocks noChangeArrowheads="1"/>
          </p:cNvSpPr>
          <p:nvPr/>
        </p:nvSpPr>
        <p:spPr bwMode="auto">
          <a:xfrm>
            <a:off x="8764589" y="785814"/>
            <a:ext cx="1469955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>
                <a:latin typeface="Arial" pitchFamily="34" charset="0"/>
              </a:rPr>
              <a:t>Finance Dept</a:t>
            </a:r>
          </a:p>
        </p:txBody>
      </p:sp>
      <p:sp>
        <p:nvSpPr>
          <p:cNvPr id="53" name="Rectangle 1037"/>
          <p:cNvSpPr>
            <a:spLocks noChangeArrowheads="1"/>
          </p:cNvSpPr>
          <p:nvPr/>
        </p:nvSpPr>
        <p:spPr bwMode="auto">
          <a:xfrm>
            <a:off x="2157413" y="3541713"/>
            <a:ext cx="92333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600" b="1" dirty="0">
                <a:latin typeface="Arial" pitchFamily="34" charset="0"/>
              </a:rPr>
              <a:t>Results</a:t>
            </a:r>
          </a:p>
        </p:txBody>
      </p:sp>
      <p:sp>
        <p:nvSpPr>
          <p:cNvPr id="54" name="Rectangle 1038"/>
          <p:cNvSpPr>
            <a:spLocks noChangeArrowheads="1"/>
          </p:cNvSpPr>
          <p:nvPr/>
        </p:nvSpPr>
        <p:spPr bwMode="auto">
          <a:xfrm>
            <a:off x="8702676" y="2840039"/>
            <a:ext cx="135614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>
                <a:latin typeface="Arial" pitchFamily="34" charset="0"/>
              </a:rPr>
              <a:t>Attendance </a:t>
            </a:r>
          </a:p>
        </p:txBody>
      </p:sp>
      <p:sp>
        <p:nvSpPr>
          <p:cNvPr id="55" name="Rectangle 1040"/>
          <p:cNvSpPr>
            <a:spLocks noChangeArrowheads="1"/>
          </p:cNvSpPr>
          <p:nvPr/>
        </p:nvSpPr>
        <p:spPr bwMode="auto">
          <a:xfrm>
            <a:off x="5462589" y="4725989"/>
            <a:ext cx="1201035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>
                <a:latin typeface="Arial" pitchFamily="34" charset="0"/>
              </a:rPr>
              <a:t>Fee Waver</a:t>
            </a:r>
          </a:p>
        </p:txBody>
      </p:sp>
      <p:sp>
        <p:nvSpPr>
          <p:cNvPr id="56" name="Rectangle 1041"/>
          <p:cNvSpPr>
            <a:spLocks noChangeArrowheads="1"/>
          </p:cNvSpPr>
          <p:nvPr/>
        </p:nvSpPr>
        <p:spPr bwMode="auto">
          <a:xfrm>
            <a:off x="8926513" y="4600576"/>
            <a:ext cx="1389804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600" b="1" dirty="0">
                <a:latin typeface="Arial" pitchFamily="34" charset="0"/>
              </a:rPr>
              <a:t>Assessment</a:t>
            </a:r>
          </a:p>
        </p:txBody>
      </p:sp>
      <p:sp>
        <p:nvSpPr>
          <p:cNvPr id="57" name="Oval 1042"/>
          <p:cNvSpPr>
            <a:spLocks noChangeArrowheads="1"/>
          </p:cNvSpPr>
          <p:nvPr/>
        </p:nvSpPr>
        <p:spPr bwMode="auto">
          <a:xfrm>
            <a:off x="2036764" y="2282825"/>
            <a:ext cx="1952625" cy="4889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1043"/>
          <p:cNvSpPr>
            <a:spLocks noChangeArrowheads="1"/>
          </p:cNvSpPr>
          <p:nvPr/>
        </p:nvSpPr>
        <p:spPr bwMode="auto">
          <a:xfrm>
            <a:off x="2671763" y="2351087"/>
            <a:ext cx="71173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latin typeface="Arial" pitchFamily="34" charset="0"/>
              </a:rPr>
              <a:t>File</a:t>
            </a:r>
          </a:p>
        </p:txBody>
      </p:sp>
      <p:sp>
        <p:nvSpPr>
          <p:cNvPr id="59" name="Line 1044"/>
          <p:cNvSpPr>
            <a:spLocks noChangeShapeType="1"/>
          </p:cNvSpPr>
          <p:nvPr/>
        </p:nvSpPr>
        <p:spPr bwMode="auto">
          <a:xfrm flipV="1">
            <a:off x="2998788" y="1989137"/>
            <a:ext cx="0" cy="306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Oval 1048"/>
          <p:cNvSpPr>
            <a:spLocks noChangeArrowheads="1"/>
          </p:cNvSpPr>
          <p:nvPr/>
        </p:nvSpPr>
        <p:spPr bwMode="auto">
          <a:xfrm>
            <a:off x="2020889" y="4354512"/>
            <a:ext cx="1952625" cy="4889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Rectangle 1049"/>
          <p:cNvSpPr>
            <a:spLocks noChangeArrowheads="1"/>
          </p:cNvSpPr>
          <p:nvPr/>
        </p:nvSpPr>
        <p:spPr bwMode="auto">
          <a:xfrm>
            <a:off x="2655888" y="4422775"/>
            <a:ext cx="71173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latin typeface="Arial" pitchFamily="34" charset="0"/>
              </a:rPr>
              <a:t>File</a:t>
            </a:r>
          </a:p>
        </p:txBody>
      </p:sp>
      <p:sp>
        <p:nvSpPr>
          <p:cNvPr id="62" name="Line 1050"/>
          <p:cNvSpPr>
            <a:spLocks noChangeShapeType="1"/>
          </p:cNvSpPr>
          <p:nvPr/>
        </p:nvSpPr>
        <p:spPr bwMode="auto">
          <a:xfrm flipV="1">
            <a:off x="2982913" y="4060826"/>
            <a:ext cx="0" cy="306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Oval 1051"/>
          <p:cNvSpPr>
            <a:spLocks noChangeArrowheads="1"/>
          </p:cNvSpPr>
          <p:nvPr/>
        </p:nvSpPr>
        <p:spPr bwMode="auto">
          <a:xfrm>
            <a:off x="8410576" y="5441950"/>
            <a:ext cx="1952625" cy="4889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Rectangle 1052"/>
          <p:cNvSpPr>
            <a:spLocks noChangeArrowheads="1"/>
          </p:cNvSpPr>
          <p:nvPr/>
        </p:nvSpPr>
        <p:spPr bwMode="auto">
          <a:xfrm>
            <a:off x="9045575" y="5510213"/>
            <a:ext cx="71173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latin typeface="Arial" pitchFamily="34" charset="0"/>
              </a:rPr>
              <a:t>File</a:t>
            </a:r>
          </a:p>
        </p:txBody>
      </p:sp>
      <p:sp>
        <p:nvSpPr>
          <p:cNvPr id="65" name="Line 1053"/>
          <p:cNvSpPr>
            <a:spLocks noChangeShapeType="1"/>
          </p:cNvSpPr>
          <p:nvPr/>
        </p:nvSpPr>
        <p:spPr bwMode="auto">
          <a:xfrm flipV="1">
            <a:off x="9374188" y="5148264"/>
            <a:ext cx="0" cy="306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Oval 1054"/>
          <p:cNvSpPr>
            <a:spLocks noChangeArrowheads="1"/>
          </p:cNvSpPr>
          <p:nvPr/>
        </p:nvSpPr>
        <p:spPr bwMode="auto">
          <a:xfrm>
            <a:off x="8456614" y="3527425"/>
            <a:ext cx="1952625" cy="4889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1055"/>
          <p:cNvSpPr>
            <a:spLocks noChangeArrowheads="1"/>
          </p:cNvSpPr>
          <p:nvPr/>
        </p:nvSpPr>
        <p:spPr bwMode="auto">
          <a:xfrm>
            <a:off x="9091613" y="3595688"/>
            <a:ext cx="71173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latin typeface="Arial" pitchFamily="34" charset="0"/>
              </a:rPr>
              <a:t>File</a:t>
            </a:r>
          </a:p>
        </p:txBody>
      </p:sp>
      <p:sp>
        <p:nvSpPr>
          <p:cNvPr id="68" name="Line 1056"/>
          <p:cNvSpPr>
            <a:spLocks noChangeShapeType="1"/>
          </p:cNvSpPr>
          <p:nvPr/>
        </p:nvSpPr>
        <p:spPr bwMode="auto">
          <a:xfrm flipV="1">
            <a:off x="9420225" y="3233739"/>
            <a:ext cx="0" cy="306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Oval 1057"/>
          <p:cNvSpPr>
            <a:spLocks noChangeArrowheads="1"/>
          </p:cNvSpPr>
          <p:nvPr/>
        </p:nvSpPr>
        <p:spPr bwMode="auto">
          <a:xfrm>
            <a:off x="8472489" y="1484313"/>
            <a:ext cx="1952625" cy="4889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Rectangle 1058"/>
          <p:cNvSpPr>
            <a:spLocks noChangeArrowheads="1"/>
          </p:cNvSpPr>
          <p:nvPr/>
        </p:nvSpPr>
        <p:spPr bwMode="auto">
          <a:xfrm>
            <a:off x="9107488" y="1552575"/>
            <a:ext cx="71173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latin typeface="Arial" pitchFamily="34" charset="0"/>
              </a:rPr>
              <a:t>File</a:t>
            </a:r>
          </a:p>
        </p:txBody>
      </p:sp>
      <p:sp>
        <p:nvSpPr>
          <p:cNvPr id="71" name="Line 1059"/>
          <p:cNvSpPr>
            <a:spLocks noChangeShapeType="1"/>
          </p:cNvSpPr>
          <p:nvPr/>
        </p:nvSpPr>
        <p:spPr bwMode="auto">
          <a:xfrm flipV="1">
            <a:off x="9436100" y="1190625"/>
            <a:ext cx="0" cy="306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Oval 1060"/>
          <p:cNvSpPr>
            <a:spLocks noChangeArrowheads="1"/>
          </p:cNvSpPr>
          <p:nvPr/>
        </p:nvSpPr>
        <p:spPr bwMode="auto">
          <a:xfrm>
            <a:off x="5138738" y="5413375"/>
            <a:ext cx="1954212" cy="4889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Rectangle 1061"/>
          <p:cNvSpPr>
            <a:spLocks noChangeArrowheads="1"/>
          </p:cNvSpPr>
          <p:nvPr/>
        </p:nvSpPr>
        <p:spPr bwMode="auto">
          <a:xfrm>
            <a:off x="5775325" y="5481638"/>
            <a:ext cx="71173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latin typeface="Arial" pitchFamily="34" charset="0"/>
              </a:rPr>
              <a:t>File</a:t>
            </a:r>
          </a:p>
        </p:txBody>
      </p:sp>
      <p:sp>
        <p:nvSpPr>
          <p:cNvPr id="74" name="Line 1062"/>
          <p:cNvSpPr>
            <a:spLocks noChangeShapeType="1"/>
          </p:cNvSpPr>
          <p:nvPr/>
        </p:nvSpPr>
        <p:spPr bwMode="auto">
          <a:xfrm flipV="1">
            <a:off x="6102350" y="5119689"/>
            <a:ext cx="0" cy="306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Oval 1063"/>
          <p:cNvSpPr>
            <a:spLocks noChangeArrowheads="1"/>
          </p:cNvSpPr>
          <p:nvPr/>
        </p:nvSpPr>
        <p:spPr bwMode="auto">
          <a:xfrm>
            <a:off x="5200651" y="1455738"/>
            <a:ext cx="1954213" cy="4889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1064"/>
          <p:cNvSpPr>
            <a:spLocks noChangeArrowheads="1"/>
          </p:cNvSpPr>
          <p:nvPr/>
        </p:nvSpPr>
        <p:spPr bwMode="auto">
          <a:xfrm>
            <a:off x="5837238" y="1524000"/>
            <a:ext cx="71173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latin typeface="Arial" pitchFamily="34" charset="0"/>
              </a:rPr>
              <a:t>File</a:t>
            </a:r>
          </a:p>
        </p:txBody>
      </p:sp>
      <p:sp>
        <p:nvSpPr>
          <p:cNvPr id="77" name="Line 1065"/>
          <p:cNvSpPr>
            <a:spLocks noChangeShapeType="1"/>
          </p:cNvSpPr>
          <p:nvPr/>
        </p:nvSpPr>
        <p:spPr bwMode="auto">
          <a:xfrm flipV="1">
            <a:off x="6164263" y="1162050"/>
            <a:ext cx="0" cy="306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94848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Oval 2"/>
          <p:cNvSpPr>
            <a:spLocks noChangeArrowheads="1"/>
          </p:cNvSpPr>
          <p:nvPr/>
        </p:nvSpPr>
        <p:spPr bwMode="auto">
          <a:xfrm>
            <a:off x="4779964" y="2579688"/>
            <a:ext cx="1952625" cy="4889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5414963" y="2647950"/>
            <a:ext cx="71173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latin typeface="Arial" pitchFamily="34" charset="0"/>
              </a:rPr>
              <a:t>File</a:t>
            </a:r>
          </a:p>
        </p:txBody>
      </p:sp>
      <p:sp>
        <p:nvSpPr>
          <p:cNvPr id="114692" name="Line 4"/>
          <p:cNvSpPr>
            <a:spLocks noChangeShapeType="1"/>
          </p:cNvSpPr>
          <p:nvPr/>
        </p:nvSpPr>
        <p:spPr bwMode="auto">
          <a:xfrm flipH="1" flipV="1">
            <a:off x="2986088" y="1219200"/>
            <a:ext cx="1903412" cy="146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3" name="Oval 5"/>
          <p:cNvSpPr>
            <a:spLocks noChangeArrowheads="1"/>
          </p:cNvSpPr>
          <p:nvPr/>
        </p:nvSpPr>
        <p:spPr bwMode="auto">
          <a:xfrm>
            <a:off x="4895851" y="3003550"/>
            <a:ext cx="1952625" cy="4889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5530850" y="3071813"/>
            <a:ext cx="71173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latin typeface="Arial" pitchFamily="34" charset="0"/>
              </a:rPr>
              <a:t>File</a:t>
            </a:r>
          </a:p>
        </p:txBody>
      </p:sp>
      <p:sp>
        <p:nvSpPr>
          <p:cNvPr id="114695" name="Oval 7"/>
          <p:cNvSpPr>
            <a:spLocks noChangeArrowheads="1"/>
          </p:cNvSpPr>
          <p:nvPr/>
        </p:nvSpPr>
        <p:spPr bwMode="auto">
          <a:xfrm>
            <a:off x="4840289" y="2898775"/>
            <a:ext cx="1952625" cy="4889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6" name="Rectangle 8"/>
          <p:cNvSpPr>
            <a:spLocks noChangeArrowheads="1"/>
          </p:cNvSpPr>
          <p:nvPr/>
        </p:nvSpPr>
        <p:spPr bwMode="auto">
          <a:xfrm>
            <a:off x="5475288" y="2967038"/>
            <a:ext cx="71173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latin typeface="Arial" pitchFamily="34" charset="0"/>
              </a:rPr>
              <a:t>File</a:t>
            </a:r>
          </a:p>
        </p:txBody>
      </p:sp>
      <p:sp>
        <p:nvSpPr>
          <p:cNvPr id="114697" name="Oval 9"/>
          <p:cNvSpPr>
            <a:spLocks noChangeArrowheads="1"/>
          </p:cNvSpPr>
          <p:nvPr/>
        </p:nvSpPr>
        <p:spPr bwMode="auto">
          <a:xfrm>
            <a:off x="5667376" y="3003550"/>
            <a:ext cx="1952625" cy="4889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8" name="Rectangle 10"/>
          <p:cNvSpPr>
            <a:spLocks noChangeArrowheads="1"/>
          </p:cNvSpPr>
          <p:nvPr/>
        </p:nvSpPr>
        <p:spPr bwMode="auto">
          <a:xfrm>
            <a:off x="6302375" y="3071813"/>
            <a:ext cx="71173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latin typeface="Arial" pitchFamily="34" charset="0"/>
              </a:rPr>
              <a:t>File</a:t>
            </a:r>
          </a:p>
        </p:txBody>
      </p:sp>
      <p:sp>
        <p:nvSpPr>
          <p:cNvPr id="114699" name="Oval 11"/>
          <p:cNvSpPr>
            <a:spLocks noChangeArrowheads="1"/>
          </p:cNvSpPr>
          <p:nvPr/>
        </p:nvSpPr>
        <p:spPr bwMode="auto">
          <a:xfrm>
            <a:off x="5637214" y="2841625"/>
            <a:ext cx="1952625" cy="4889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0" name="Rectangle 12"/>
          <p:cNvSpPr>
            <a:spLocks noChangeArrowheads="1"/>
          </p:cNvSpPr>
          <p:nvPr/>
        </p:nvSpPr>
        <p:spPr bwMode="auto">
          <a:xfrm>
            <a:off x="6272213" y="2909888"/>
            <a:ext cx="71173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latin typeface="Arial" pitchFamily="34" charset="0"/>
              </a:rPr>
              <a:t>File</a:t>
            </a:r>
          </a:p>
        </p:txBody>
      </p:sp>
      <p:sp>
        <p:nvSpPr>
          <p:cNvPr id="114701" name="Oval 13"/>
          <p:cNvSpPr>
            <a:spLocks noChangeArrowheads="1"/>
          </p:cNvSpPr>
          <p:nvPr/>
        </p:nvSpPr>
        <p:spPr bwMode="auto">
          <a:xfrm>
            <a:off x="5576889" y="2627313"/>
            <a:ext cx="1952625" cy="4889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2" name="Rectangle 14"/>
          <p:cNvSpPr>
            <a:spLocks noChangeArrowheads="1"/>
          </p:cNvSpPr>
          <p:nvPr/>
        </p:nvSpPr>
        <p:spPr bwMode="auto">
          <a:xfrm>
            <a:off x="6211888" y="2695575"/>
            <a:ext cx="71173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latin typeface="Arial" pitchFamily="34" charset="0"/>
              </a:rPr>
              <a:t>File</a:t>
            </a:r>
          </a:p>
        </p:txBody>
      </p:sp>
      <p:sp>
        <p:nvSpPr>
          <p:cNvPr id="114703" name="Line 15"/>
          <p:cNvSpPr>
            <a:spLocks noChangeShapeType="1"/>
          </p:cNvSpPr>
          <p:nvPr/>
        </p:nvSpPr>
        <p:spPr bwMode="auto">
          <a:xfrm flipV="1">
            <a:off x="7480300" y="1190626"/>
            <a:ext cx="1943100" cy="1565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4" name="Oval 16"/>
          <p:cNvSpPr>
            <a:spLocks noChangeArrowheads="1"/>
          </p:cNvSpPr>
          <p:nvPr/>
        </p:nvSpPr>
        <p:spPr bwMode="auto">
          <a:xfrm>
            <a:off x="5291138" y="3051175"/>
            <a:ext cx="1954212" cy="4889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5" name="Rectangle 17"/>
          <p:cNvSpPr>
            <a:spLocks noChangeArrowheads="1"/>
          </p:cNvSpPr>
          <p:nvPr/>
        </p:nvSpPr>
        <p:spPr bwMode="auto">
          <a:xfrm>
            <a:off x="5927725" y="3119438"/>
            <a:ext cx="71173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latin typeface="Arial" pitchFamily="34" charset="0"/>
              </a:rPr>
              <a:t>File</a:t>
            </a:r>
          </a:p>
        </p:txBody>
      </p:sp>
      <p:sp>
        <p:nvSpPr>
          <p:cNvPr id="114706" name="Oval 18"/>
          <p:cNvSpPr>
            <a:spLocks noChangeArrowheads="1"/>
          </p:cNvSpPr>
          <p:nvPr/>
        </p:nvSpPr>
        <p:spPr bwMode="auto">
          <a:xfrm>
            <a:off x="5200651" y="2598738"/>
            <a:ext cx="1954213" cy="4889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7" name="Rectangle 19"/>
          <p:cNvSpPr>
            <a:spLocks noChangeArrowheads="1"/>
          </p:cNvSpPr>
          <p:nvPr/>
        </p:nvSpPr>
        <p:spPr bwMode="auto">
          <a:xfrm>
            <a:off x="5837238" y="2667000"/>
            <a:ext cx="71173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latin typeface="Arial" pitchFamily="34" charset="0"/>
              </a:rPr>
              <a:t>File</a:t>
            </a:r>
          </a:p>
        </p:txBody>
      </p:sp>
      <p:sp>
        <p:nvSpPr>
          <p:cNvPr id="114708" name="Line 20"/>
          <p:cNvSpPr>
            <a:spLocks noChangeShapeType="1"/>
          </p:cNvSpPr>
          <p:nvPr/>
        </p:nvSpPr>
        <p:spPr bwMode="auto">
          <a:xfrm flipH="1" flipV="1">
            <a:off x="6151564" y="1162050"/>
            <a:ext cx="33337" cy="1441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9" name="Line 21"/>
          <p:cNvSpPr>
            <a:spLocks noChangeShapeType="1"/>
          </p:cNvSpPr>
          <p:nvPr/>
        </p:nvSpPr>
        <p:spPr bwMode="auto">
          <a:xfrm flipV="1">
            <a:off x="3060700" y="3416300"/>
            <a:ext cx="2032000" cy="1168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10" name="Line 22"/>
          <p:cNvSpPr>
            <a:spLocks noChangeShapeType="1"/>
          </p:cNvSpPr>
          <p:nvPr/>
        </p:nvSpPr>
        <p:spPr bwMode="auto">
          <a:xfrm flipV="1">
            <a:off x="6096000" y="3568700"/>
            <a:ext cx="0" cy="1016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11" name="Line 23"/>
          <p:cNvSpPr>
            <a:spLocks noChangeShapeType="1"/>
          </p:cNvSpPr>
          <p:nvPr/>
        </p:nvSpPr>
        <p:spPr bwMode="auto">
          <a:xfrm flipH="1" flipV="1">
            <a:off x="7454900" y="3416300"/>
            <a:ext cx="1854200" cy="1244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13" name="Line 25"/>
          <p:cNvSpPr>
            <a:spLocks noChangeShapeType="1"/>
          </p:cNvSpPr>
          <p:nvPr/>
        </p:nvSpPr>
        <p:spPr bwMode="auto">
          <a:xfrm flipH="1">
            <a:off x="7531100" y="2971800"/>
            <a:ext cx="71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1027"/>
          <p:cNvSpPr>
            <a:spLocks noChangeArrowheads="1"/>
          </p:cNvSpPr>
          <p:nvPr/>
        </p:nvSpPr>
        <p:spPr bwMode="auto">
          <a:xfrm>
            <a:off x="1854200" y="4127501"/>
            <a:ext cx="2108200" cy="531813"/>
          </a:xfrm>
          <a:prstGeom prst="rect">
            <a:avLst/>
          </a:prstGeom>
          <a:solidFill>
            <a:srgbClr val="F35B1B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1037"/>
          <p:cNvSpPr>
            <a:spLocks noChangeArrowheads="1"/>
          </p:cNvSpPr>
          <p:nvPr/>
        </p:nvSpPr>
        <p:spPr bwMode="auto">
          <a:xfrm>
            <a:off x="2157413" y="4114801"/>
            <a:ext cx="92333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600" b="1" dirty="0">
                <a:latin typeface="Arial" pitchFamily="34" charset="0"/>
              </a:rPr>
              <a:t>Results</a:t>
            </a:r>
          </a:p>
        </p:txBody>
      </p:sp>
      <p:sp>
        <p:nvSpPr>
          <p:cNvPr id="44" name="Rectangle 1026"/>
          <p:cNvSpPr>
            <a:spLocks noChangeArrowheads="1"/>
          </p:cNvSpPr>
          <p:nvPr/>
        </p:nvSpPr>
        <p:spPr bwMode="auto">
          <a:xfrm>
            <a:off x="1895475" y="1143000"/>
            <a:ext cx="2108200" cy="531812"/>
          </a:xfrm>
          <a:prstGeom prst="rect">
            <a:avLst/>
          </a:prstGeom>
          <a:solidFill>
            <a:srgbClr val="F35B1B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1035"/>
          <p:cNvSpPr>
            <a:spLocks noChangeArrowheads="1"/>
          </p:cNvSpPr>
          <p:nvPr/>
        </p:nvSpPr>
        <p:spPr bwMode="auto">
          <a:xfrm>
            <a:off x="1895384" y="1158876"/>
            <a:ext cx="214321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600" b="1" dirty="0">
                <a:latin typeface="Arial" pitchFamily="34" charset="0"/>
              </a:rPr>
              <a:t>Course Registration</a:t>
            </a:r>
          </a:p>
        </p:txBody>
      </p:sp>
      <p:sp>
        <p:nvSpPr>
          <p:cNvPr id="46" name="Rectangle 1029"/>
          <p:cNvSpPr>
            <a:spLocks noChangeArrowheads="1"/>
          </p:cNvSpPr>
          <p:nvPr/>
        </p:nvSpPr>
        <p:spPr bwMode="auto">
          <a:xfrm>
            <a:off x="5095875" y="641351"/>
            <a:ext cx="2108200" cy="531813"/>
          </a:xfrm>
          <a:prstGeom prst="rect">
            <a:avLst/>
          </a:prstGeom>
          <a:solidFill>
            <a:srgbClr val="F35B1B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1030"/>
          <p:cNvSpPr>
            <a:spLocks noChangeArrowheads="1"/>
          </p:cNvSpPr>
          <p:nvPr/>
        </p:nvSpPr>
        <p:spPr bwMode="auto">
          <a:xfrm>
            <a:off x="8232775" y="669926"/>
            <a:ext cx="2108200" cy="531813"/>
          </a:xfrm>
          <a:prstGeom prst="rect">
            <a:avLst/>
          </a:prstGeom>
          <a:solidFill>
            <a:srgbClr val="F35B1B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1034"/>
          <p:cNvSpPr>
            <a:spLocks noChangeArrowheads="1"/>
          </p:cNvSpPr>
          <p:nvPr/>
        </p:nvSpPr>
        <p:spPr bwMode="auto">
          <a:xfrm>
            <a:off x="5391151" y="742951"/>
            <a:ext cx="156292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>
                <a:latin typeface="Arial" pitchFamily="34" charset="0"/>
              </a:rPr>
              <a:t>Student Detail</a:t>
            </a:r>
          </a:p>
        </p:txBody>
      </p:sp>
      <p:sp>
        <p:nvSpPr>
          <p:cNvPr id="49" name="Rectangle 1036"/>
          <p:cNvSpPr>
            <a:spLocks noChangeArrowheads="1"/>
          </p:cNvSpPr>
          <p:nvPr/>
        </p:nvSpPr>
        <p:spPr bwMode="auto">
          <a:xfrm>
            <a:off x="8764589" y="785814"/>
            <a:ext cx="1469955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>
                <a:latin typeface="Arial" pitchFamily="34" charset="0"/>
              </a:rPr>
              <a:t>Finance Dept</a:t>
            </a:r>
          </a:p>
        </p:txBody>
      </p:sp>
      <p:sp>
        <p:nvSpPr>
          <p:cNvPr id="50" name="Rectangle 1032"/>
          <p:cNvSpPr>
            <a:spLocks noChangeArrowheads="1"/>
          </p:cNvSpPr>
          <p:nvPr/>
        </p:nvSpPr>
        <p:spPr bwMode="auto">
          <a:xfrm>
            <a:off x="5033963" y="4606926"/>
            <a:ext cx="2108200" cy="531813"/>
          </a:xfrm>
          <a:prstGeom prst="rect">
            <a:avLst/>
          </a:prstGeom>
          <a:solidFill>
            <a:srgbClr val="F35B1B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1033"/>
          <p:cNvSpPr>
            <a:spLocks noChangeArrowheads="1"/>
          </p:cNvSpPr>
          <p:nvPr/>
        </p:nvSpPr>
        <p:spPr bwMode="auto">
          <a:xfrm>
            <a:off x="8323263" y="4613276"/>
            <a:ext cx="2108200" cy="531813"/>
          </a:xfrm>
          <a:prstGeom prst="rect">
            <a:avLst/>
          </a:prstGeom>
          <a:solidFill>
            <a:srgbClr val="F35B1B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1040"/>
          <p:cNvSpPr>
            <a:spLocks noChangeArrowheads="1"/>
          </p:cNvSpPr>
          <p:nvPr/>
        </p:nvSpPr>
        <p:spPr bwMode="auto">
          <a:xfrm>
            <a:off x="5462589" y="4725989"/>
            <a:ext cx="1201035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>
                <a:latin typeface="Arial" pitchFamily="34" charset="0"/>
              </a:rPr>
              <a:t>Fee Waver</a:t>
            </a:r>
          </a:p>
        </p:txBody>
      </p:sp>
      <p:sp>
        <p:nvSpPr>
          <p:cNvPr id="53" name="Rectangle 1041"/>
          <p:cNvSpPr>
            <a:spLocks noChangeArrowheads="1"/>
          </p:cNvSpPr>
          <p:nvPr/>
        </p:nvSpPr>
        <p:spPr bwMode="auto">
          <a:xfrm>
            <a:off x="8926513" y="4600576"/>
            <a:ext cx="1389804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600" b="1" dirty="0">
                <a:latin typeface="Arial" pitchFamily="34" charset="0"/>
              </a:rPr>
              <a:t>Assessment</a:t>
            </a:r>
          </a:p>
        </p:txBody>
      </p:sp>
      <p:sp>
        <p:nvSpPr>
          <p:cNvPr id="54" name="Rectangle 1028"/>
          <p:cNvSpPr>
            <a:spLocks noChangeArrowheads="1"/>
          </p:cNvSpPr>
          <p:nvPr/>
        </p:nvSpPr>
        <p:spPr bwMode="auto">
          <a:xfrm>
            <a:off x="8229600" y="2727326"/>
            <a:ext cx="2108200" cy="531813"/>
          </a:xfrm>
          <a:prstGeom prst="rect">
            <a:avLst/>
          </a:prstGeom>
          <a:solidFill>
            <a:srgbClr val="F35B1B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1038"/>
          <p:cNvSpPr>
            <a:spLocks noChangeArrowheads="1"/>
          </p:cNvSpPr>
          <p:nvPr/>
        </p:nvSpPr>
        <p:spPr bwMode="auto">
          <a:xfrm>
            <a:off x="8702676" y="2840039"/>
            <a:ext cx="135614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>
                <a:latin typeface="Arial" pitchFamily="34" charset="0"/>
              </a:rPr>
              <a:t>Attendance </a:t>
            </a:r>
          </a:p>
        </p:txBody>
      </p:sp>
    </p:spTree>
    <p:extLst>
      <p:ext uri="{BB962C8B-B14F-4D97-AF65-F5344CB8AC3E}">
        <p14:creationId xmlns:p14="http://schemas.microsoft.com/office/powerpoint/2010/main" val="3445173029"/>
      </p:ext>
    </p:extLst>
  </p:cSld>
  <p:clrMapOvr>
    <a:masterClrMapping/>
  </p:clrMapOvr>
  <p:transition>
    <p:zoom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Oval 2"/>
          <p:cNvSpPr>
            <a:spLocks noChangeArrowheads="1"/>
          </p:cNvSpPr>
          <p:nvPr/>
        </p:nvSpPr>
        <p:spPr bwMode="auto">
          <a:xfrm>
            <a:off x="4584701" y="2435225"/>
            <a:ext cx="2824163" cy="1239838"/>
          </a:xfrm>
          <a:prstGeom prst="ellipse">
            <a:avLst/>
          </a:prstGeom>
          <a:solidFill>
            <a:srgbClr val="00FF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4959351" y="2800350"/>
            <a:ext cx="2157413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800" b="1">
                <a:latin typeface="Arial" pitchFamily="34" charset="0"/>
              </a:rPr>
              <a:t>DATABASE</a:t>
            </a:r>
          </a:p>
        </p:txBody>
      </p:sp>
      <p:sp>
        <p:nvSpPr>
          <p:cNvPr id="115716" name="Line 4"/>
          <p:cNvSpPr>
            <a:spLocks noChangeShapeType="1"/>
          </p:cNvSpPr>
          <p:nvPr/>
        </p:nvSpPr>
        <p:spPr bwMode="auto">
          <a:xfrm>
            <a:off x="4043363" y="1270000"/>
            <a:ext cx="996950" cy="1301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17" name="Line 5"/>
          <p:cNvSpPr>
            <a:spLocks noChangeShapeType="1"/>
          </p:cNvSpPr>
          <p:nvPr/>
        </p:nvSpPr>
        <p:spPr bwMode="auto">
          <a:xfrm flipH="1">
            <a:off x="6962775" y="1239838"/>
            <a:ext cx="1270000" cy="1331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19" name="Line 7"/>
          <p:cNvSpPr>
            <a:spLocks noChangeShapeType="1"/>
          </p:cNvSpPr>
          <p:nvPr/>
        </p:nvSpPr>
        <p:spPr bwMode="auto">
          <a:xfrm>
            <a:off x="7458075" y="3063875"/>
            <a:ext cx="736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20" name="Line 8"/>
          <p:cNvSpPr>
            <a:spLocks noChangeShapeType="1"/>
          </p:cNvSpPr>
          <p:nvPr/>
        </p:nvSpPr>
        <p:spPr bwMode="auto">
          <a:xfrm flipV="1">
            <a:off x="4073525" y="3487739"/>
            <a:ext cx="889000" cy="1119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21" name="Line 9"/>
          <p:cNvSpPr>
            <a:spLocks noChangeShapeType="1"/>
          </p:cNvSpPr>
          <p:nvPr/>
        </p:nvSpPr>
        <p:spPr bwMode="auto">
          <a:xfrm>
            <a:off x="6003925" y="3738563"/>
            <a:ext cx="0" cy="830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22" name="Line 10"/>
          <p:cNvSpPr>
            <a:spLocks noChangeShapeType="1"/>
          </p:cNvSpPr>
          <p:nvPr/>
        </p:nvSpPr>
        <p:spPr bwMode="auto">
          <a:xfrm flipV="1">
            <a:off x="5989638" y="1185863"/>
            <a:ext cx="0" cy="12557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23" name="Line 11"/>
          <p:cNvSpPr>
            <a:spLocks noChangeShapeType="1"/>
          </p:cNvSpPr>
          <p:nvPr/>
        </p:nvSpPr>
        <p:spPr bwMode="auto">
          <a:xfrm flipH="1" flipV="1">
            <a:off x="7085014" y="3471863"/>
            <a:ext cx="1239837" cy="11795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24" name="Rectangle 12"/>
          <p:cNvSpPr>
            <a:spLocks noGrp="1" noChangeArrowheads="1"/>
          </p:cNvSpPr>
          <p:nvPr>
            <p:ph idx="1"/>
          </p:nvPr>
        </p:nvSpPr>
        <p:spPr>
          <a:xfrm>
            <a:off x="2157413" y="5634038"/>
            <a:ext cx="7772400" cy="8382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algn="ctr">
              <a:buFont typeface="Wingdings" pitchFamily="2" charset="2"/>
              <a:buNone/>
            </a:pPr>
            <a:r>
              <a:rPr lang="en-US"/>
              <a:t>A Database Management System (DBMS)</a:t>
            </a:r>
          </a:p>
        </p:txBody>
      </p:sp>
      <p:sp>
        <p:nvSpPr>
          <p:cNvPr id="115727" name="Rectangle 15"/>
          <p:cNvSpPr>
            <a:spLocks noChangeArrowheads="1"/>
          </p:cNvSpPr>
          <p:nvPr/>
        </p:nvSpPr>
        <p:spPr bwMode="auto">
          <a:xfrm>
            <a:off x="8229600" y="2727326"/>
            <a:ext cx="2108200" cy="531813"/>
          </a:xfrm>
          <a:prstGeom prst="rect">
            <a:avLst/>
          </a:prstGeom>
          <a:solidFill>
            <a:srgbClr val="F35B1B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31" name="Rectangle 19"/>
          <p:cNvSpPr>
            <a:spLocks noChangeArrowheads="1"/>
          </p:cNvSpPr>
          <p:nvPr/>
        </p:nvSpPr>
        <p:spPr bwMode="auto">
          <a:xfrm>
            <a:off x="5033963" y="4606926"/>
            <a:ext cx="2108200" cy="531813"/>
          </a:xfrm>
          <a:prstGeom prst="rect">
            <a:avLst/>
          </a:prstGeom>
          <a:solidFill>
            <a:srgbClr val="F35B1B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32" name="Rectangle 20"/>
          <p:cNvSpPr>
            <a:spLocks noChangeArrowheads="1"/>
          </p:cNvSpPr>
          <p:nvPr/>
        </p:nvSpPr>
        <p:spPr bwMode="auto">
          <a:xfrm>
            <a:off x="8323263" y="4613276"/>
            <a:ext cx="2108200" cy="531813"/>
          </a:xfrm>
          <a:prstGeom prst="rect">
            <a:avLst/>
          </a:prstGeom>
          <a:solidFill>
            <a:srgbClr val="F35B1B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37" name="Rectangle 25"/>
          <p:cNvSpPr>
            <a:spLocks noChangeArrowheads="1"/>
          </p:cNvSpPr>
          <p:nvPr/>
        </p:nvSpPr>
        <p:spPr bwMode="auto">
          <a:xfrm>
            <a:off x="8702676" y="2840039"/>
            <a:ext cx="13636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latin typeface="Arial" pitchFamily="34" charset="0"/>
              </a:rPr>
              <a:t>INVENTORY</a:t>
            </a:r>
          </a:p>
        </p:txBody>
      </p:sp>
      <p:sp>
        <p:nvSpPr>
          <p:cNvPr id="115739" name="Rectangle 27"/>
          <p:cNvSpPr>
            <a:spLocks noChangeArrowheads="1"/>
          </p:cNvSpPr>
          <p:nvPr/>
        </p:nvSpPr>
        <p:spPr bwMode="auto">
          <a:xfrm>
            <a:off x="5462588" y="4725989"/>
            <a:ext cx="12938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latin typeface="Arial" pitchFamily="34" charset="0"/>
              </a:rPr>
              <a:t>DESPATCH</a:t>
            </a:r>
          </a:p>
        </p:txBody>
      </p:sp>
      <p:sp>
        <p:nvSpPr>
          <p:cNvPr id="115740" name="Rectangle 28"/>
          <p:cNvSpPr>
            <a:spLocks noChangeArrowheads="1"/>
          </p:cNvSpPr>
          <p:nvPr/>
        </p:nvSpPr>
        <p:spPr bwMode="auto">
          <a:xfrm>
            <a:off x="8922055" y="4600576"/>
            <a:ext cx="921728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600" b="1">
                <a:latin typeface="Arial" pitchFamily="34" charset="0"/>
              </a:rPr>
              <a:t>ORDER</a:t>
            </a:r>
          </a:p>
          <a:p>
            <a:pPr algn="ctr"/>
            <a:r>
              <a:rPr lang="en-US" sz="1600" b="1">
                <a:latin typeface="Arial" pitchFamily="34" charset="0"/>
              </a:rPr>
              <a:t>ENTRY</a:t>
            </a:r>
          </a:p>
        </p:txBody>
      </p:sp>
      <p:sp>
        <p:nvSpPr>
          <p:cNvPr id="29" name="Rectangle 1026"/>
          <p:cNvSpPr>
            <a:spLocks noChangeArrowheads="1"/>
          </p:cNvSpPr>
          <p:nvPr/>
        </p:nvSpPr>
        <p:spPr bwMode="auto">
          <a:xfrm>
            <a:off x="1895475" y="1143000"/>
            <a:ext cx="2108200" cy="531812"/>
          </a:xfrm>
          <a:prstGeom prst="rect">
            <a:avLst/>
          </a:prstGeom>
          <a:solidFill>
            <a:srgbClr val="F35B1B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1035"/>
          <p:cNvSpPr>
            <a:spLocks noChangeArrowheads="1"/>
          </p:cNvSpPr>
          <p:nvPr/>
        </p:nvSpPr>
        <p:spPr bwMode="auto">
          <a:xfrm>
            <a:off x="1895384" y="1158876"/>
            <a:ext cx="214321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600" b="1" dirty="0">
                <a:latin typeface="Arial" pitchFamily="34" charset="0"/>
              </a:rPr>
              <a:t>Course Registration</a:t>
            </a:r>
          </a:p>
        </p:txBody>
      </p:sp>
      <p:sp>
        <p:nvSpPr>
          <p:cNvPr id="31" name="Rectangle 1029"/>
          <p:cNvSpPr>
            <a:spLocks noChangeArrowheads="1"/>
          </p:cNvSpPr>
          <p:nvPr/>
        </p:nvSpPr>
        <p:spPr bwMode="auto">
          <a:xfrm>
            <a:off x="5095875" y="641351"/>
            <a:ext cx="2108200" cy="531813"/>
          </a:xfrm>
          <a:prstGeom prst="rect">
            <a:avLst/>
          </a:prstGeom>
          <a:solidFill>
            <a:srgbClr val="F35B1B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1030"/>
          <p:cNvSpPr>
            <a:spLocks noChangeArrowheads="1"/>
          </p:cNvSpPr>
          <p:nvPr/>
        </p:nvSpPr>
        <p:spPr bwMode="auto">
          <a:xfrm>
            <a:off x="8232775" y="669926"/>
            <a:ext cx="2108200" cy="531813"/>
          </a:xfrm>
          <a:prstGeom prst="rect">
            <a:avLst/>
          </a:prstGeom>
          <a:solidFill>
            <a:srgbClr val="F35B1B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1034"/>
          <p:cNvSpPr>
            <a:spLocks noChangeArrowheads="1"/>
          </p:cNvSpPr>
          <p:nvPr/>
        </p:nvSpPr>
        <p:spPr bwMode="auto">
          <a:xfrm>
            <a:off x="5391151" y="742951"/>
            <a:ext cx="156292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>
                <a:latin typeface="Arial" pitchFamily="34" charset="0"/>
              </a:rPr>
              <a:t>Student Detail</a:t>
            </a:r>
          </a:p>
        </p:txBody>
      </p:sp>
      <p:sp>
        <p:nvSpPr>
          <p:cNvPr id="34" name="Rectangle 1036"/>
          <p:cNvSpPr>
            <a:spLocks noChangeArrowheads="1"/>
          </p:cNvSpPr>
          <p:nvPr/>
        </p:nvSpPr>
        <p:spPr bwMode="auto">
          <a:xfrm>
            <a:off x="8764589" y="785814"/>
            <a:ext cx="1469955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>
                <a:latin typeface="Arial" pitchFamily="34" charset="0"/>
              </a:rPr>
              <a:t>Finance Dept</a:t>
            </a:r>
          </a:p>
        </p:txBody>
      </p:sp>
      <p:sp>
        <p:nvSpPr>
          <p:cNvPr id="35" name="Rectangle 1027"/>
          <p:cNvSpPr>
            <a:spLocks noChangeArrowheads="1"/>
          </p:cNvSpPr>
          <p:nvPr/>
        </p:nvSpPr>
        <p:spPr bwMode="auto">
          <a:xfrm>
            <a:off x="2006600" y="4344988"/>
            <a:ext cx="2108200" cy="531813"/>
          </a:xfrm>
          <a:prstGeom prst="rect">
            <a:avLst/>
          </a:prstGeom>
          <a:solidFill>
            <a:srgbClr val="F35B1B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1037"/>
          <p:cNvSpPr>
            <a:spLocks noChangeArrowheads="1"/>
          </p:cNvSpPr>
          <p:nvPr/>
        </p:nvSpPr>
        <p:spPr bwMode="auto">
          <a:xfrm>
            <a:off x="2309813" y="4332288"/>
            <a:ext cx="92333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600" b="1" dirty="0">
                <a:latin typeface="Arial" pitchFamily="34" charset="0"/>
              </a:rPr>
              <a:t>Results</a:t>
            </a:r>
          </a:p>
        </p:txBody>
      </p:sp>
      <p:sp>
        <p:nvSpPr>
          <p:cNvPr id="37" name="Rectangle 1032"/>
          <p:cNvSpPr>
            <a:spLocks noChangeArrowheads="1"/>
          </p:cNvSpPr>
          <p:nvPr/>
        </p:nvSpPr>
        <p:spPr bwMode="auto">
          <a:xfrm>
            <a:off x="5033963" y="4606926"/>
            <a:ext cx="2108200" cy="531813"/>
          </a:xfrm>
          <a:prstGeom prst="rect">
            <a:avLst/>
          </a:prstGeom>
          <a:solidFill>
            <a:srgbClr val="F35B1B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1033"/>
          <p:cNvSpPr>
            <a:spLocks noChangeArrowheads="1"/>
          </p:cNvSpPr>
          <p:nvPr/>
        </p:nvSpPr>
        <p:spPr bwMode="auto">
          <a:xfrm>
            <a:off x="8323263" y="4613276"/>
            <a:ext cx="2108200" cy="531813"/>
          </a:xfrm>
          <a:prstGeom prst="rect">
            <a:avLst/>
          </a:prstGeom>
          <a:solidFill>
            <a:srgbClr val="F35B1B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1040"/>
          <p:cNvSpPr>
            <a:spLocks noChangeArrowheads="1"/>
          </p:cNvSpPr>
          <p:nvPr/>
        </p:nvSpPr>
        <p:spPr bwMode="auto">
          <a:xfrm>
            <a:off x="5462589" y="4725989"/>
            <a:ext cx="1201035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>
                <a:latin typeface="Arial" pitchFamily="34" charset="0"/>
              </a:rPr>
              <a:t>Fee Waver</a:t>
            </a:r>
          </a:p>
        </p:txBody>
      </p:sp>
      <p:sp>
        <p:nvSpPr>
          <p:cNvPr id="40" name="Rectangle 1041"/>
          <p:cNvSpPr>
            <a:spLocks noChangeArrowheads="1"/>
          </p:cNvSpPr>
          <p:nvPr/>
        </p:nvSpPr>
        <p:spPr bwMode="auto">
          <a:xfrm>
            <a:off x="8926513" y="4600576"/>
            <a:ext cx="1389804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600" b="1" dirty="0">
                <a:latin typeface="Arial" pitchFamily="34" charset="0"/>
              </a:rPr>
              <a:t>Assessment</a:t>
            </a:r>
          </a:p>
        </p:txBody>
      </p:sp>
      <p:sp>
        <p:nvSpPr>
          <p:cNvPr id="41" name="Rectangle 1028"/>
          <p:cNvSpPr>
            <a:spLocks noChangeArrowheads="1"/>
          </p:cNvSpPr>
          <p:nvPr/>
        </p:nvSpPr>
        <p:spPr bwMode="auto">
          <a:xfrm>
            <a:off x="8229600" y="2727326"/>
            <a:ext cx="2108200" cy="531813"/>
          </a:xfrm>
          <a:prstGeom prst="rect">
            <a:avLst/>
          </a:prstGeom>
          <a:solidFill>
            <a:srgbClr val="F35B1B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1038"/>
          <p:cNvSpPr>
            <a:spLocks noChangeArrowheads="1"/>
          </p:cNvSpPr>
          <p:nvPr/>
        </p:nvSpPr>
        <p:spPr bwMode="auto">
          <a:xfrm>
            <a:off x="8702676" y="2840039"/>
            <a:ext cx="135614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>
                <a:latin typeface="Arial" pitchFamily="34" charset="0"/>
              </a:rPr>
              <a:t>Attendance </a:t>
            </a:r>
          </a:p>
        </p:txBody>
      </p:sp>
    </p:spTree>
    <p:extLst>
      <p:ext uri="{BB962C8B-B14F-4D97-AF65-F5344CB8AC3E}">
        <p14:creationId xmlns:p14="http://schemas.microsoft.com/office/powerpoint/2010/main" val="2278103816"/>
      </p:ext>
    </p:extLst>
  </p:cSld>
  <p:clrMapOvr>
    <a:masterClrMapping/>
  </p:clrMapOvr>
  <p:transition>
    <p:zoom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Limitations of File based approach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Separation and isolation of data</a:t>
            </a:r>
          </a:p>
          <a:p>
            <a:endParaRPr lang="en-US" dirty="0"/>
          </a:p>
          <a:p>
            <a:r>
              <a:rPr lang="en-US" dirty="0"/>
              <a:t>Duplication of data (redundancy)</a:t>
            </a:r>
          </a:p>
          <a:p>
            <a:endParaRPr lang="en-US" dirty="0"/>
          </a:p>
          <a:p>
            <a:r>
              <a:rPr lang="en-US" dirty="0"/>
              <a:t>Inconsistencies of data</a:t>
            </a:r>
          </a:p>
          <a:p>
            <a:endParaRPr lang="en-US" dirty="0"/>
          </a:p>
          <a:p>
            <a:r>
              <a:rPr lang="en-US" dirty="0"/>
              <a:t>Example: FYP file, Result Sheets(incase of change in grading, formula change)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3052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489</Words>
  <Application>Microsoft Office PowerPoint</Application>
  <PresentationFormat>Widescreen</PresentationFormat>
  <Paragraphs>169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Gill Sans MT</vt:lpstr>
      <vt:lpstr>Times New Roman</vt:lpstr>
      <vt:lpstr>Wingdings</vt:lpstr>
      <vt:lpstr>Office Theme</vt:lpstr>
      <vt:lpstr>Gallery</vt:lpstr>
      <vt:lpstr>Database Management Systems</vt:lpstr>
      <vt:lpstr>Databases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 of File based approach</vt:lpstr>
      <vt:lpstr>So… What is a Database?</vt:lpstr>
      <vt:lpstr>PowerPoint Presentation</vt:lpstr>
      <vt:lpstr>PowerPoint Presentation</vt:lpstr>
      <vt:lpstr>PowerPoint Presentation</vt:lpstr>
      <vt:lpstr>DBMS</vt:lpstr>
      <vt:lpstr>Examples of DB applications</vt:lpstr>
      <vt:lpstr>What.. Is a DBMS ?</vt:lpstr>
      <vt:lpstr>Who is involved in databases?</vt:lpstr>
      <vt:lpstr>Database Languages</vt:lpstr>
      <vt:lpstr>Some Major DBMSs</vt:lpstr>
      <vt:lpstr>Why study databases?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Humair Shoukat</cp:lastModifiedBy>
  <cp:revision>5</cp:revision>
  <dcterms:created xsi:type="dcterms:W3CDTF">2021-03-12T05:18:49Z</dcterms:created>
  <dcterms:modified xsi:type="dcterms:W3CDTF">2023-02-03T07:16:52Z</dcterms:modified>
</cp:coreProperties>
</file>