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2" r:id="rId7"/>
    <p:sldId id="264" r:id="rId8"/>
    <p:sldId id="265"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93" r:id="rId32"/>
    <p:sldId id="283" r:id="rId33"/>
    <p:sldId id="292" r:id="rId34"/>
    <p:sldId id="294" r:id="rId35"/>
    <p:sldId id="288" r:id="rId36"/>
    <p:sldId id="289" r:id="rId37"/>
    <p:sldId id="306" r:id="rId38"/>
    <p:sldId id="295" r:id="rId39"/>
    <p:sldId id="296" r:id="rId40"/>
    <p:sldId id="290" r:id="rId41"/>
    <p:sldId id="291" r:id="rId42"/>
    <p:sldId id="298" r:id="rId43"/>
    <p:sldId id="302" r:id="rId44"/>
    <p:sldId id="299" r:id="rId45"/>
    <p:sldId id="303" r:id="rId46"/>
    <p:sldId id="300" r:id="rId47"/>
    <p:sldId id="261" r:id="rId48"/>
    <p:sldId id="305"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0F26D-259E-4F74-815B-5DCEA9A1D043}" type="datetimeFigureOut">
              <a:rPr lang="en-GB" smtClean="0"/>
              <a:t>30/08/2021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8A6CF-3195-485C-8C78-2CC98EEDFEDD}" type="slidenum">
              <a:rPr lang="en-GB" smtClean="0"/>
              <a:t>‹#›</a:t>
            </a:fld>
            <a:endParaRPr lang="en-GB"/>
          </a:p>
        </p:txBody>
      </p:sp>
    </p:spTree>
    <p:extLst>
      <p:ext uri="{BB962C8B-B14F-4D97-AF65-F5344CB8AC3E}">
        <p14:creationId xmlns:p14="http://schemas.microsoft.com/office/powerpoint/2010/main" val="1643233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9D8A6CF-3195-485C-8C78-2CC98EEDFEDD}" type="slidenum">
              <a:rPr lang="en-GB" smtClean="0"/>
              <a:t>4</a:t>
            </a:fld>
            <a:endParaRPr lang="en-GB"/>
          </a:p>
        </p:txBody>
      </p:sp>
    </p:spTree>
    <p:extLst>
      <p:ext uri="{BB962C8B-B14F-4D97-AF65-F5344CB8AC3E}">
        <p14:creationId xmlns:p14="http://schemas.microsoft.com/office/powerpoint/2010/main" val="408753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65E9BDE-4D54-4F34-A4E6-6BDBF6F218CC}" type="datetime1">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19870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5563A2-D0FB-4ED9-9EEE-C18EBEDF99FB}" type="datetime1">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349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3C9708A-C15D-4EBB-881F-9FDD55AE8B63}" type="datetime1">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143282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6608C4-2E59-4C24-AADF-16F36696B566}" type="datetime1">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96833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2CDBF-20B3-4A69-9DFA-649A45F5E0A8}" type="datetime1">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429105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85BA596-6FB3-4D55-ACDB-30ED4C2BA04F}" type="datetime1">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92846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5BC26D3-0E36-4220-8304-68D8D48993E5}" type="datetime1">
              <a:rPr lang="en-GB" smtClean="0"/>
              <a:t>30/08/2021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250526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0D12987-62BA-4C6D-87E4-7EB8B008BB2D}" type="datetime1">
              <a:rPr lang="en-GB" smtClean="0"/>
              <a:t>30/08/2021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11224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86C7F-C583-4B36-9F55-FD228C37D5C7}" type="datetime1">
              <a:rPr lang="en-GB" smtClean="0"/>
              <a:t>30/08/2021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07918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664F17-9F1A-4FEA-A89E-3576EC1F0AB1}" type="datetime1">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156102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23549-6C16-4A6D-B4F8-698E06EA5C3E}" type="datetime1">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2E13-7E48-4A0B-8121-50B6D8078015}" type="slidenum">
              <a:rPr lang="en-GB" smtClean="0"/>
              <a:t>‹#›</a:t>
            </a:fld>
            <a:endParaRPr lang="en-GB"/>
          </a:p>
        </p:txBody>
      </p:sp>
    </p:spTree>
    <p:extLst>
      <p:ext uri="{BB962C8B-B14F-4D97-AF65-F5344CB8AC3E}">
        <p14:creationId xmlns:p14="http://schemas.microsoft.com/office/powerpoint/2010/main" val="343215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727CF-9244-42CF-8FBB-87513DA35C8A}" type="datetime1">
              <a:rPr lang="en-GB" smtClean="0"/>
              <a:t>30/08/2021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22E13-7E48-4A0B-8121-50B6D8078015}" type="slidenum">
              <a:rPr lang="en-GB" smtClean="0"/>
              <a:t>‹#›</a:t>
            </a:fld>
            <a:endParaRPr lang="en-GB"/>
          </a:p>
        </p:txBody>
      </p:sp>
    </p:spTree>
    <p:extLst>
      <p:ext uri="{BB962C8B-B14F-4D97-AF65-F5344CB8AC3E}">
        <p14:creationId xmlns:p14="http://schemas.microsoft.com/office/powerpoint/2010/main" val="644135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Interrupt_request" TargetMode="External"/><Relationship Id="rId2" Type="http://schemas.openxmlformats.org/officeDocument/2006/relationships/hyperlink" Target="https://en.wikipedia.org/wiki/Asynchronous_communication" TargetMode="External"/><Relationship Id="rId1" Type="http://schemas.openxmlformats.org/officeDocument/2006/relationships/slideLayout" Target="../slideLayouts/slideLayout2.xml"/><Relationship Id="rId5" Type="http://schemas.openxmlformats.org/officeDocument/2006/relationships/hyperlink" Target="https://en.wikipedia.org/wiki/Real-time_computing" TargetMode="External"/><Relationship Id="rId4" Type="http://schemas.openxmlformats.org/officeDocument/2006/relationships/hyperlink" Target="https://en.wikipedia.org/wiki/Computer_multitask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Chapter No. 03 – A Top-Level View of Computer Function and Interconnection</a:t>
            </a:r>
            <a:endParaRPr lang="en-GB" dirty="0"/>
          </a:p>
        </p:txBody>
      </p:sp>
      <p:sp>
        <p:nvSpPr>
          <p:cNvPr id="3" name="Subtitle 2"/>
          <p:cNvSpPr>
            <a:spLocks noGrp="1"/>
          </p:cNvSpPr>
          <p:nvPr>
            <p:ph type="subTitle" idx="1"/>
          </p:nvPr>
        </p:nvSpPr>
        <p:spPr/>
        <p:txBody>
          <a:bodyPr/>
          <a:lstStyle/>
          <a:p>
            <a:r>
              <a:rPr lang="en-GB" dirty="0" smtClean="0"/>
              <a:t>Week – 05 </a:t>
            </a:r>
          </a:p>
          <a:p>
            <a:r>
              <a:rPr lang="en-GB" dirty="0" smtClean="0"/>
              <a:t>5-9 March 2018</a:t>
            </a:r>
          </a:p>
          <a:p>
            <a:r>
              <a:rPr lang="en-GB" dirty="0" smtClean="0"/>
              <a:t>(Part-02)</a:t>
            </a:r>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a:t>
            </a:fld>
            <a:endParaRPr lang="en-GB"/>
          </a:p>
        </p:txBody>
      </p:sp>
    </p:spTree>
    <p:extLst>
      <p:ext uri="{BB962C8B-B14F-4D97-AF65-F5344CB8AC3E}">
        <p14:creationId xmlns:p14="http://schemas.microsoft.com/office/powerpoint/2010/main" val="543627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Cycle added to Instruction Cycle</a:t>
            </a:r>
            <a:endParaRPr lang="en-GB" dirty="0"/>
          </a:p>
        </p:txBody>
      </p:sp>
      <p:sp>
        <p:nvSpPr>
          <p:cNvPr id="3" name="Content Placeholder 2"/>
          <p:cNvSpPr>
            <a:spLocks noGrp="1"/>
          </p:cNvSpPr>
          <p:nvPr>
            <p:ph idx="1"/>
          </p:nvPr>
        </p:nvSpPr>
        <p:spPr>
          <a:xfrm>
            <a:off x="838200" y="1507332"/>
            <a:ext cx="10515600" cy="5032375"/>
          </a:xfrm>
        </p:spPr>
        <p:txBody>
          <a:bodyPr/>
          <a:lstStyle/>
          <a:p>
            <a:pPr algn="just"/>
            <a:r>
              <a:rPr lang="en-GB" dirty="0" smtClean="0"/>
              <a:t>With interrupts, the processor can be engaged in executing other instructions while an I/O operation is in progress.</a:t>
            </a:r>
          </a:p>
          <a:p>
            <a:pPr algn="just"/>
            <a:r>
              <a:rPr lang="en-GB" dirty="0" smtClean="0"/>
              <a:t>As before, the user program reaches a point at which it makes a system call in the form of a WRITE call.</a:t>
            </a:r>
          </a:p>
          <a:p>
            <a:pPr algn="just"/>
            <a:r>
              <a:rPr lang="en-GB" dirty="0" smtClean="0"/>
              <a:t>The I/O program that is invoked in this case consists only of the preparation code and the actual I/O command.</a:t>
            </a:r>
          </a:p>
          <a:p>
            <a:pPr algn="just"/>
            <a:r>
              <a:rPr lang="en-GB" dirty="0" smtClean="0"/>
              <a:t>After these few instructions have been executed, control returns to the user program.</a:t>
            </a:r>
          </a:p>
          <a:p>
            <a:pPr algn="just"/>
            <a:r>
              <a:rPr lang="en-GB" dirty="0" smtClean="0"/>
              <a:t>Meanwhile, the external device is busy accepting data from computer memory and printing it.</a:t>
            </a:r>
          </a:p>
          <a:p>
            <a:pPr algn="just"/>
            <a:r>
              <a:rPr lang="en-GB" dirty="0" smtClean="0"/>
              <a:t>The I/O operation is carried along with the execution of user program.</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10</a:t>
            </a:fld>
            <a:endParaRPr lang="en-GB"/>
          </a:p>
        </p:txBody>
      </p:sp>
    </p:spTree>
    <p:extLst>
      <p:ext uri="{BB962C8B-B14F-4D97-AF65-F5344CB8AC3E}">
        <p14:creationId xmlns:p14="http://schemas.microsoft.com/office/powerpoint/2010/main" val="2944123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Handler (See Fig. Last Slide)</a:t>
            </a:r>
            <a:endParaRPr lang="en-GB" dirty="0"/>
          </a:p>
        </p:txBody>
      </p:sp>
      <p:sp>
        <p:nvSpPr>
          <p:cNvPr id="3" name="Content Placeholder 2"/>
          <p:cNvSpPr>
            <a:spLocks noGrp="1"/>
          </p:cNvSpPr>
          <p:nvPr>
            <p:ph idx="1"/>
          </p:nvPr>
        </p:nvSpPr>
        <p:spPr/>
        <p:txBody>
          <a:bodyPr/>
          <a:lstStyle/>
          <a:p>
            <a:pPr algn="just"/>
            <a:r>
              <a:rPr lang="en-GB" dirty="0" smtClean="0"/>
              <a:t>When the external device becomes ready to be serviced – that is, when it is ready to accept more data from the processor – the I/O module for the external device sends an </a:t>
            </a:r>
            <a:r>
              <a:rPr lang="en-GB" i="1" u="sng" dirty="0" smtClean="0"/>
              <a:t>interrupt request signal</a:t>
            </a:r>
            <a:r>
              <a:rPr lang="en-GB" i="1" dirty="0"/>
              <a:t> </a:t>
            </a:r>
            <a:r>
              <a:rPr lang="en-GB" dirty="0" smtClean="0"/>
              <a:t>to the processor. The processor responds by suspending operation of the current program, branching off to a program to service that particular I/O device, known as </a:t>
            </a:r>
            <a:r>
              <a:rPr lang="en-GB" b="1" dirty="0" smtClean="0"/>
              <a:t>interrupt handler. </a:t>
            </a:r>
            <a:r>
              <a:rPr lang="en-GB" dirty="0" smtClean="0"/>
              <a:t>(an OS program)</a:t>
            </a:r>
            <a:endParaRPr lang="en-GB" b="1" dirty="0" smtClean="0"/>
          </a:p>
          <a:p>
            <a:pPr algn="just"/>
            <a:r>
              <a:rPr lang="en-GB" dirty="0" smtClean="0"/>
              <a:t>The processor resumes the original program execution after the device is serviced.</a:t>
            </a:r>
          </a:p>
          <a:p>
            <a:pPr algn="just"/>
            <a:r>
              <a:rPr lang="en-GB" dirty="0" smtClean="0"/>
              <a:t>The points at which such interrupts occur are shown with </a:t>
            </a:r>
            <a:r>
              <a:rPr lang="en-GB" b="1" dirty="0" smtClean="0"/>
              <a:t>X</a:t>
            </a:r>
            <a:r>
              <a:rPr lang="en-GB" dirty="0" smtClean="0"/>
              <a:t> in figure.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11</a:t>
            </a:fld>
            <a:endParaRPr lang="en-GB"/>
          </a:p>
        </p:txBody>
      </p:sp>
    </p:spTree>
    <p:extLst>
      <p:ext uri="{BB962C8B-B14F-4D97-AF65-F5344CB8AC3E}">
        <p14:creationId xmlns:p14="http://schemas.microsoft.com/office/powerpoint/2010/main" val="1996515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Fig. 3.8 Transfer of Control via Interrupts</a:t>
            </a:r>
            <a:endParaRPr lang="en-GB" dirty="0"/>
          </a:p>
        </p:txBody>
      </p:sp>
      <p:sp>
        <p:nvSpPr>
          <p:cNvPr id="3" name="Content Placeholder 2"/>
          <p:cNvSpPr>
            <a:spLocks noGrp="1"/>
          </p:cNvSpPr>
          <p:nvPr>
            <p:ph idx="1"/>
          </p:nvPr>
        </p:nvSpPr>
        <p:spPr>
          <a:xfrm>
            <a:off x="204717" y="1690688"/>
            <a:ext cx="6872785" cy="4895850"/>
          </a:xfrm>
        </p:spPr>
        <p:txBody>
          <a:bodyPr/>
          <a:lstStyle/>
          <a:p>
            <a:pPr algn="just"/>
            <a:r>
              <a:rPr lang="en-GB" dirty="0" smtClean="0"/>
              <a:t>From the point of view of the user program, an interrupt is just that: an interruption of the normal sequence of execution.</a:t>
            </a:r>
          </a:p>
          <a:p>
            <a:pPr algn="just"/>
            <a:r>
              <a:rPr lang="en-GB" dirty="0" smtClean="0"/>
              <a:t>When the interrupt processing is completed, execution resumes (Fig. 3.8).</a:t>
            </a:r>
          </a:p>
          <a:p>
            <a:pPr algn="just"/>
            <a:r>
              <a:rPr lang="en-GB" dirty="0" smtClean="0"/>
              <a:t>Thus, </a:t>
            </a:r>
            <a:r>
              <a:rPr lang="en-GB" u="sng" dirty="0" smtClean="0"/>
              <a:t>the user program does not have to contain any special code to accommodate interrupts</a:t>
            </a:r>
            <a:r>
              <a:rPr lang="en-GB" dirty="0" smtClean="0"/>
              <a:t>; </a:t>
            </a:r>
          </a:p>
          <a:p>
            <a:pPr algn="just"/>
            <a:r>
              <a:rPr lang="en-GB" dirty="0" smtClean="0"/>
              <a:t>The processor and the operating system are responsible for suspending the user program and then resuming it at the same point.</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12</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4394" t="12746" r="28029" b="35559"/>
          <a:stretch>
            <a:fillRect/>
          </a:stretch>
        </p:blipFill>
        <p:spPr bwMode="auto">
          <a:xfrm>
            <a:off x="7077502" y="2125606"/>
            <a:ext cx="4930822" cy="379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0194877" y="1910686"/>
            <a:ext cx="306494" cy="2585323"/>
          </a:xfrm>
          <a:prstGeom prst="rect">
            <a:avLst/>
          </a:prstGeom>
          <a:noFill/>
        </p:spPr>
        <p:txBody>
          <a:bodyPr wrap="none" rtlCol="0">
            <a:spAutoFit/>
          </a:bodyPr>
          <a:lstStyle/>
          <a:p>
            <a:r>
              <a:rPr lang="en-GB" dirty="0" smtClean="0"/>
              <a:t>I</a:t>
            </a:r>
          </a:p>
          <a:p>
            <a:r>
              <a:rPr lang="en-GB" dirty="0" smtClean="0"/>
              <a:t>n</a:t>
            </a:r>
          </a:p>
          <a:p>
            <a:r>
              <a:rPr lang="en-GB" dirty="0" smtClean="0"/>
              <a:t>t</a:t>
            </a:r>
          </a:p>
          <a:p>
            <a:r>
              <a:rPr lang="en-GB" dirty="0" smtClean="0"/>
              <a:t>e</a:t>
            </a:r>
          </a:p>
          <a:p>
            <a:r>
              <a:rPr lang="en-GB" dirty="0" smtClean="0"/>
              <a:t>r</a:t>
            </a:r>
          </a:p>
          <a:p>
            <a:r>
              <a:rPr lang="en-GB" dirty="0" smtClean="0"/>
              <a:t>r</a:t>
            </a:r>
          </a:p>
          <a:p>
            <a:r>
              <a:rPr lang="en-GB" dirty="0" smtClean="0"/>
              <a:t>u</a:t>
            </a:r>
          </a:p>
          <a:p>
            <a:r>
              <a:rPr lang="en-GB" dirty="0" smtClean="0"/>
              <a:t>p</a:t>
            </a:r>
          </a:p>
          <a:p>
            <a:r>
              <a:rPr lang="en-GB" dirty="0"/>
              <a:t>t</a:t>
            </a:r>
          </a:p>
        </p:txBody>
      </p:sp>
      <p:sp>
        <p:nvSpPr>
          <p:cNvPr id="7" name="TextBox 6"/>
          <p:cNvSpPr txBox="1"/>
          <p:nvPr/>
        </p:nvSpPr>
        <p:spPr>
          <a:xfrm>
            <a:off x="10194877" y="4657173"/>
            <a:ext cx="804387" cy="369332"/>
          </a:xfrm>
          <a:prstGeom prst="rect">
            <a:avLst/>
          </a:prstGeom>
          <a:noFill/>
        </p:spPr>
        <p:txBody>
          <a:bodyPr wrap="none" rtlCol="0">
            <a:spAutoFit/>
          </a:bodyPr>
          <a:lstStyle/>
          <a:p>
            <a:r>
              <a:rPr lang="en-GB" dirty="0" smtClean="0"/>
              <a:t>Solved</a:t>
            </a:r>
            <a:endParaRPr lang="en-GB" dirty="0"/>
          </a:p>
        </p:txBody>
      </p:sp>
    </p:spTree>
    <p:extLst>
      <p:ext uri="{BB962C8B-B14F-4D97-AF65-F5344CB8AC3E}">
        <p14:creationId xmlns:p14="http://schemas.microsoft.com/office/powerpoint/2010/main" val="52454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55"/>
            <a:ext cx="10515600" cy="1325563"/>
          </a:xfrm>
        </p:spPr>
        <p:txBody>
          <a:bodyPr/>
          <a:lstStyle/>
          <a:p>
            <a:r>
              <a:rPr lang="en-GB" dirty="0" smtClean="0"/>
              <a:t>Instruction Cycle with ‘Interrupts Cycle’</a:t>
            </a:r>
            <a:endParaRPr lang="en-GB" dirty="0"/>
          </a:p>
        </p:txBody>
      </p:sp>
      <p:sp>
        <p:nvSpPr>
          <p:cNvPr id="3" name="Content Placeholder 2"/>
          <p:cNvSpPr>
            <a:spLocks noGrp="1"/>
          </p:cNvSpPr>
          <p:nvPr>
            <p:ph idx="1"/>
          </p:nvPr>
        </p:nvSpPr>
        <p:spPr>
          <a:xfrm>
            <a:off x="838200" y="1079110"/>
            <a:ext cx="10515600" cy="4351338"/>
          </a:xfrm>
        </p:spPr>
        <p:txBody>
          <a:bodyPr/>
          <a:lstStyle/>
          <a:p>
            <a:pPr algn="just"/>
            <a:r>
              <a:rPr lang="en-GB" dirty="0" smtClean="0"/>
              <a:t>To accommodate interrupts, an </a:t>
            </a:r>
            <a:r>
              <a:rPr lang="en-GB" i="1" u="sng" dirty="0" smtClean="0"/>
              <a:t>interrupt cycle</a:t>
            </a:r>
            <a:r>
              <a:rPr lang="en-GB" dirty="0" smtClean="0"/>
              <a:t> is </a:t>
            </a:r>
            <a:r>
              <a:rPr lang="en-GB" u="sng" dirty="0" smtClean="0"/>
              <a:t>added to the ‘instruction cycle’</a:t>
            </a:r>
            <a:r>
              <a:rPr lang="en-GB" dirty="0" smtClean="0"/>
              <a:t>. (See Fig. 3.9 below)</a:t>
            </a:r>
          </a:p>
          <a:p>
            <a:pPr algn="just"/>
            <a:r>
              <a:rPr lang="en-GB" dirty="0" smtClean="0"/>
              <a:t>In the interrupt cycle the processor checks to see if any interrupts have occurred, indicated by the presence of an interrupt signal.</a:t>
            </a:r>
          </a:p>
          <a:p>
            <a:pPr algn="just"/>
            <a:r>
              <a:rPr lang="en-GB" dirty="0" smtClean="0"/>
              <a:t>If no interrupts are pending, the processor proceeds to the fetch cycle and fetches the next instruction of the current program.  </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13</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8333" t="24510" r="8333" b="30392"/>
          <a:stretch>
            <a:fillRect/>
          </a:stretch>
        </p:blipFill>
        <p:spPr bwMode="auto">
          <a:xfrm>
            <a:off x="2514259" y="3725838"/>
            <a:ext cx="7163481" cy="29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058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of ‘Interrupt Handler Process’</a:t>
            </a:r>
            <a:endParaRPr lang="en-GB" dirty="0"/>
          </a:p>
        </p:txBody>
      </p:sp>
      <p:sp>
        <p:nvSpPr>
          <p:cNvPr id="3" name="Content Placeholder 2"/>
          <p:cNvSpPr>
            <a:spLocks noGrp="1"/>
          </p:cNvSpPr>
          <p:nvPr>
            <p:ph idx="1"/>
          </p:nvPr>
        </p:nvSpPr>
        <p:spPr>
          <a:xfrm>
            <a:off x="838200" y="1460310"/>
            <a:ext cx="10515600" cy="5261165"/>
          </a:xfrm>
        </p:spPr>
        <p:txBody>
          <a:bodyPr/>
          <a:lstStyle/>
          <a:p>
            <a:r>
              <a:rPr lang="en-GB" dirty="0" smtClean="0"/>
              <a:t>If an interrupt is pending, the processor does the following:</a:t>
            </a:r>
          </a:p>
          <a:p>
            <a:pPr marL="514350" indent="-514350" algn="just">
              <a:buFont typeface="+mj-lt"/>
              <a:buAutoNum type="arabicPeriod"/>
            </a:pPr>
            <a:r>
              <a:rPr lang="en-GB" dirty="0" smtClean="0"/>
              <a:t>It suspends execution of the current program being executed and saves its context to the stack. It also saves the current contents of the PC (program counter) that contains the address of the next instruction to be executed.</a:t>
            </a:r>
          </a:p>
          <a:p>
            <a:pPr marL="514350" indent="-514350" algn="just">
              <a:buFont typeface="+mj-lt"/>
              <a:buAutoNum type="arabicPeriod"/>
            </a:pPr>
            <a:r>
              <a:rPr lang="en-GB" dirty="0" smtClean="0"/>
              <a:t>It sets the program counter to the starting address of the </a:t>
            </a:r>
            <a:r>
              <a:rPr lang="en-GB" i="1" u="sng" dirty="0" smtClean="0"/>
              <a:t>interrupt handler routine</a:t>
            </a:r>
            <a:r>
              <a:rPr lang="en-GB" dirty="0" smtClean="0"/>
              <a:t>. (it determines nature of interrupt and does action).</a:t>
            </a:r>
          </a:p>
          <a:p>
            <a:pPr marL="514350" indent="-514350" algn="just">
              <a:buFont typeface="+mj-lt"/>
              <a:buAutoNum type="arabicPeriod"/>
            </a:pPr>
            <a:r>
              <a:rPr lang="en-GB" dirty="0" smtClean="0"/>
              <a:t>The processor now proceeds to the fetch cycle and fetches the first instruction in the ‘interrupt handler program’, which will service the interrupt. (this program is part of the operating system).</a:t>
            </a:r>
          </a:p>
          <a:p>
            <a:pPr marL="514350" indent="-514350" algn="just">
              <a:buFont typeface="+mj-lt"/>
              <a:buAutoNum type="arabicPeriod"/>
            </a:pPr>
            <a:r>
              <a:rPr lang="en-GB" dirty="0" smtClean="0"/>
              <a:t>When the interrupt handler routine is completed, the processor can resume execution of the user program at the point of interruption. </a:t>
            </a:r>
          </a:p>
        </p:txBody>
      </p:sp>
      <p:sp>
        <p:nvSpPr>
          <p:cNvPr id="4" name="Slide Number Placeholder 3"/>
          <p:cNvSpPr>
            <a:spLocks noGrp="1"/>
          </p:cNvSpPr>
          <p:nvPr>
            <p:ph type="sldNum" sz="quarter" idx="12"/>
          </p:nvPr>
        </p:nvSpPr>
        <p:spPr/>
        <p:txBody>
          <a:bodyPr/>
          <a:lstStyle/>
          <a:p>
            <a:fld id="{AAF22E13-7E48-4A0B-8121-50B6D8078015}" type="slidenum">
              <a:rPr lang="en-GB" smtClean="0"/>
              <a:t>14</a:t>
            </a:fld>
            <a:endParaRPr lang="en-GB"/>
          </a:p>
        </p:txBody>
      </p:sp>
    </p:spTree>
    <p:extLst>
      <p:ext uri="{BB962C8B-B14F-4D97-AF65-F5344CB8AC3E}">
        <p14:creationId xmlns:p14="http://schemas.microsoft.com/office/powerpoint/2010/main" val="629021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4" y="529020"/>
            <a:ext cx="10515600" cy="1325563"/>
          </a:xfrm>
        </p:spPr>
        <p:txBody>
          <a:bodyPr>
            <a:normAutofit/>
          </a:bodyPr>
          <a:lstStyle/>
          <a:p>
            <a:r>
              <a:rPr lang="en-GB" sz="3300" dirty="0" smtClean="0"/>
              <a:t>‘Program Timing’, Short I/O Wait</a:t>
            </a:r>
            <a:endParaRPr lang="en-GB" sz="3300" dirty="0"/>
          </a:p>
        </p:txBody>
      </p:sp>
      <p:sp>
        <p:nvSpPr>
          <p:cNvPr id="3" name="Content Placeholder 2"/>
          <p:cNvSpPr>
            <a:spLocks noGrp="1"/>
          </p:cNvSpPr>
          <p:nvPr>
            <p:ph idx="1"/>
          </p:nvPr>
        </p:nvSpPr>
        <p:spPr>
          <a:xfrm>
            <a:off x="559558" y="1825624"/>
            <a:ext cx="5773003" cy="4530725"/>
          </a:xfrm>
        </p:spPr>
        <p:txBody>
          <a:bodyPr>
            <a:normAutofit/>
          </a:bodyPr>
          <a:lstStyle/>
          <a:p>
            <a:r>
              <a:rPr lang="en-GB" dirty="0" smtClean="0"/>
              <a:t>Timing diagram based on the flow of control.</a:t>
            </a:r>
          </a:p>
          <a:p>
            <a:r>
              <a:rPr lang="en-GB" dirty="0" smtClean="0"/>
              <a:t>In Fig. (a), without interrupts, during I/O operations, the processor waits while an I/O operation is performed.</a:t>
            </a:r>
          </a:p>
          <a:p>
            <a:r>
              <a:rPr lang="en-GB" dirty="0" smtClean="0"/>
              <a:t>In Fig. (b), with interrupts, the I/O operation is carried in concurrent with processor executing.</a:t>
            </a:r>
          </a:p>
          <a:p>
            <a:r>
              <a:rPr lang="en-GB" dirty="0" smtClean="0"/>
              <a:t>This saves valuable processing time.</a:t>
            </a:r>
          </a:p>
          <a:p>
            <a:r>
              <a:rPr lang="en-GB" u="sng" dirty="0" smtClean="0"/>
              <a:t>Result</a:t>
            </a:r>
            <a:r>
              <a:rPr lang="en-GB" dirty="0" smtClean="0"/>
              <a:t>: Gain in ‘system performance’.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15</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8968" t="7576" r="11765" b="21211"/>
          <a:stretch>
            <a:fillRect/>
          </a:stretch>
        </p:blipFill>
        <p:spPr bwMode="auto">
          <a:xfrm>
            <a:off x="6495197" y="114200"/>
            <a:ext cx="5452938" cy="63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619164" y="793511"/>
            <a:ext cx="706027" cy="369332"/>
          </a:xfrm>
          <a:prstGeom prst="rect">
            <a:avLst/>
          </a:prstGeom>
          <a:noFill/>
        </p:spPr>
        <p:txBody>
          <a:bodyPr wrap="none" rtlCol="0">
            <a:spAutoFit/>
          </a:bodyPr>
          <a:lstStyle/>
          <a:p>
            <a:r>
              <a:rPr lang="en-GB" dirty="0" smtClean="0"/>
              <a:t>Write</a:t>
            </a:r>
            <a:endParaRPr lang="en-GB" dirty="0"/>
          </a:p>
        </p:txBody>
      </p:sp>
      <p:sp>
        <p:nvSpPr>
          <p:cNvPr id="7" name="TextBox 6"/>
          <p:cNvSpPr txBox="1"/>
          <p:nvPr/>
        </p:nvSpPr>
        <p:spPr>
          <a:xfrm>
            <a:off x="6495197" y="3447296"/>
            <a:ext cx="706027" cy="369332"/>
          </a:xfrm>
          <a:prstGeom prst="rect">
            <a:avLst/>
          </a:prstGeom>
          <a:noFill/>
        </p:spPr>
        <p:txBody>
          <a:bodyPr wrap="none" rtlCol="0">
            <a:spAutoFit/>
          </a:bodyPr>
          <a:lstStyle/>
          <a:p>
            <a:r>
              <a:rPr lang="en-GB" dirty="0" smtClean="0"/>
              <a:t>Write</a:t>
            </a:r>
            <a:endParaRPr lang="en-GB" dirty="0"/>
          </a:p>
        </p:txBody>
      </p:sp>
      <p:sp>
        <p:nvSpPr>
          <p:cNvPr id="8" name="TextBox 7"/>
          <p:cNvSpPr txBox="1"/>
          <p:nvPr/>
        </p:nvSpPr>
        <p:spPr>
          <a:xfrm>
            <a:off x="9771797" y="793511"/>
            <a:ext cx="706027" cy="369332"/>
          </a:xfrm>
          <a:prstGeom prst="rect">
            <a:avLst/>
          </a:prstGeom>
          <a:noFill/>
        </p:spPr>
        <p:txBody>
          <a:bodyPr wrap="none" rtlCol="0">
            <a:spAutoFit/>
          </a:bodyPr>
          <a:lstStyle/>
          <a:p>
            <a:r>
              <a:rPr lang="en-GB" dirty="0" smtClean="0"/>
              <a:t>Write</a:t>
            </a:r>
            <a:endParaRPr lang="en-GB" dirty="0"/>
          </a:p>
        </p:txBody>
      </p:sp>
      <p:sp>
        <p:nvSpPr>
          <p:cNvPr id="9" name="TextBox 8"/>
          <p:cNvSpPr txBox="1"/>
          <p:nvPr/>
        </p:nvSpPr>
        <p:spPr>
          <a:xfrm>
            <a:off x="9832075" y="2915463"/>
            <a:ext cx="706027" cy="369332"/>
          </a:xfrm>
          <a:prstGeom prst="rect">
            <a:avLst/>
          </a:prstGeom>
          <a:noFill/>
        </p:spPr>
        <p:txBody>
          <a:bodyPr wrap="none" rtlCol="0">
            <a:spAutoFit/>
          </a:bodyPr>
          <a:lstStyle/>
          <a:p>
            <a:r>
              <a:rPr lang="en-GB" dirty="0" smtClean="0"/>
              <a:t>Write</a:t>
            </a:r>
            <a:endParaRPr lang="en-GB" dirty="0"/>
          </a:p>
        </p:txBody>
      </p:sp>
      <p:sp>
        <p:nvSpPr>
          <p:cNvPr id="10" name="TextBox 9"/>
          <p:cNvSpPr txBox="1"/>
          <p:nvPr/>
        </p:nvSpPr>
        <p:spPr>
          <a:xfrm>
            <a:off x="8984207" y="1161137"/>
            <a:ext cx="1269242" cy="1754326"/>
          </a:xfrm>
          <a:prstGeom prst="rect">
            <a:avLst/>
          </a:prstGeom>
          <a:noFill/>
        </p:spPr>
        <p:txBody>
          <a:bodyPr wrap="square" rtlCol="0">
            <a:spAutoFit/>
          </a:bodyPr>
          <a:lstStyle/>
          <a:p>
            <a:r>
              <a:rPr lang="en-GB" dirty="0" smtClean="0"/>
              <a:t>Code 2 is</a:t>
            </a:r>
          </a:p>
          <a:p>
            <a:r>
              <a:rPr lang="en-GB" dirty="0" smtClean="0"/>
              <a:t>interrupted</a:t>
            </a:r>
          </a:p>
          <a:p>
            <a:r>
              <a:rPr lang="en-GB" dirty="0" smtClean="0"/>
              <a:t>Code 2a </a:t>
            </a:r>
          </a:p>
          <a:p>
            <a:r>
              <a:rPr lang="en-GB" dirty="0" smtClean="0"/>
              <a:t>executes </a:t>
            </a:r>
          </a:p>
          <a:p>
            <a:r>
              <a:rPr lang="en-GB" u="sng" dirty="0" smtClean="0"/>
              <a:t>while I/O is performed</a:t>
            </a:r>
            <a:r>
              <a:rPr lang="en-GB" dirty="0" smtClean="0"/>
              <a:t>.</a:t>
            </a:r>
            <a:endParaRPr lang="en-GB" dirty="0"/>
          </a:p>
        </p:txBody>
      </p:sp>
      <p:sp>
        <p:nvSpPr>
          <p:cNvPr id="11" name="TextBox 10"/>
          <p:cNvSpPr txBox="1"/>
          <p:nvPr/>
        </p:nvSpPr>
        <p:spPr>
          <a:xfrm>
            <a:off x="8936331" y="3138910"/>
            <a:ext cx="1276696" cy="2585323"/>
          </a:xfrm>
          <a:prstGeom prst="rect">
            <a:avLst/>
          </a:prstGeom>
          <a:noFill/>
        </p:spPr>
        <p:txBody>
          <a:bodyPr wrap="none" rtlCol="0">
            <a:spAutoFit/>
          </a:bodyPr>
          <a:lstStyle/>
          <a:p>
            <a:r>
              <a:rPr lang="en-GB" dirty="0" smtClean="0"/>
              <a:t>Upon the</a:t>
            </a:r>
          </a:p>
          <a:p>
            <a:r>
              <a:rPr lang="en-GB" dirty="0" smtClean="0"/>
              <a:t>Completion</a:t>
            </a:r>
          </a:p>
          <a:p>
            <a:r>
              <a:rPr lang="en-GB" dirty="0" smtClean="0"/>
              <a:t>Of I/O</a:t>
            </a:r>
          </a:p>
          <a:p>
            <a:r>
              <a:rPr lang="en-GB" dirty="0" smtClean="0"/>
              <a:t>Operation</a:t>
            </a:r>
          </a:p>
          <a:p>
            <a:r>
              <a:rPr lang="en-GB" u="sng" dirty="0" smtClean="0"/>
              <a:t>Interrupt</a:t>
            </a:r>
          </a:p>
          <a:p>
            <a:r>
              <a:rPr lang="en-GB" u="sng" dirty="0" smtClean="0"/>
              <a:t>Occurs</a:t>
            </a:r>
            <a:r>
              <a:rPr lang="en-GB" dirty="0" smtClean="0"/>
              <a:t>, </a:t>
            </a:r>
          </a:p>
          <a:p>
            <a:r>
              <a:rPr lang="en-GB" dirty="0" smtClean="0"/>
              <a:t>Program </a:t>
            </a:r>
          </a:p>
          <a:p>
            <a:r>
              <a:rPr lang="en-GB" dirty="0" smtClean="0"/>
              <a:t>Resumes</a:t>
            </a:r>
          </a:p>
          <a:p>
            <a:r>
              <a:rPr lang="en-GB" dirty="0" smtClean="0"/>
              <a:t>From 2b.</a:t>
            </a:r>
            <a:endParaRPr lang="en-GB" dirty="0"/>
          </a:p>
        </p:txBody>
      </p:sp>
    </p:spTree>
    <p:extLst>
      <p:ext uri="{BB962C8B-B14F-4D97-AF65-F5344CB8AC3E}">
        <p14:creationId xmlns:p14="http://schemas.microsoft.com/office/powerpoint/2010/main" val="4212145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Instruction Cycle, ‘State Diagram’ with Interrupts</a:t>
            </a:r>
            <a:endParaRPr lang="en-GB" sz="4000" dirty="0"/>
          </a:p>
        </p:txBody>
      </p:sp>
      <p:sp>
        <p:nvSpPr>
          <p:cNvPr id="4" name="Slide Number Placeholder 3"/>
          <p:cNvSpPr>
            <a:spLocks noGrp="1"/>
          </p:cNvSpPr>
          <p:nvPr>
            <p:ph type="sldNum" sz="quarter" idx="12"/>
          </p:nvPr>
        </p:nvSpPr>
        <p:spPr/>
        <p:txBody>
          <a:bodyPr/>
          <a:lstStyle/>
          <a:p>
            <a:fld id="{AAF22E13-7E48-4A0B-8121-50B6D8078015}" type="slidenum">
              <a:rPr lang="en-GB" smtClean="0"/>
              <a:t>16</a:t>
            </a:fld>
            <a:endParaRPr lang="en-GB"/>
          </a:p>
        </p:txBody>
      </p:sp>
      <p:pic>
        <p:nvPicPr>
          <p:cNvPr id="5" name="Picture 102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3878"/>
          <a:stretch>
            <a:fillRect/>
          </a:stretch>
        </p:blipFill>
        <p:spPr bwMode="auto">
          <a:xfrm>
            <a:off x="1016625" y="1886054"/>
            <a:ext cx="10158750" cy="423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5778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Interrupts</a:t>
            </a:r>
            <a:endParaRPr lang="en-GB" dirty="0"/>
          </a:p>
        </p:txBody>
      </p:sp>
      <p:sp>
        <p:nvSpPr>
          <p:cNvPr id="3" name="Content Placeholder 2"/>
          <p:cNvSpPr>
            <a:spLocks noGrp="1"/>
          </p:cNvSpPr>
          <p:nvPr>
            <p:ph idx="1"/>
          </p:nvPr>
        </p:nvSpPr>
        <p:spPr/>
        <p:txBody>
          <a:bodyPr/>
          <a:lstStyle/>
          <a:p>
            <a:r>
              <a:rPr lang="en-GB" dirty="0" smtClean="0"/>
              <a:t>There is a possibility that multiple interrupts can occur at a time.</a:t>
            </a:r>
          </a:p>
          <a:p>
            <a:pPr algn="just"/>
            <a:r>
              <a:rPr lang="en-GB" dirty="0" smtClean="0"/>
              <a:t>For example, a program may be receiving data from communication line and printing results.</a:t>
            </a:r>
          </a:p>
          <a:p>
            <a:pPr algn="just"/>
            <a:r>
              <a:rPr lang="en-GB" dirty="0" smtClean="0"/>
              <a:t>The printer will generate interrupt every time it completes a printer operation.</a:t>
            </a:r>
          </a:p>
          <a:p>
            <a:pPr algn="just"/>
            <a:r>
              <a:rPr lang="en-GB" dirty="0" smtClean="0"/>
              <a:t>The communication line controller will generate an interrupt every time a unit of data arrives. (e.g. a character or a block of data)</a:t>
            </a:r>
          </a:p>
          <a:p>
            <a:pPr algn="just"/>
            <a:r>
              <a:rPr lang="en-GB" dirty="0" smtClean="0"/>
              <a:t>In any case, it is possible for a communications interrupt to occur while a printer interrupt is being processed.</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17</a:t>
            </a:fld>
            <a:endParaRPr lang="en-GB"/>
          </a:p>
        </p:txBody>
      </p:sp>
    </p:spTree>
    <p:extLst>
      <p:ext uri="{BB962C8B-B14F-4D97-AF65-F5344CB8AC3E}">
        <p14:creationId xmlns:p14="http://schemas.microsoft.com/office/powerpoint/2010/main" val="1931979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Two Approaches to Dealing with ‘Multiple Interrupts’</a:t>
            </a:r>
            <a:endParaRPr lang="en-GB" sz="3800" dirty="0"/>
          </a:p>
        </p:txBody>
      </p:sp>
      <p:sp>
        <p:nvSpPr>
          <p:cNvPr id="3" name="Content Placeholder 2"/>
          <p:cNvSpPr>
            <a:spLocks noGrp="1"/>
          </p:cNvSpPr>
          <p:nvPr>
            <p:ph idx="1"/>
          </p:nvPr>
        </p:nvSpPr>
        <p:spPr>
          <a:xfrm>
            <a:off x="838200" y="1825625"/>
            <a:ext cx="10612272" cy="4351338"/>
          </a:xfrm>
        </p:spPr>
        <p:txBody>
          <a:bodyPr/>
          <a:lstStyle/>
          <a:p>
            <a:pPr marL="514350" indent="-514350" algn="just">
              <a:buFont typeface="+mj-lt"/>
              <a:buAutoNum type="arabicPeriod"/>
            </a:pPr>
            <a:r>
              <a:rPr lang="en-US" altLang="en-US" b="1" dirty="0"/>
              <a:t>Disable </a:t>
            </a:r>
            <a:r>
              <a:rPr lang="en-US" altLang="en-US" b="1" dirty="0" smtClean="0"/>
              <a:t>interrupts (</a:t>
            </a:r>
            <a:r>
              <a:rPr lang="en-US" altLang="en-US" b="1" dirty="0" err="1" smtClean="0"/>
              <a:t>Maskable</a:t>
            </a:r>
            <a:r>
              <a:rPr lang="en-US" altLang="en-US" b="1" dirty="0" smtClean="0"/>
              <a:t> interrupt)</a:t>
            </a:r>
            <a:endParaRPr lang="en-US" altLang="en-US" b="1" dirty="0"/>
          </a:p>
          <a:p>
            <a:pPr lvl="1" algn="just"/>
            <a:r>
              <a:rPr lang="en-US" altLang="en-US" dirty="0"/>
              <a:t>Processor will </a:t>
            </a:r>
            <a:r>
              <a:rPr lang="en-US" altLang="en-US" u="sng" dirty="0"/>
              <a:t>ignore further interrupts</a:t>
            </a:r>
            <a:r>
              <a:rPr lang="en-US" altLang="en-US" dirty="0"/>
              <a:t> whilst processing one </a:t>
            </a:r>
            <a:r>
              <a:rPr lang="en-US" altLang="en-US" dirty="0" smtClean="0"/>
              <a:t>interrupt.</a:t>
            </a:r>
            <a:endParaRPr lang="en-US" altLang="en-US" dirty="0"/>
          </a:p>
          <a:p>
            <a:pPr lvl="1" algn="just"/>
            <a:r>
              <a:rPr lang="en-US" altLang="en-US" dirty="0"/>
              <a:t>Interrupts remain pending and are checked after first interrupt </a:t>
            </a:r>
            <a:r>
              <a:rPr lang="en-US" altLang="en-US" dirty="0" smtClean="0"/>
              <a:t>(ISR) has </a:t>
            </a:r>
            <a:r>
              <a:rPr lang="en-US" altLang="en-US" dirty="0"/>
              <a:t>been </a:t>
            </a:r>
            <a:r>
              <a:rPr lang="en-US" altLang="en-US" dirty="0" smtClean="0"/>
              <a:t>processed.</a:t>
            </a:r>
            <a:endParaRPr lang="en-US" altLang="en-US" dirty="0"/>
          </a:p>
          <a:p>
            <a:pPr lvl="1" algn="just"/>
            <a:r>
              <a:rPr lang="en-US" altLang="en-US" dirty="0"/>
              <a:t>Interrupts handled in </a:t>
            </a:r>
            <a:r>
              <a:rPr lang="en-US" altLang="en-US" u="sng" dirty="0"/>
              <a:t>sequence</a:t>
            </a:r>
            <a:r>
              <a:rPr lang="en-US" altLang="en-US" dirty="0"/>
              <a:t> as they </a:t>
            </a:r>
            <a:r>
              <a:rPr lang="en-US" altLang="en-US" dirty="0" smtClean="0"/>
              <a:t>occur. (e.g. data may be lost on a line)</a:t>
            </a:r>
          </a:p>
          <a:p>
            <a:pPr lvl="1" algn="just"/>
            <a:r>
              <a:rPr lang="en-US" altLang="en-US" u="sng" dirty="0" smtClean="0"/>
              <a:t>Drawback</a:t>
            </a:r>
            <a:r>
              <a:rPr lang="en-US" altLang="en-US" dirty="0" smtClean="0"/>
              <a:t>, it does not take into account relative priority, or time critical needs.</a:t>
            </a:r>
            <a:endParaRPr lang="en-US" altLang="en-US" dirty="0"/>
          </a:p>
          <a:p>
            <a:pPr marL="514350" indent="-514350" algn="just">
              <a:buFont typeface="+mj-lt"/>
              <a:buAutoNum type="arabicPeriod"/>
            </a:pPr>
            <a:r>
              <a:rPr lang="en-US" altLang="en-US" b="1" dirty="0"/>
              <a:t>Define </a:t>
            </a:r>
            <a:r>
              <a:rPr lang="en-US" altLang="en-US" b="1" dirty="0" smtClean="0"/>
              <a:t>priorities (Non-</a:t>
            </a:r>
            <a:r>
              <a:rPr lang="en-US" altLang="en-US" b="1" dirty="0" err="1" smtClean="0"/>
              <a:t>Maskable</a:t>
            </a:r>
            <a:r>
              <a:rPr lang="en-US" altLang="en-US" b="1" dirty="0" smtClean="0"/>
              <a:t> interrupt)</a:t>
            </a:r>
            <a:endParaRPr lang="en-US" altLang="en-US" b="1" dirty="0"/>
          </a:p>
          <a:p>
            <a:pPr lvl="1" algn="just"/>
            <a:r>
              <a:rPr lang="en-US" altLang="en-US" dirty="0"/>
              <a:t>Low priority interrupts can be interrupted by </a:t>
            </a:r>
            <a:r>
              <a:rPr lang="en-US" altLang="en-US" u="sng" dirty="0"/>
              <a:t>higher priority </a:t>
            </a:r>
            <a:r>
              <a:rPr lang="en-US" altLang="en-US" u="sng" dirty="0" smtClean="0"/>
              <a:t>interrupts</a:t>
            </a:r>
            <a:r>
              <a:rPr lang="en-US" altLang="en-US" dirty="0" smtClean="0"/>
              <a:t>.</a:t>
            </a:r>
            <a:endParaRPr lang="en-US" altLang="en-US" dirty="0"/>
          </a:p>
          <a:p>
            <a:pPr lvl="1" algn="just"/>
            <a:r>
              <a:rPr lang="en-US" altLang="en-US" dirty="0"/>
              <a:t>When higher priority interrupt has been processed, processor returns to previous </a:t>
            </a:r>
            <a:r>
              <a:rPr lang="en-US" altLang="en-US" dirty="0" smtClean="0"/>
              <a:t>interrupt.</a:t>
            </a:r>
            <a:endParaRPr lang="en-US" altLang="en-US" dirty="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18</a:t>
            </a:fld>
            <a:endParaRPr lang="en-GB"/>
          </a:p>
        </p:txBody>
      </p:sp>
    </p:spTree>
    <p:extLst>
      <p:ext uri="{BB962C8B-B14F-4D97-AF65-F5344CB8AC3E}">
        <p14:creationId xmlns:p14="http://schemas.microsoft.com/office/powerpoint/2010/main" val="3156360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Fig. 3.13 Transfer of Control with Multiple Interrupts</a:t>
            </a:r>
            <a:endParaRPr lang="en-GB" sz="3800" dirty="0"/>
          </a:p>
        </p:txBody>
      </p:sp>
      <p:pic>
        <p:nvPicPr>
          <p:cNvPr id="5" name="Content Placeholder 4"/>
          <p:cNvPicPr>
            <a:picLocks noGrp="1" noChangeAspect="1"/>
          </p:cNvPicPr>
          <p:nvPr>
            <p:ph idx="1"/>
          </p:nvPr>
        </p:nvPicPr>
        <p:blipFill>
          <a:blip r:embed="rId2"/>
          <a:stretch>
            <a:fillRect/>
          </a:stretch>
        </p:blipFill>
        <p:spPr>
          <a:xfrm>
            <a:off x="114869" y="1360196"/>
            <a:ext cx="5862850" cy="4213166"/>
          </a:xfrm>
          <a:prstGeom prst="rect">
            <a:avLst/>
          </a:prstGeom>
          <a:ln>
            <a:solidFill>
              <a:schemeClr val="tx1"/>
            </a:solidFill>
          </a:ln>
        </p:spPr>
      </p:pic>
      <p:sp>
        <p:nvSpPr>
          <p:cNvPr id="4" name="Slide Number Placeholder 3"/>
          <p:cNvSpPr>
            <a:spLocks noGrp="1"/>
          </p:cNvSpPr>
          <p:nvPr>
            <p:ph type="sldNum" sz="quarter" idx="12"/>
          </p:nvPr>
        </p:nvSpPr>
        <p:spPr/>
        <p:txBody>
          <a:bodyPr/>
          <a:lstStyle/>
          <a:p>
            <a:fld id="{AAF22E13-7E48-4A0B-8121-50B6D8078015}" type="slidenum">
              <a:rPr lang="en-GB" smtClean="0"/>
              <a:t>19</a:t>
            </a:fld>
            <a:endParaRPr lang="en-GB"/>
          </a:p>
        </p:txBody>
      </p:sp>
      <p:pic>
        <p:nvPicPr>
          <p:cNvPr id="6" name="Picture 5"/>
          <p:cNvPicPr>
            <a:picLocks noChangeAspect="1"/>
          </p:cNvPicPr>
          <p:nvPr/>
        </p:nvPicPr>
        <p:blipFill>
          <a:blip r:embed="rId3"/>
          <a:stretch>
            <a:fillRect/>
          </a:stretch>
        </p:blipFill>
        <p:spPr>
          <a:xfrm>
            <a:off x="6169174" y="1370711"/>
            <a:ext cx="5907957" cy="4202651"/>
          </a:xfrm>
          <a:prstGeom prst="rect">
            <a:avLst/>
          </a:prstGeom>
          <a:ln>
            <a:solidFill>
              <a:schemeClr val="tx1"/>
            </a:solidFill>
          </a:ln>
        </p:spPr>
      </p:pic>
      <p:sp>
        <p:nvSpPr>
          <p:cNvPr id="9" name="TextBox 8"/>
          <p:cNvSpPr txBox="1"/>
          <p:nvPr/>
        </p:nvSpPr>
        <p:spPr>
          <a:xfrm>
            <a:off x="1764148" y="4913194"/>
            <a:ext cx="2564292" cy="369332"/>
          </a:xfrm>
          <a:prstGeom prst="rect">
            <a:avLst/>
          </a:prstGeom>
          <a:noFill/>
        </p:spPr>
        <p:txBody>
          <a:bodyPr wrap="none" rtlCol="0">
            <a:spAutoFit/>
          </a:bodyPr>
          <a:lstStyle/>
          <a:p>
            <a:r>
              <a:rPr lang="en-GB" dirty="0" smtClean="0"/>
              <a:t>Disable Interrupt Scheme</a:t>
            </a:r>
            <a:endParaRPr lang="en-GB" dirty="0"/>
          </a:p>
        </p:txBody>
      </p:sp>
      <p:sp>
        <p:nvSpPr>
          <p:cNvPr id="10" name="TextBox 9"/>
          <p:cNvSpPr txBox="1"/>
          <p:nvPr/>
        </p:nvSpPr>
        <p:spPr>
          <a:xfrm>
            <a:off x="7840204" y="4913194"/>
            <a:ext cx="2565895" cy="369332"/>
          </a:xfrm>
          <a:prstGeom prst="rect">
            <a:avLst/>
          </a:prstGeom>
          <a:noFill/>
        </p:spPr>
        <p:txBody>
          <a:bodyPr wrap="none" rtlCol="0">
            <a:spAutoFit/>
          </a:bodyPr>
          <a:lstStyle/>
          <a:p>
            <a:r>
              <a:rPr lang="en-GB" dirty="0" smtClean="0"/>
              <a:t>Interrupt Priority Scheme</a:t>
            </a:r>
            <a:endParaRPr lang="en-GB" dirty="0"/>
          </a:p>
        </p:txBody>
      </p:sp>
    </p:spTree>
    <p:extLst>
      <p:ext uri="{BB962C8B-B14F-4D97-AF65-F5344CB8AC3E}">
        <p14:creationId xmlns:p14="http://schemas.microsoft.com/office/powerpoint/2010/main" val="2746993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p:txBody>
          <a:bodyPr/>
          <a:lstStyle/>
          <a:p>
            <a:r>
              <a:rPr lang="en-GB" dirty="0" smtClean="0"/>
              <a:t>Interrupts</a:t>
            </a:r>
          </a:p>
          <a:p>
            <a:r>
              <a:rPr lang="en-GB" dirty="0" smtClean="0"/>
              <a:t>I/O Function</a:t>
            </a:r>
          </a:p>
          <a:p>
            <a:r>
              <a:rPr lang="en-GB" dirty="0" smtClean="0"/>
              <a:t>3.3 Interconnection Structures</a:t>
            </a:r>
          </a:p>
          <a:p>
            <a:r>
              <a:rPr lang="en-GB" dirty="0" smtClean="0"/>
              <a:t>3.4 Bus Interconnection</a:t>
            </a:r>
          </a:p>
          <a:p>
            <a:r>
              <a:rPr lang="en-GB" dirty="0" smtClean="0"/>
              <a:t>Bus Structure </a:t>
            </a:r>
          </a:p>
          <a:p>
            <a:r>
              <a:rPr lang="en-GB" dirty="0" smtClean="0"/>
              <a:t>Multiple Buses </a:t>
            </a:r>
          </a:p>
          <a:p>
            <a:r>
              <a:rPr lang="en-GB" dirty="0" smtClean="0"/>
              <a:t>Elements of Bus Design</a:t>
            </a:r>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a:t>
            </a:fld>
            <a:endParaRPr lang="en-GB"/>
          </a:p>
        </p:txBody>
      </p:sp>
      <p:sp>
        <p:nvSpPr>
          <p:cNvPr id="5" name="Rectangle 4"/>
          <p:cNvSpPr/>
          <p:nvPr/>
        </p:nvSpPr>
        <p:spPr>
          <a:xfrm>
            <a:off x="2639155" y="3539629"/>
            <a:ext cx="691368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Quiz-2 (Ch-3) Next Class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6488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Fig. 3.14 Example Time Sequence of Multiple Interrupts</a:t>
            </a:r>
            <a:endParaRPr lang="en-GB" sz="3600" dirty="0"/>
          </a:p>
        </p:txBody>
      </p:sp>
      <p:pic>
        <p:nvPicPr>
          <p:cNvPr id="5" name="Content Placeholder 4"/>
          <p:cNvPicPr>
            <a:picLocks noGrp="1" noChangeAspect="1"/>
          </p:cNvPicPr>
          <p:nvPr>
            <p:ph idx="1"/>
          </p:nvPr>
        </p:nvPicPr>
        <p:blipFill>
          <a:blip r:embed="rId2"/>
          <a:stretch>
            <a:fillRect/>
          </a:stretch>
        </p:blipFill>
        <p:spPr>
          <a:xfrm>
            <a:off x="3526282" y="1322038"/>
            <a:ext cx="7567753" cy="5402962"/>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20</a:t>
            </a:fld>
            <a:endParaRPr lang="en-GB"/>
          </a:p>
        </p:txBody>
      </p:sp>
      <p:sp>
        <p:nvSpPr>
          <p:cNvPr id="6" name="Content Placeholder 2"/>
          <p:cNvSpPr txBox="1">
            <a:spLocks/>
          </p:cNvSpPr>
          <p:nvPr/>
        </p:nvSpPr>
        <p:spPr>
          <a:xfrm>
            <a:off x="109182" y="1825625"/>
            <a:ext cx="3417100" cy="4725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smtClean="0"/>
              <a:t>This is an example of </a:t>
            </a:r>
            <a:r>
              <a:rPr lang="en-GB" u="sng" dirty="0" smtClean="0"/>
              <a:t>interrupt priority </a:t>
            </a:r>
            <a:r>
              <a:rPr lang="en-GB" dirty="0" smtClean="0"/>
              <a:t>scheme.</a:t>
            </a:r>
          </a:p>
          <a:p>
            <a:pPr algn="just"/>
            <a:r>
              <a:rPr lang="en-GB" dirty="0" smtClean="0"/>
              <a:t>Consider a system with three I/O devices: a printer, a disk and a communication line.</a:t>
            </a:r>
          </a:p>
          <a:p>
            <a:pPr algn="just"/>
            <a:r>
              <a:rPr lang="en-GB" dirty="0" smtClean="0"/>
              <a:t>With increasing priorities of 2,4 &amp; 5.</a:t>
            </a:r>
          </a:p>
          <a:p>
            <a:pPr algn="just"/>
            <a:r>
              <a:rPr lang="en-GB" dirty="0" smtClean="0"/>
              <a:t>Program begins t=0.</a:t>
            </a:r>
            <a:endParaRPr lang="en-GB" dirty="0"/>
          </a:p>
        </p:txBody>
      </p:sp>
      <p:sp>
        <p:nvSpPr>
          <p:cNvPr id="7" name="TextBox 6"/>
          <p:cNvSpPr txBox="1"/>
          <p:nvPr/>
        </p:nvSpPr>
        <p:spPr>
          <a:xfrm>
            <a:off x="4763068" y="3179928"/>
            <a:ext cx="1104790" cy="369332"/>
          </a:xfrm>
          <a:prstGeom prst="rect">
            <a:avLst/>
          </a:prstGeom>
          <a:noFill/>
        </p:spPr>
        <p:txBody>
          <a:bodyPr wrap="none" rtlCol="0">
            <a:spAutoFit/>
          </a:bodyPr>
          <a:lstStyle/>
          <a:p>
            <a:r>
              <a:rPr lang="en-GB" dirty="0" smtClean="0"/>
              <a:t>Priority=2</a:t>
            </a:r>
            <a:endParaRPr lang="en-GB" dirty="0"/>
          </a:p>
        </p:txBody>
      </p:sp>
      <p:sp>
        <p:nvSpPr>
          <p:cNvPr id="8" name="TextBox 7"/>
          <p:cNvSpPr txBox="1"/>
          <p:nvPr/>
        </p:nvSpPr>
        <p:spPr>
          <a:xfrm>
            <a:off x="6943382" y="2995262"/>
            <a:ext cx="1104790" cy="369332"/>
          </a:xfrm>
          <a:prstGeom prst="rect">
            <a:avLst/>
          </a:prstGeom>
          <a:noFill/>
        </p:spPr>
        <p:txBody>
          <a:bodyPr wrap="none" rtlCol="0">
            <a:spAutoFit/>
          </a:bodyPr>
          <a:lstStyle/>
          <a:p>
            <a:r>
              <a:rPr lang="en-GB" dirty="0" smtClean="0"/>
              <a:t>Priority=5</a:t>
            </a:r>
            <a:endParaRPr lang="en-GB" dirty="0"/>
          </a:p>
        </p:txBody>
      </p:sp>
      <p:sp>
        <p:nvSpPr>
          <p:cNvPr id="9" name="TextBox 8"/>
          <p:cNvSpPr txBox="1"/>
          <p:nvPr/>
        </p:nvSpPr>
        <p:spPr>
          <a:xfrm>
            <a:off x="8610600" y="4339988"/>
            <a:ext cx="1104790" cy="369332"/>
          </a:xfrm>
          <a:prstGeom prst="rect">
            <a:avLst/>
          </a:prstGeom>
          <a:noFill/>
        </p:spPr>
        <p:txBody>
          <a:bodyPr wrap="none" rtlCol="0">
            <a:spAutoFit/>
          </a:bodyPr>
          <a:lstStyle/>
          <a:p>
            <a:r>
              <a:rPr lang="en-GB" dirty="0" smtClean="0"/>
              <a:t>Priority=4</a:t>
            </a:r>
            <a:endParaRPr lang="en-GB" dirty="0"/>
          </a:p>
        </p:txBody>
      </p:sp>
      <p:sp>
        <p:nvSpPr>
          <p:cNvPr id="10" name="TextBox 9"/>
          <p:cNvSpPr txBox="1"/>
          <p:nvPr/>
        </p:nvSpPr>
        <p:spPr>
          <a:xfrm>
            <a:off x="9284958" y="2071932"/>
            <a:ext cx="2103461" cy="1477328"/>
          </a:xfrm>
          <a:prstGeom prst="rect">
            <a:avLst/>
          </a:prstGeom>
          <a:noFill/>
        </p:spPr>
        <p:txBody>
          <a:bodyPr wrap="none" rtlCol="0">
            <a:spAutoFit/>
          </a:bodyPr>
          <a:lstStyle/>
          <a:p>
            <a:r>
              <a:rPr lang="en-GB" dirty="0" smtClean="0"/>
              <a:t>Disk interrupt has </a:t>
            </a:r>
          </a:p>
          <a:p>
            <a:r>
              <a:rPr lang="en-GB" dirty="0"/>
              <a:t>a</a:t>
            </a:r>
            <a:r>
              <a:rPr lang="en-GB" dirty="0" smtClean="0"/>
              <a:t> </a:t>
            </a:r>
            <a:r>
              <a:rPr lang="en-GB" u="sng" dirty="0" smtClean="0"/>
              <a:t>lower priority</a:t>
            </a:r>
            <a:r>
              <a:rPr lang="en-GB" dirty="0" smtClean="0"/>
              <a:t>, so </a:t>
            </a:r>
            <a:endParaRPr lang="en-GB" dirty="0"/>
          </a:p>
          <a:p>
            <a:r>
              <a:rPr lang="en-GB" dirty="0"/>
              <a:t>i</a:t>
            </a:r>
            <a:r>
              <a:rPr lang="en-GB" dirty="0" smtClean="0"/>
              <a:t>t is simply held, and</a:t>
            </a:r>
          </a:p>
          <a:p>
            <a:r>
              <a:rPr lang="en-GB" dirty="0" smtClean="0"/>
              <a:t>Communication ISR</a:t>
            </a:r>
          </a:p>
          <a:p>
            <a:r>
              <a:rPr lang="en-GB" dirty="0" smtClean="0"/>
              <a:t>runs to completion.</a:t>
            </a:r>
            <a:endParaRPr lang="en-GB" dirty="0"/>
          </a:p>
        </p:txBody>
      </p:sp>
      <p:sp>
        <p:nvSpPr>
          <p:cNvPr id="11" name="TextBox 10"/>
          <p:cNvSpPr txBox="1"/>
          <p:nvPr/>
        </p:nvSpPr>
        <p:spPr>
          <a:xfrm>
            <a:off x="4679301" y="4726775"/>
            <a:ext cx="2264081" cy="1477328"/>
          </a:xfrm>
          <a:prstGeom prst="rect">
            <a:avLst/>
          </a:prstGeom>
          <a:noFill/>
        </p:spPr>
        <p:txBody>
          <a:bodyPr wrap="none" rtlCol="0">
            <a:spAutoFit/>
          </a:bodyPr>
          <a:lstStyle/>
          <a:p>
            <a:r>
              <a:rPr lang="en-GB" dirty="0" smtClean="0"/>
              <a:t>Now the user</a:t>
            </a:r>
          </a:p>
          <a:p>
            <a:r>
              <a:rPr lang="en-GB" dirty="0" smtClean="0"/>
              <a:t>program can</a:t>
            </a:r>
          </a:p>
          <a:p>
            <a:r>
              <a:rPr lang="en-GB" dirty="0" smtClean="0"/>
              <a:t>resume execution</a:t>
            </a:r>
          </a:p>
          <a:p>
            <a:r>
              <a:rPr lang="en-GB" dirty="0" smtClean="0"/>
              <a:t>by picking its contents</a:t>
            </a:r>
          </a:p>
          <a:p>
            <a:r>
              <a:rPr lang="en-GB" dirty="0" smtClean="0"/>
              <a:t>from the stack.</a:t>
            </a:r>
            <a:endParaRPr lang="en-GB" dirty="0"/>
          </a:p>
        </p:txBody>
      </p:sp>
      <p:sp>
        <p:nvSpPr>
          <p:cNvPr id="3" name="TextBox 2"/>
          <p:cNvSpPr txBox="1"/>
          <p:nvPr/>
        </p:nvSpPr>
        <p:spPr>
          <a:xfrm>
            <a:off x="11094035" y="5834771"/>
            <a:ext cx="707438" cy="369332"/>
          </a:xfrm>
          <a:prstGeom prst="rect">
            <a:avLst/>
          </a:prstGeom>
          <a:noFill/>
        </p:spPr>
        <p:txBody>
          <a:bodyPr wrap="none" rtlCol="0">
            <a:spAutoFit/>
          </a:bodyPr>
          <a:lstStyle/>
          <a:p>
            <a:r>
              <a:rPr lang="en-GB" dirty="0" smtClean="0">
                <a:solidFill>
                  <a:srgbClr val="FF0000"/>
                </a:solidFill>
              </a:rPr>
              <a:t>(Half)</a:t>
            </a:r>
            <a:endParaRPr lang="en-GB" dirty="0">
              <a:solidFill>
                <a:srgbClr val="FF0000"/>
              </a:solidFill>
            </a:endParaRPr>
          </a:p>
        </p:txBody>
      </p:sp>
    </p:spTree>
    <p:extLst>
      <p:ext uri="{BB962C8B-B14F-4D97-AF65-F5344CB8AC3E}">
        <p14:creationId xmlns:p14="http://schemas.microsoft.com/office/powerpoint/2010/main" val="1204739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3.3 Interconnection Structure</a:t>
            </a:r>
            <a:endParaRPr lang="en-GB" dirty="0"/>
          </a:p>
        </p:txBody>
      </p:sp>
      <p:sp>
        <p:nvSpPr>
          <p:cNvPr id="3" name="Content Placeholder 2"/>
          <p:cNvSpPr>
            <a:spLocks noGrp="1"/>
          </p:cNvSpPr>
          <p:nvPr>
            <p:ph idx="1"/>
          </p:nvPr>
        </p:nvSpPr>
        <p:spPr>
          <a:xfrm>
            <a:off x="723331" y="1825625"/>
            <a:ext cx="10727141" cy="4351338"/>
          </a:xfrm>
        </p:spPr>
        <p:txBody>
          <a:bodyPr/>
          <a:lstStyle/>
          <a:p>
            <a:r>
              <a:rPr lang="en-GB" dirty="0" smtClean="0"/>
              <a:t>A </a:t>
            </a:r>
            <a:r>
              <a:rPr lang="en-GB" u="sng" dirty="0" smtClean="0"/>
              <a:t>computer</a:t>
            </a:r>
            <a:r>
              <a:rPr lang="en-GB" dirty="0" smtClean="0"/>
              <a:t> consists of a set of components or modules of three types:</a:t>
            </a:r>
          </a:p>
          <a:p>
            <a:pPr lvl="1"/>
            <a:r>
              <a:rPr lang="en-GB" altLang="en-US" dirty="0" smtClean="0"/>
              <a:t>Processor</a:t>
            </a:r>
          </a:p>
          <a:p>
            <a:pPr lvl="1"/>
            <a:r>
              <a:rPr lang="en-GB" altLang="en-US" dirty="0" smtClean="0"/>
              <a:t>Memory</a:t>
            </a:r>
            <a:endParaRPr lang="en-GB" altLang="en-US" dirty="0"/>
          </a:p>
          <a:p>
            <a:pPr lvl="1"/>
            <a:r>
              <a:rPr lang="en-GB" altLang="en-US" dirty="0" smtClean="0"/>
              <a:t>Input/output (I/O)</a:t>
            </a:r>
            <a:endParaRPr lang="en-GB" altLang="en-US" dirty="0"/>
          </a:p>
          <a:p>
            <a:pPr algn="just"/>
            <a:r>
              <a:rPr lang="en-GB" dirty="0" smtClean="0"/>
              <a:t>These modules need to communicate with each other, so there must be </a:t>
            </a:r>
            <a:r>
              <a:rPr lang="en-GB" u="sng" dirty="0" smtClean="0"/>
              <a:t>paths for connecting</a:t>
            </a:r>
            <a:r>
              <a:rPr lang="en-GB" dirty="0" smtClean="0"/>
              <a:t> the modules.</a:t>
            </a:r>
          </a:p>
          <a:p>
            <a:pPr algn="just"/>
            <a:r>
              <a:rPr lang="en-GB" dirty="0" smtClean="0"/>
              <a:t>The collection of paths connecting the various modules (CPU, memory &amp; I/O) is called the </a:t>
            </a:r>
            <a:r>
              <a:rPr lang="en-GB" i="1" u="sng" dirty="0" smtClean="0"/>
              <a:t>interconnection structure</a:t>
            </a:r>
            <a:r>
              <a:rPr lang="en-GB" dirty="0" smtClean="0"/>
              <a:t>.</a:t>
            </a:r>
          </a:p>
          <a:p>
            <a:pPr algn="just"/>
            <a:r>
              <a:rPr lang="en-GB" dirty="0" smtClean="0"/>
              <a:t>For each module type has its own forms of input and output.</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21</a:t>
            </a:fld>
            <a:endParaRPr lang="en-GB"/>
          </a:p>
        </p:txBody>
      </p:sp>
    </p:spTree>
    <p:extLst>
      <p:ext uri="{BB962C8B-B14F-4D97-AF65-F5344CB8AC3E}">
        <p14:creationId xmlns:p14="http://schemas.microsoft.com/office/powerpoint/2010/main" val="3517638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Module and its Data Exchange</a:t>
            </a:r>
            <a:endParaRPr lang="en-GB" dirty="0"/>
          </a:p>
        </p:txBody>
      </p:sp>
      <p:sp>
        <p:nvSpPr>
          <p:cNvPr id="3" name="Content Placeholder 2"/>
          <p:cNvSpPr>
            <a:spLocks noGrp="1"/>
          </p:cNvSpPr>
          <p:nvPr>
            <p:ph idx="1"/>
          </p:nvPr>
        </p:nvSpPr>
        <p:spPr/>
        <p:txBody>
          <a:bodyPr/>
          <a:lstStyle/>
          <a:p>
            <a:r>
              <a:rPr lang="en-GB" dirty="0" smtClean="0"/>
              <a:t>A memory module consists of N words of equal length.</a:t>
            </a:r>
          </a:p>
          <a:p>
            <a:r>
              <a:rPr lang="en-GB" dirty="0" smtClean="0"/>
              <a:t>Each word is assigned a unique numerical address from (0, 1, …, N-1).</a:t>
            </a:r>
          </a:p>
          <a:p>
            <a:r>
              <a:rPr lang="en-GB" dirty="0" smtClean="0"/>
              <a:t>A word of data can be read from or written into the memory.</a:t>
            </a:r>
          </a:p>
          <a:p>
            <a:r>
              <a:rPr lang="en-GB" dirty="0" smtClean="0"/>
              <a:t>The nature of operation is indicated by </a:t>
            </a:r>
            <a:r>
              <a:rPr lang="en-GB" u="sng" dirty="0" smtClean="0"/>
              <a:t>read</a:t>
            </a:r>
            <a:r>
              <a:rPr lang="en-GB" dirty="0" smtClean="0"/>
              <a:t> and </a:t>
            </a:r>
            <a:r>
              <a:rPr lang="en-GB" u="sng" dirty="0" smtClean="0"/>
              <a:t>write</a:t>
            </a:r>
            <a:r>
              <a:rPr lang="en-GB" dirty="0" smtClean="0"/>
              <a:t> control signals.</a:t>
            </a:r>
          </a:p>
          <a:p>
            <a:r>
              <a:rPr lang="en-GB" dirty="0" smtClean="0"/>
              <a:t>The location for the operation is specified by an address.</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22</a:t>
            </a:fld>
            <a:endParaRPr lang="en-GB"/>
          </a:p>
        </p:txBody>
      </p:sp>
      <p:pic>
        <p:nvPicPr>
          <p:cNvPr id="5" name="Picture 4"/>
          <p:cNvPicPr>
            <a:picLocks noChangeAspect="1"/>
          </p:cNvPicPr>
          <p:nvPr/>
        </p:nvPicPr>
        <p:blipFill>
          <a:blip r:embed="rId2"/>
          <a:stretch>
            <a:fillRect/>
          </a:stretch>
        </p:blipFill>
        <p:spPr>
          <a:xfrm>
            <a:off x="3679505" y="4352131"/>
            <a:ext cx="4832990" cy="2369344"/>
          </a:xfrm>
          <a:prstGeom prst="rect">
            <a:avLst/>
          </a:prstGeom>
        </p:spPr>
      </p:pic>
      <p:sp>
        <p:nvSpPr>
          <p:cNvPr id="6" name="TextBox 5"/>
          <p:cNvSpPr txBox="1"/>
          <p:nvPr/>
        </p:nvSpPr>
        <p:spPr>
          <a:xfrm>
            <a:off x="924392" y="5248890"/>
            <a:ext cx="2755113" cy="1200329"/>
          </a:xfrm>
          <a:prstGeom prst="rect">
            <a:avLst/>
          </a:prstGeom>
          <a:noFill/>
        </p:spPr>
        <p:txBody>
          <a:bodyPr wrap="none" rtlCol="0">
            <a:spAutoFit/>
          </a:bodyPr>
          <a:lstStyle/>
          <a:p>
            <a:r>
              <a:rPr lang="en-GB" u="sng" dirty="0" smtClean="0"/>
              <a:t>Note</a:t>
            </a:r>
            <a:r>
              <a:rPr lang="en-GB" dirty="0" smtClean="0"/>
              <a:t>: The wide arrows</a:t>
            </a:r>
          </a:p>
          <a:p>
            <a:r>
              <a:rPr lang="en-GB" dirty="0" smtClean="0"/>
              <a:t>represent multiple signal</a:t>
            </a:r>
          </a:p>
          <a:p>
            <a:r>
              <a:rPr lang="en-GB" dirty="0" smtClean="0"/>
              <a:t>lines, carrying multiple bits</a:t>
            </a:r>
          </a:p>
          <a:p>
            <a:r>
              <a:rPr lang="en-GB" dirty="0" smtClean="0"/>
              <a:t>of information in parallel.</a:t>
            </a:r>
            <a:endParaRPr lang="en-GB" dirty="0"/>
          </a:p>
        </p:txBody>
      </p:sp>
    </p:spTree>
    <p:extLst>
      <p:ext uri="{BB962C8B-B14F-4D97-AF65-F5344CB8AC3E}">
        <p14:creationId xmlns:p14="http://schemas.microsoft.com/office/powerpoint/2010/main" val="3096013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Module and its Data Exchange</a:t>
            </a:r>
            <a:endParaRPr lang="en-GB" dirty="0"/>
          </a:p>
        </p:txBody>
      </p:sp>
      <p:sp>
        <p:nvSpPr>
          <p:cNvPr id="3" name="Content Placeholder 2"/>
          <p:cNvSpPr>
            <a:spLocks noGrp="1"/>
          </p:cNvSpPr>
          <p:nvPr>
            <p:ph idx="1"/>
          </p:nvPr>
        </p:nvSpPr>
        <p:spPr>
          <a:xfrm>
            <a:off x="838200" y="1579966"/>
            <a:ext cx="10515600" cy="4351338"/>
          </a:xfrm>
        </p:spPr>
        <p:txBody>
          <a:bodyPr/>
          <a:lstStyle/>
          <a:p>
            <a:r>
              <a:rPr lang="en-GB" dirty="0" smtClean="0"/>
              <a:t>From the computer’s point of view, I/O is exactly similar to memory.</a:t>
            </a:r>
          </a:p>
          <a:p>
            <a:r>
              <a:rPr lang="en-GB" dirty="0" smtClean="0"/>
              <a:t>There are two operations </a:t>
            </a:r>
            <a:r>
              <a:rPr lang="en-GB" u="sng" dirty="0" smtClean="0"/>
              <a:t>read</a:t>
            </a:r>
            <a:r>
              <a:rPr lang="en-GB" dirty="0" smtClean="0"/>
              <a:t> and </a:t>
            </a:r>
            <a:r>
              <a:rPr lang="en-GB" u="sng" dirty="0" smtClean="0"/>
              <a:t>write</a:t>
            </a:r>
            <a:r>
              <a:rPr lang="en-GB" dirty="0" smtClean="0"/>
              <a:t>.</a:t>
            </a:r>
          </a:p>
          <a:p>
            <a:r>
              <a:rPr lang="en-GB" dirty="0" smtClean="0"/>
              <a:t>An I/O module may control more than one external device.</a:t>
            </a:r>
          </a:p>
          <a:p>
            <a:pPr algn="just"/>
            <a:r>
              <a:rPr lang="en-GB" dirty="0" smtClean="0"/>
              <a:t>We refer to each of the interfaces to an external device as a </a:t>
            </a:r>
            <a:r>
              <a:rPr lang="en-GB" b="1" dirty="0" smtClean="0"/>
              <a:t>port</a:t>
            </a:r>
            <a:r>
              <a:rPr lang="en-GB" dirty="0" smtClean="0"/>
              <a:t> and give each a unique address (e.g., 0, 1, …, M-1).</a:t>
            </a:r>
          </a:p>
          <a:p>
            <a:pPr algn="just"/>
            <a:r>
              <a:rPr lang="en-GB" dirty="0" smtClean="0"/>
              <a:t>An I/O module may be able to send </a:t>
            </a:r>
            <a:r>
              <a:rPr lang="en-GB" u="sng" dirty="0" smtClean="0"/>
              <a:t>interrupt</a:t>
            </a:r>
            <a:r>
              <a:rPr lang="en-GB" dirty="0" smtClean="0"/>
              <a:t> signals to the processor.</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23</a:t>
            </a:fld>
            <a:endParaRPr lang="en-GB"/>
          </a:p>
        </p:txBody>
      </p:sp>
      <p:pic>
        <p:nvPicPr>
          <p:cNvPr id="8" name="Picture 7"/>
          <p:cNvPicPr>
            <a:picLocks noChangeAspect="1"/>
          </p:cNvPicPr>
          <p:nvPr/>
        </p:nvPicPr>
        <p:blipFill>
          <a:blip r:embed="rId2"/>
          <a:stretch>
            <a:fillRect/>
          </a:stretch>
        </p:blipFill>
        <p:spPr>
          <a:xfrm>
            <a:off x="3770803" y="4413250"/>
            <a:ext cx="4650394" cy="2308225"/>
          </a:xfrm>
          <a:prstGeom prst="rect">
            <a:avLst/>
          </a:prstGeom>
        </p:spPr>
      </p:pic>
      <p:sp>
        <p:nvSpPr>
          <p:cNvPr id="9" name="TextBox 8"/>
          <p:cNvSpPr txBox="1"/>
          <p:nvPr/>
        </p:nvSpPr>
        <p:spPr>
          <a:xfrm>
            <a:off x="409434" y="4831308"/>
            <a:ext cx="3361369" cy="1200329"/>
          </a:xfrm>
          <a:prstGeom prst="rect">
            <a:avLst/>
          </a:prstGeom>
          <a:noFill/>
        </p:spPr>
        <p:txBody>
          <a:bodyPr wrap="none" rtlCol="0">
            <a:spAutoFit/>
          </a:bodyPr>
          <a:lstStyle/>
          <a:p>
            <a:r>
              <a:rPr lang="en-GB" altLang="en-US" u="sng" dirty="0" smtClean="0"/>
              <a:t>Input</a:t>
            </a:r>
            <a:endParaRPr lang="en-GB" altLang="en-US" u="sng" dirty="0"/>
          </a:p>
          <a:p>
            <a:pPr lvl="1"/>
            <a:r>
              <a:rPr lang="en-GB" altLang="en-US" dirty="0"/>
              <a:t>Receive data from </a:t>
            </a:r>
            <a:r>
              <a:rPr lang="en-GB" altLang="en-US" dirty="0" smtClean="0"/>
              <a:t>peripheral</a:t>
            </a:r>
          </a:p>
          <a:p>
            <a:pPr lvl="1"/>
            <a:r>
              <a:rPr lang="en-GB" altLang="en-US" dirty="0"/>
              <a:t>Receive data from computer</a:t>
            </a:r>
          </a:p>
          <a:p>
            <a:endParaRPr lang="en-GB" dirty="0"/>
          </a:p>
        </p:txBody>
      </p:sp>
      <p:sp>
        <p:nvSpPr>
          <p:cNvPr id="10" name="TextBox 9"/>
          <p:cNvSpPr txBox="1"/>
          <p:nvPr/>
        </p:nvSpPr>
        <p:spPr>
          <a:xfrm>
            <a:off x="8610600" y="4831307"/>
            <a:ext cx="2849754" cy="1200329"/>
          </a:xfrm>
          <a:prstGeom prst="rect">
            <a:avLst/>
          </a:prstGeom>
          <a:noFill/>
        </p:spPr>
        <p:txBody>
          <a:bodyPr wrap="none" rtlCol="0">
            <a:spAutoFit/>
          </a:bodyPr>
          <a:lstStyle/>
          <a:p>
            <a:r>
              <a:rPr lang="en-GB" altLang="en-US" u="sng" dirty="0"/>
              <a:t>Output</a:t>
            </a:r>
          </a:p>
          <a:p>
            <a:pPr lvl="1"/>
            <a:r>
              <a:rPr lang="en-GB" altLang="en-US" dirty="0"/>
              <a:t>Send data to computer</a:t>
            </a:r>
          </a:p>
          <a:p>
            <a:pPr lvl="1"/>
            <a:r>
              <a:rPr lang="en-GB" altLang="en-US" dirty="0" smtClean="0"/>
              <a:t>Send </a:t>
            </a:r>
            <a:r>
              <a:rPr lang="en-GB" altLang="en-US" dirty="0"/>
              <a:t>data to peripheral</a:t>
            </a:r>
          </a:p>
          <a:p>
            <a:endParaRPr lang="en-GB" dirty="0"/>
          </a:p>
        </p:txBody>
      </p:sp>
      <p:sp>
        <p:nvSpPr>
          <p:cNvPr id="5" name="TextBox 4"/>
          <p:cNvSpPr txBox="1"/>
          <p:nvPr/>
        </p:nvSpPr>
        <p:spPr>
          <a:xfrm>
            <a:off x="8421197" y="5914336"/>
            <a:ext cx="3641493" cy="646331"/>
          </a:xfrm>
          <a:prstGeom prst="rect">
            <a:avLst/>
          </a:prstGeom>
          <a:noFill/>
          <a:ln>
            <a:solidFill>
              <a:schemeClr val="accent1"/>
            </a:solidFill>
          </a:ln>
        </p:spPr>
        <p:txBody>
          <a:bodyPr wrap="square" rtlCol="0">
            <a:spAutoFit/>
          </a:bodyPr>
          <a:lstStyle/>
          <a:p>
            <a:r>
              <a:rPr lang="en-US" b="1" dirty="0" smtClean="0"/>
              <a:t>Internal Data: </a:t>
            </a:r>
            <a:r>
              <a:rPr lang="en-US" dirty="0" smtClean="0"/>
              <a:t>Data inside system.</a:t>
            </a:r>
          </a:p>
          <a:p>
            <a:r>
              <a:rPr lang="en-US" b="1" dirty="0" smtClean="0"/>
              <a:t>External Data: </a:t>
            </a:r>
            <a:r>
              <a:rPr lang="en-US" dirty="0" smtClean="0"/>
              <a:t> Data outside system.</a:t>
            </a:r>
            <a:endParaRPr lang="en-US" b="1" dirty="0"/>
          </a:p>
        </p:txBody>
      </p:sp>
    </p:spTree>
    <p:extLst>
      <p:ext uri="{BB962C8B-B14F-4D97-AF65-F5344CB8AC3E}">
        <p14:creationId xmlns:p14="http://schemas.microsoft.com/office/powerpoint/2010/main" val="1810159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Processor Module and its Data Exchange</a:t>
            </a:r>
            <a:endParaRPr lang="en-GB" dirty="0"/>
          </a:p>
        </p:txBody>
      </p:sp>
      <p:sp>
        <p:nvSpPr>
          <p:cNvPr id="3" name="Content Placeholder 2"/>
          <p:cNvSpPr>
            <a:spLocks noGrp="1"/>
          </p:cNvSpPr>
          <p:nvPr>
            <p:ph idx="1"/>
          </p:nvPr>
        </p:nvSpPr>
        <p:spPr/>
        <p:txBody>
          <a:bodyPr/>
          <a:lstStyle/>
          <a:p>
            <a:pPr algn="just"/>
            <a:r>
              <a:rPr lang="en-GB" dirty="0" smtClean="0"/>
              <a:t>The processor </a:t>
            </a:r>
            <a:r>
              <a:rPr lang="en-GB" u="sng" dirty="0" smtClean="0"/>
              <a:t>reads</a:t>
            </a:r>
            <a:r>
              <a:rPr lang="en-GB" dirty="0" smtClean="0"/>
              <a:t> in instructions and data, </a:t>
            </a:r>
            <a:r>
              <a:rPr lang="en-GB" u="sng" dirty="0" smtClean="0"/>
              <a:t>writes</a:t>
            </a:r>
            <a:r>
              <a:rPr lang="en-GB" dirty="0" smtClean="0"/>
              <a:t> out data after processing.</a:t>
            </a:r>
          </a:p>
          <a:p>
            <a:pPr algn="just"/>
            <a:r>
              <a:rPr lang="en-GB" dirty="0" smtClean="0"/>
              <a:t>It uses </a:t>
            </a:r>
            <a:r>
              <a:rPr lang="en-GB" u="sng" dirty="0" smtClean="0"/>
              <a:t>control signals</a:t>
            </a:r>
            <a:r>
              <a:rPr lang="en-GB" dirty="0" smtClean="0"/>
              <a:t> to control the overall operation of the system.</a:t>
            </a:r>
          </a:p>
          <a:p>
            <a:pPr algn="just"/>
            <a:r>
              <a:rPr lang="en-GB" dirty="0" smtClean="0"/>
              <a:t>It also receives </a:t>
            </a:r>
            <a:r>
              <a:rPr lang="en-GB" u="sng" dirty="0" smtClean="0"/>
              <a:t>interrupt signals</a:t>
            </a:r>
            <a:r>
              <a:rPr lang="en-GB" dirty="0" smtClean="0"/>
              <a:t> and acts on them.</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24</a:t>
            </a:fld>
            <a:endParaRPr lang="en-GB"/>
          </a:p>
        </p:txBody>
      </p:sp>
      <p:pic>
        <p:nvPicPr>
          <p:cNvPr id="5" name="Picture 4"/>
          <p:cNvPicPr>
            <a:picLocks noChangeAspect="1"/>
          </p:cNvPicPr>
          <p:nvPr/>
        </p:nvPicPr>
        <p:blipFill>
          <a:blip r:embed="rId2"/>
          <a:stretch>
            <a:fillRect/>
          </a:stretch>
        </p:blipFill>
        <p:spPr>
          <a:xfrm>
            <a:off x="3052421" y="3810226"/>
            <a:ext cx="6087157" cy="2911249"/>
          </a:xfrm>
          <a:prstGeom prst="rect">
            <a:avLst/>
          </a:prstGeom>
        </p:spPr>
      </p:pic>
    </p:spTree>
    <p:extLst>
      <p:ext uri="{BB962C8B-B14F-4D97-AF65-F5344CB8AC3E}">
        <p14:creationId xmlns:p14="http://schemas.microsoft.com/office/powerpoint/2010/main" val="1462898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t>Types of Data Transfer b/w Computer Modules</a:t>
            </a:r>
            <a:endParaRPr lang="en-GB" sz="4200" dirty="0"/>
          </a:p>
        </p:txBody>
      </p:sp>
      <p:sp>
        <p:nvSpPr>
          <p:cNvPr id="3" name="Content Placeholder 2"/>
          <p:cNvSpPr>
            <a:spLocks noGrp="1"/>
          </p:cNvSpPr>
          <p:nvPr>
            <p:ph idx="1"/>
          </p:nvPr>
        </p:nvSpPr>
        <p:spPr>
          <a:xfrm>
            <a:off x="838200" y="1590106"/>
            <a:ext cx="10515600" cy="4766244"/>
          </a:xfrm>
        </p:spPr>
        <p:txBody>
          <a:bodyPr/>
          <a:lstStyle/>
          <a:p>
            <a:pPr algn="just"/>
            <a:r>
              <a:rPr lang="en-GB" dirty="0" smtClean="0"/>
              <a:t>The interconnection structure must support the following types of transfer:</a:t>
            </a:r>
          </a:p>
          <a:p>
            <a:pPr marL="514350" indent="-514350" algn="just">
              <a:buFont typeface="+mj-lt"/>
              <a:buAutoNum type="arabicPeriod"/>
            </a:pPr>
            <a:r>
              <a:rPr lang="en-GB" b="1" u="sng" dirty="0" smtClean="0"/>
              <a:t>Memory to processor</a:t>
            </a:r>
            <a:r>
              <a:rPr lang="en-GB" b="1" dirty="0" smtClean="0"/>
              <a:t>: </a:t>
            </a:r>
            <a:r>
              <a:rPr lang="en-GB" dirty="0" smtClean="0"/>
              <a:t>The processor </a:t>
            </a:r>
            <a:r>
              <a:rPr lang="en-GB" u="sng" dirty="0" smtClean="0"/>
              <a:t>reads</a:t>
            </a:r>
            <a:r>
              <a:rPr lang="en-GB" dirty="0" smtClean="0"/>
              <a:t> an instruction or a unit of data from memory.</a:t>
            </a:r>
          </a:p>
          <a:p>
            <a:pPr marL="514350" indent="-514350" algn="just">
              <a:buFont typeface="+mj-lt"/>
              <a:buAutoNum type="arabicPeriod"/>
            </a:pPr>
            <a:r>
              <a:rPr lang="en-GB" b="1" u="sng" dirty="0" smtClean="0"/>
              <a:t>Processor to memory</a:t>
            </a:r>
            <a:r>
              <a:rPr lang="en-GB" b="1" dirty="0" smtClean="0"/>
              <a:t>: </a:t>
            </a:r>
            <a:r>
              <a:rPr lang="en-GB" dirty="0" smtClean="0"/>
              <a:t>The processor </a:t>
            </a:r>
            <a:r>
              <a:rPr lang="en-GB" u="sng" dirty="0" smtClean="0"/>
              <a:t>writes</a:t>
            </a:r>
            <a:r>
              <a:rPr lang="en-GB" dirty="0" smtClean="0"/>
              <a:t> a unit of data to memory.</a:t>
            </a:r>
          </a:p>
          <a:p>
            <a:pPr marL="514350" indent="-514350" algn="just">
              <a:buFont typeface="+mj-lt"/>
              <a:buAutoNum type="arabicPeriod"/>
            </a:pPr>
            <a:r>
              <a:rPr lang="en-GB" b="1" u="sng" dirty="0" smtClean="0"/>
              <a:t>I/O to processor</a:t>
            </a:r>
            <a:r>
              <a:rPr lang="en-GB" b="1" dirty="0" smtClean="0"/>
              <a:t>: </a:t>
            </a:r>
            <a:r>
              <a:rPr lang="en-GB" dirty="0" smtClean="0"/>
              <a:t>The processor </a:t>
            </a:r>
            <a:r>
              <a:rPr lang="en-GB" u="sng" dirty="0" smtClean="0"/>
              <a:t>reads</a:t>
            </a:r>
            <a:r>
              <a:rPr lang="en-GB" dirty="0" smtClean="0"/>
              <a:t> data from an I/O device via an I/O module.</a:t>
            </a:r>
          </a:p>
          <a:p>
            <a:pPr marL="514350" indent="-514350" algn="just">
              <a:buFont typeface="+mj-lt"/>
              <a:buAutoNum type="arabicPeriod"/>
            </a:pPr>
            <a:r>
              <a:rPr lang="en-GB" b="1" u="sng" dirty="0" smtClean="0"/>
              <a:t>Processor to I/O</a:t>
            </a:r>
            <a:r>
              <a:rPr lang="en-GB" b="1" dirty="0" smtClean="0"/>
              <a:t>: </a:t>
            </a:r>
            <a:r>
              <a:rPr lang="en-GB" dirty="0" smtClean="0"/>
              <a:t> The processor </a:t>
            </a:r>
            <a:r>
              <a:rPr lang="en-GB" u="sng" dirty="0" smtClean="0"/>
              <a:t>sends</a:t>
            </a:r>
            <a:r>
              <a:rPr lang="en-GB" dirty="0" smtClean="0"/>
              <a:t> data to the I/O device.</a:t>
            </a:r>
          </a:p>
          <a:p>
            <a:pPr marL="514350" indent="-514350" algn="just">
              <a:buFont typeface="+mj-lt"/>
              <a:buAutoNum type="arabicPeriod"/>
            </a:pPr>
            <a:r>
              <a:rPr lang="en-GB" b="1" u="sng" dirty="0" smtClean="0"/>
              <a:t>I/O to or from memory</a:t>
            </a:r>
            <a:r>
              <a:rPr lang="en-GB" b="1" dirty="0" smtClean="0"/>
              <a:t>:</a:t>
            </a:r>
            <a:r>
              <a:rPr lang="en-GB" dirty="0" smtClean="0"/>
              <a:t> Direct memory access (DMA) via I/O.</a:t>
            </a:r>
            <a:endParaRPr lang="en-GB" b="1"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t>25</a:t>
            </a:fld>
            <a:endParaRPr lang="en-GB"/>
          </a:p>
        </p:txBody>
      </p:sp>
    </p:spTree>
    <p:extLst>
      <p:ext uri="{BB962C8B-B14F-4D97-AF65-F5344CB8AC3E}">
        <p14:creationId xmlns:p14="http://schemas.microsoft.com/office/powerpoint/2010/main" val="1097226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3.4 Bus Interconnection</a:t>
            </a:r>
            <a:endParaRPr lang="en-GB" dirty="0"/>
          </a:p>
        </p:txBody>
      </p:sp>
      <p:sp>
        <p:nvSpPr>
          <p:cNvPr id="3" name="Content Placeholder 2"/>
          <p:cNvSpPr>
            <a:spLocks noGrp="1"/>
          </p:cNvSpPr>
          <p:nvPr>
            <p:ph idx="1"/>
          </p:nvPr>
        </p:nvSpPr>
        <p:spPr/>
        <p:txBody>
          <a:bodyPr>
            <a:normAutofit/>
          </a:bodyPr>
          <a:lstStyle/>
          <a:p>
            <a:r>
              <a:rPr lang="en-GB" altLang="en-US" dirty="0" smtClean="0"/>
              <a:t>A bus is a </a:t>
            </a:r>
            <a:r>
              <a:rPr lang="en-GB" altLang="en-US" u="sng" dirty="0" smtClean="0"/>
              <a:t>shared</a:t>
            </a:r>
            <a:r>
              <a:rPr lang="en-GB" altLang="en-US" dirty="0" smtClean="0"/>
              <a:t> transmission medium.</a:t>
            </a:r>
          </a:p>
          <a:p>
            <a:r>
              <a:rPr lang="en-GB" altLang="en-US" dirty="0"/>
              <a:t>A </a:t>
            </a:r>
            <a:r>
              <a:rPr lang="en-GB" altLang="en-US" b="1" dirty="0"/>
              <a:t>Bus </a:t>
            </a:r>
            <a:r>
              <a:rPr lang="en-GB" altLang="en-US" dirty="0"/>
              <a:t>is a </a:t>
            </a:r>
            <a:r>
              <a:rPr lang="en-GB" altLang="en-US" u="sng" dirty="0"/>
              <a:t>communication pathway connecting two or more devices</a:t>
            </a:r>
            <a:r>
              <a:rPr lang="en-GB" altLang="en-US" dirty="0" smtClean="0"/>
              <a:t>.</a:t>
            </a:r>
            <a:endParaRPr lang="en-GB" altLang="en-US" dirty="0"/>
          </a:p>
          <a:p>
            <a:pPr algn="just"/>
            <a:r>
              <a:rPr lang="en-GB" altLang="en-US" dirty="0" smtClean="0"/>
              <a:t>A bus consists of multiple communication pathways, or lines, often grouped. A </a:t>
            </a:r>
            <a:r>
              <a:rPr lang="en-GB" altLang="en-US" b="1" dirty="0" smtClean="0"/>
              <a:t>System Bus</a:t>
            </a:r>
            <a:r>
              <a:rPr lang="en-GB" altLang="en-US" dirty="0" smtClean="0"/>
              <a:t> </a:t>
            </a:r>
            <a:r>
              <a:rPr lang="en-GB" altLang="en-US" u="sng" dirty="0" smtClean="0"/>
              <a:t>connects major computer components</a:t>
            </a:r>
            <a:r>
              <a:rPr lang="en-GB" altLang="en-US" dirty="0" smtClean="0"/>
              <a:t>.</a:t>
            </a:r>
            <a:endParaRPr lang="en-GB" altLang="en-US" dirty="0"/>
          </a:p>
          <a:p>
            <a:pPr lvl="1" algn="just"/>
            <a:r>
              <a:rPr lang="en-GB" altLang="en-US" dirty="0"/>
              <a:t>A number of </a:t>
            </a:r>
            <a:r>
              <a:rPr lang="en-GB" altLang="en-US" dirty="0" smtClean="0"/>
              <a:t>line/channel </a:t>
            </a:r>
            <a:r>
              <a:rPr lang="en-GB" altLang="en-US" dirty="0"/>
              <a:t>in one </a:t>
            </a:r>
            <a:r>
              <a:rPr lang="en-GB" altLang="en-US" dirty="0" smtClean="0"/>
              <a:t>bus, each capable of carrying one bit.</a:t>
            </a:r>
          </a:p>
          <a:p>
            <a:pPr lvl="1" algn="just"/>
            <a:r>
              <a:rPr lang="en-GB" altLang="en-US" dirty="0" smtClean="0"/>
              <a:t>Over time, a sequence of binary digits can be transmitted over a single line.</a:t>
            </a:r>
          </a:p>
          <a:p>
            <a:pPr lvl="1" algn="just"/>
            <a:r>
              <a:rPr lang="en-GB" altLang="en-US" dirty="0" smtClean="0"/>
              <a:t>Taken together, several lines of a bus can be used to transmit binary data simultaneously (in parallel).</a:t>
            </a:r>
            <a:endParaRPr lang="en-GB" altLang="en-US" dirty="0"/>
          </a:p>
          <a:p>
            <a:pPr lvl="1" algn="just"/>
            <a:r>
              <a:rPr lang="en-GB" altLang="en-US" dirty="0"/>
              <a:t>e.g. 32 bit data bus is 32 separate single bit </a:t>
            </a:r>
            <a:r>
              <a:rPr lang="en-GB" altLang="en-US" dirty="0" smtClean="0"/>
              <a:t>channels.</a:t>
            </a:r>
          </a:p>
          <a:p>
            <a:pPr lvl="1" algn="just"/>
            <a:r>
              <a:rPr lang="en-GB" altLang="en-US" dirty="0" smtClean="0"/>
              <a:t>For example, an 8-bit unit of data can be transmitted over eight bus lines.</a:t>
            </a:r>
            <a:endParaRPr lang="en-GB" altLang="en-US" dirty="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26</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5993" y="0"/>
            <a:ext cx="2907807" cy="2374709"/>
          </a:xfrm>
          <a:prstGeom prst="rect">
            <a:avLst/>
          </a:prstGeom>
        </p:spPr>
      </p:pic>
      <p:sp>
        <p:nvSpPr>
          <p:cNvPr id="6" name="TextBox 5"/>
          <p:cNvSpPr txBox="1"/>
          <p:nvPr/>
        </p:nvSpPr>
        <p:spPr>
          <a:xfrm>
            <a:off x="10971195" y="3952670"/>
            <a:ext cx="765209" cy="646331"/>
          </a:xfrm>
          <a:prstGeom prst="rect">
            <a:avLst/>
          </a:prstGeom>
          <a:noFill/>
        </p:spPr>
        <p:txBody>
          <a:bodyPr wrap="none" rtlCol="0">
            <a:spAutoFit/>
          </a:bodyPr>
          <a:lstStyle/>
          <a:p>
            <a:r>
              <a:rPr lang="en-GB" dirty="0" smtClean="0"/>
              <a:t>Clock</a:t>
            </a:r>
          </a:p>
          <a:p>
            <a:r>
              <a:rPr lang="en-GB" dirty="0" smtClean="0"/>
              <a:t>Cycles</a:t>
            </a:r>
            <a:endParaRPr lang="en-GB" dirty="0"/>
          </a:p>
        </p:txBody>
      </p:sp>
    </p:spTree>
    <p:extLst>
      <p:ext uri="{BB962C8B-B14F-4D97-AF65-F5344CB8AC3E}">
        <p14:creationId xmlns:p14="http://schemas.microsoft.com/office/powerpoint/2010/main" val="2705151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Buses</a:t>
            </a:r>
            <a:endParaRPr lang="en-GB" dirty="0"/>
          </a:p>
        </p:txBody>
      </p:sp>
      <p:sp>
        <p:nvSpPr>
          <p:cNvPr id="3" name="Content Placeholder 2"/>
          <p:cNvSpPr>
            <a:spLocks noGrp="1"/>
          </p:cNvSpPr>
          <p:nvPr>
            <p:ph idx="1"/>
          </p:nvPr>
        </p:nvSpPr>
        <p:spPr>
          <a:xfrm>
            <a:off x="838200" y="1566318"/>
            <a:ext cx="10612273" cy="4351338"/>
          </a:xfrm>
        </p:spPr>
        <p:txBody>
          <a:bodyPr/>
          <a:lstStyle/>
          <a:p>
            <a:pPr algn="just"/>
            <a:r>
              <a:rPr lang="en-GB" dirty="0" smtClean="0"/>
              <a:t>A </a:t>
            </a:r>
            <a:r>
              <a:rPr lang="en-GB" u="sng" dirty="0" smtClean="0"/>
              <a:t>system bus</a:t>
            </a:r>
            <a:r>
              <a:rPr lang="en-GB" dirty="0" smtClean="0"/>
              <a:t> consists typically, of from about fifty to hundreds of separate lines.</a:t>
            </a:r>
          </a:p>
          <a:p>
            <a:pPr algn="just"/>
            <a:r>
              <a:rPr lang="en-GB" dirty="0" smtClean="0"/>
              <a:t>Each line is assigned a particular meaning or function.</a:t>
            </a:r>
          </a:p>
          <a:p>
            <a:pPr algn="just"/>
            <a:r>
              <a:rPr lang="en-GB" dirty="0" smtClean="0"/>
              <a:t>The </a:t>
            </a:r>
            <a:r>
              <a:rPr lang="en-GB" u="sng" dirty="0" smtClean="0"/>
              <a:t>bus lines can be classified into three groups</a:t>
            </a:r>
            <a:r>
              <a:rPr lang="en-GB" dirty="0" smtClean="0"/>
              <a:t>:</a:t>
            </a:r>
          </a:p>
          <a:p>
            <a:pPr marL="0" indent="0" algn="just">
              <a:buNone/>
            </a:pPr>
            <a:r>
              <a:rPr lang="en-GB" dirty="0" smtClean="0"/>
              <a:t>1) Address lines (bus)	2) Data lines (bus)	    3) Control lines (bus)</a:t>
            </a:r>
            <a:endParaRPr lang="en-GB" dirty="0"/>
          </a:p>
          <a:p>
            <a:pPr algn="just"/>
            <a:r>
              <a:rPr lang="en-GB" dirty="0" smtClean="0"/>
              <a:t>In addition, there may be power distribution lines to attached module.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27</a:t>
            </a:fld>
            <a:endParaRPr lang="en-GB"/>
          </a:p>
        </p:txBody>
      </p:sp>
      <p:pic>
        <p:nvPicPr>
          <p:cNvPr id="5" name="Picture 4"/>
          <p:cNvPicPr>
            <a:picLocks noChangeAspect="1"/>
          </p:cNvPicPr>
          <p:nvPr/>
        </p:nvPicPr>
        <p:blipFill>
          <a:blip r:embed="rId2"/>
          <a:stretch>
            <a:fillRect/>
          </a:stretch>
        </p:blipFill>
        <p:spPr>
          <a:xfrm>
            <a:off x="2205748" y="4487815"/>
            <a:ext cx="7877175" cy="2143125"/>
          </a:xfrm>
          <a:prstGeom prst="rect">
            <a:avLst/>
          </a:prstGeom>
        </p:spPr>
      </p:pic>
      <p:pic>
        <p:nvPicPr>
          <p:cNvPr id="6" name="Picture 5"/>
          <p:cNvPicPr>
            <a:picLocks noChangeAspect="1"/>
          </p:cNvPicPr>
          <p:nvPr/>
        </p:nvPicPr>
        <p:blipFill>
          <a:blip r:embed="rId3"/>
          <a:stretch>
            <a:fillRect/>
          </a:stretch>
        </p:blipFill>
        <p:spPr>
          <a:xfrm>
            <a:off x="9609620" y="5465146"/>
            <a:ext cx="2424857" cy="280562"/>
          </a:xfrm>
          <a:prstGeom prst="rect">
            <a:avLst/>
          </a:prstGeom>
        </p:spPr>
      </p:pic>
      <p:sp>
        <p:nvSpPr>
          <p:cNvPr id="7" name="TextBox 6"/>
          <p:cNvSpPr txBox="1"/>
          <p:nvPr/>
        </p:nvSpPr>
        <p:spPr>
          <a:xfrm>
            <a:off x="470208" y="5143762"/>
            <a:ext cx="1735540" cy="923330"/>
          </a:xfrm>
          <a:prstGeom prst="rect">
            <a:avLst/>
          </a:prstGeom>
          <a:noFill/>
        </p:spPr>
        <p:txBody>
          <a:bodyPr wrap="none" rtlCol="0">
            <a:spAutoFit/>
          </a:bodyPr>
          <a:lstStyle/>
          <a:p>
            <a:r>
              <a:rPr lang="en-GB" dirty="0" smtClean="0"/>
              <a:t>Two way </a:t>
            </a:r>
          </a:p>
          <a:p>
            <a:r>
              <a:rPr lang="en-GB" dirty="0" smtClean="0"/>
              <a:t>Communication;</a:t>
            </a:r>
          </a:p>
          <a:p>
            <a:r>
              <a:rPr lang="en-GB" dirty="0" smtClean="0"/>
              <a:t>Read &amp; Write</a:t>
            </a:r>
            <a:endParaRPr lang="en-GB" dirty="0"/>
          </a:p>
        </p:txBody>
      </p:sp>
    </p:spTree>
    <p:extLst>
      <p:ext uri="{BB962C8B-B14F-4D97-AF65-F5344CB8AC3E}">
        <p14:creationId xmlns:p14="http://schemas.microsoft.com/office/powerpoint/2010/main" val="2166083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Data Bus</a:t>
            </a:r>
            <a:endParaRPr lang="en-GB" dirty="0"/>
          </a:p>
        </p:txBody>
      </p:sp>
      <p:sp>
        <p:nvSpPr>
          <p:cNvPr id="3" name="Content Placeholder 2"/>
          <p:cNvSpPr>
            <a:spLocks noGrp="1"/>
          </p:cNvSpPr>
          <p:nvPr>
            <p:ph idx="1"/>
          </p:nvPr>
        </p:nvSpPr>
        <p:spPr>
          <a:xfrm>
            <a:off x="838200" y="1690688"/>
            <a:ext cx="10612272" cy="4752596"/>
          </a:xfrm>
        </p:spPr>
        <p:txBody>
          <a:bodyPr/>
          <a:lstStyle/>
          <a:p>
            <a:pPr algn="just"/>
            <a:r>
              <a:rPr lang="en-GB" dirty="0" smtClean="0"/>
              <a:t>The </a:t>
            </a:r>
            <a:r>
              <a:rPr lang="en-GB" b="1" dirty="0" smtClean="0"/>
              <a:t>data lines</a:t>
            </a:r>
            <a:r>
              <a:rPr lang="en-GB" dirty="0" smtClean="0"/>
              <a:t> provide a path for moving data among system modules.</a:t>
            </a:r>
          </a:p>
          <a:p>
            <a:pPr algn="just"/>
            <a:r>
              <a:rPr lang="en-GB" dirty="0" smtClean="0"/>
              <a:t>These lines, collectively, are called the </a:t>
            </a:r>
            <a:r>
              <a:rPr lang="en-GB" b="1" dirty="0" smtClean="0"/>
              <a:t>data bus</a:t>
            </a:r>
            <a:r>
              <a:rPr lang="en-GB" dirty="0" smtClean="0"/>
              <a:t>.</a:t>
            </a:r>
          </a:p>
          <a:p>
            <a:pPr algn="just"/>
            <a:r>
              <a:rPr lang="en-GB" dirty="0" smtClean="0"/>
              <a:t>The data bus may consist of 32, 64, 128 or even more separate lines.</a:t>
            </a:r>
          </a:p>
          <a:p>
            <a:pPr algn="just"/>
            <a:r>
              <a:rPr lang="en-GB" dirty="0" smtClean="0"/>
              <a:t>Each line can carry only one bit at a time, the number of lines determine how many bits can be transferred at a time.</a:t>
            </a:r>
          </a:p>
          <a:p>
            <a:pPr algn="just"/>
            <a:r>
              <a:rPr lang="en-GB" dirty="0" smtClean="0"/>
              <a:t>The number of these data lines are called the </a:t>
            </a:r>
            <a:r>
              <a:rPr lang="en-GB" b="1" dirty="0" smtClean="0"/>
              <a:t>width</a:t>
            </a:r>
            <a:r>
              <a:rPr lang="en-GB" dirty="0" smtClean="0"/>
              <a:t> of the data bus.</a:t>
            </a:r>
          </a:p>
          <a:p>
            <a:pPr algn="just"/>
            <a:r>
              <a:rPr lang="en-GB" dirty="0" smtClean="0"/>
              <a:t>The </a:t>
            </a:r>
            <a:r>
              <a:rPr lang="en-GB" u="sng" dirty="0" smtClean="0"/>
              <a:t>width of the data bus determines the overall </a:t>
            </a:r>
            <a:r>
              <a:rPr lang="en-GB" i="1" u="sng" dirty="0" smtClean="0"/>
              <a:t>system performance</a:t>
            </a:r>
            <a:r>
              <a:rPr lang="en-GB" dirty="0" smtClean="0"/>
              <a:t>.</a:t>
            </a:r>
          </a:p>
          <a:p>
            <a:pPr algn="just"/>
            <a:r>
              <a:rPr lang="en-GB" dirty="0" smtClean="0"/>
              <a:t>For example, if the data bus is 32 bits wide and each instruction is 64 bits long, then the processor must access the memory module twice during each instruction cycle. (e.g. two fetch operations in each line)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28</a:t>
            </a:fld>
            <a:endParaRPr lang="en-GB"/>
          </a:p>
        </p:txBody>
      </p:sp>
    </p:spTree>
    <p:extLst>
      <p:ext uri="{BB962C8B-B14F-4D97-AF65-F5344CB8AC3E}">
        <p14:creationId xmlns:p14="http://schemas.microsoft.com/office/powerpoint/2010/main" val="2086127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Address Bus</a:t>
            </a:r>
            <a:endParaRPr lang="en-GB" dirty="0"/>
          </a:p>
        </p:txBody>
      </p:sp>
      <p:sp>
        <p:nvSpPr>
          <p:cNvPr id="3" name="Content Placeholder 2"/>
          <p:cNvSpPr>
            <a:spLocks noGrp="1"/>
          </p:cNvSpPr>
          <p:nvPr>
            <p:ph idx="1"/>
          </p:nvPr>
        </p:nvSpPr>
        <p:spPr>
          <a:xfrm>
            <a:off x="838200" y="1631050"/>
            <a:ext cx="10515600" cy="4725300"/>
          </a:xfrm>
        </p:spPr>
        <p:txBody>
          <a:bodyPr>
            <a:normAutofit/>
          </a:bodyPr>
          <a:lstStyle/>
          <a:p>
            <a:pPr algn="just"/>
            <a:r>
              <a:rPr lang="en-GB" dirty="0" smtClean="0"/>
              <a:t>The </a:t>
            </a:r>
            <a:r>
              <a:rPr lang="en-GB" b="1" dirty="0" smtClean="0"/>
              <a:t>address lines</a:t>
            </a:r>
            <a:r>
              <a:rPr lang="en-GB" dirty="0" smtClean="0"/>
              <a:t> are used to designate the source or destination of the </a:t>
            </a:r>
            <a:r>
              <a:rPr lang="en-GB" u="sng" dirty="0" smtClean="0"/>
              <a:t>data on the data bus</a:t>
            </a:r>
            <a:r>
              <a:rPr lang="en-GB" dirty="0" smtClean="0"/>
              <a:t>.</a:t>
            </a:r>
          </a:p>
          <a:p>
            <a:pPr algn="just"/>
            <a:r>
              <a:rPr lang="en-GB" dirty="0" smtClean="0"/>
              <a:t>If the processor wishes to read a word (8, 16 or 32 bits) of data from memory, it puts the address of the desired word on the address lines.</a:t>
            </a:r>
          </a:p>
          <a:p>
            <a:pPr algn="just"/>
            <a:r>
              <a:rPr lang="en-GB" u="sng" dirty="0" smtClean="0"/>
              <a:t>The width of the </a:t>
            </a:r>
            <a:r>
              <a:rPr lang="en-GB" b="1" u="sng" dirty="0" smtClean="0"/>
              <a:t>address bus</a:t>
            </a:r>
            <a:r>
              <a:rPr lang="en-GB" u="sng" dirty="0" smtClean="0"/>
              <a:t> determines the maximum ‘memory capacity’ of the system</a:t>
            </a:r>
            <a:r>
              <a:rPr lang="en-GB" dirty="0" smtClean="0"/>
              <a:t>. (i.e. more bits mean more memory locations)</a:t>
            </a:r>
          </a:p>
          <a:p>
            <a:pPr algn="just"/>
            <a:r>
              <a:rPr lang="en-GB" altLang="en-US" dirty="0" smtClean="0"/>
              <a:t>E.g</a:t>
            </a:r>
            <a:r>
              <a:rPr lang="en-GB" altLang="en-US" dirty="0"/>
              <a:t>. 8080 has 16 bit address bus giving </a:t>
            </a:r>
            <a:r>
              <a:rPr lang="en-GB" altLang="en-US" dirty="0" smtClean="0"/>
              <a:t>2^16 = 64k </a:t>
            </a:r>
            <a:r>
              <a:rPr lang="en-GB" altLang="en-US" dirty="0"/>
              <a:t>address </a:t>
            </a:r>
            <a:r>
              <a:rPr lang="en-GB" altLang="en-US" dirty="0" smtClean="0"/>
              <a:t>space.</a:t>
            </a:r>
          </a:p>
          <a:p>
            <a:pPr algn="just"/>
            <a:r>
              <a:rPr lang="en-GB" altLang="en-US" dirty="0" smtClean="0"/>
              <a:t>Furthermore, the address lines are also used to address I/O ports.</a:t>
            </a:r>
          </a:p>
          <a:p>
            <a:pPr algn="just"/>
            <a:r>
              <a:rPr lang="en-GB" altLang="en-US" dirty="0" smtClean="0"/>
              <a:t>The higher-order bits are used to select a particular module on the bus, and the lower-order bits select a memory location or I/O port.</a:t>
            </a:r>
            <a:endParaRPr lang="en-GB" altLang="en-US" dirty="0"/>
          </a:p>
          <a:p>
            <a:pPr algn="just"/>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29</a:t>
            </a:fld>
            <a:endParaRPr lang="en-GB"/>
          </a:p>
        </p:txBody>
      </p:sp>
      <p:sp>
        <p:nvSpPr>
          <p:cNvPr id="5" name="Rectangle 4"/>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84211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an ‘Interrupt’?</a:t>
            </a:r>
            <a:endParaRPr lang="en-GB" dirty="0"/>
          </a:p>
        </p:txBody>
      </p:sp>
      <p:sp>
        <p:nvSpPr>
          <p:cNvPr id="3" name="Content Placeholder 2"/>
          <p:cNvSpPr>
            <a:spLocks noGrp="1"/>
          </p:cNvSpPr>
          <p:nvPr>
            <p:ph idx="1"/>
          </p:nvPr>
        </p:nvSpPr>
        <p:spPr>
          <a:xfrm>
            <a:off x="838200" y="1575594"/>
            <a:ext cx="10515600" cy="4895850"/>
          </a:xfrm>
        </p:spPr>
        <p:txBody>
          <a:bodyPr>
            <a:normAutofit/>
          </a:bodyPr>
          <a:lstStyle/>
          <a:p>
            <a:pPr algn="just"/>
            <a:r>
              <a:rPr lang="en-GB" dirty="0"/>
              <a:t>An </a:t>
            </a:r>
            <a:r>
              <a:rPr lang="en-GB" b="1" dirty="0"/>
              <a:t>interrupt</a:t>
            </a:r>
            <a:r>
              <a:rPr lang="en-GB" dirty="0"/>
              <a:t> </a:t>
            </a:r>
            <a:r>
              <a:rPr lang="en-GB" u="sng" dirty="0"/>
              <a:t>is a signal </a:t>
            </a:r>
            <a:r>
              <a:rPr lang="en-GB" u="sng" dirty="0" smtClean="0"/>
              <a:t>to the processor</a:t>
            </a:r>
            <a:r>
              <a:rPr lang="en-GB" dirty="0" smtClean="0"/>
              <a:t> from </a:t>
            </a:r>
            <a:r>
              <a:rPr lang="en-GB" dirty="0"/>
              <a:t>a device attached to a computer or from a program within the computer </a:t>
            </a:r>
            <a:r>
              <a:rPr lang="en-GB" u="sng" dirty="0"/>
              <a:t>indicating an event that needs immediate attention</a:t>
            </a:r>
            <a:r>
              <a:rPr lang="en-GB" dirty="0" smtClean="0"/>
              <a:t>.</a:t>
            </a:r>
          </a:p>
          <a:p>
            <a:pPr algn="just"/>
            <a:r>
              <a:rPr lang="en-GB" u="sng" dirty="0" smtClean="0"/>
              <a:t>Interrupts</a:t>
            </a:r>
            <a:r>
              <a:rPr lang="en-GB" dirty="0" smtClean="0"/>
              <a:t> provide a mechanism by which other modules (I/O, memory) may </a:t>
            </a:r>
            <a:r>
              <a:rPr lang="en-GB" b="1" dirty="0" smtClean="0"/>
              <a:t>interrupt</a:t>
            </a:r>
            <a:r>
              <a:rPr lang="en-GB" dirty="0" smtClean="0"/>
              <a:t> the normal processing of the processor.</a:t>
            </a:r>
            <a:endParaRPr lang="en-GB" u="sng" dirty="0" smtClean="0"/>
          </a:p>
          <a:p>
            <a:pPr algn="just"/>
            <a:r>
              <a:rPr lang="en-GB" dirty="0"/>
              <a:t>An interrupt alerts the processor to a high-priority condition requiring the interruption of the current code the processor is executing</a:t>
            </a:r>
            <a:r>
              <a:rPr lang="en-GB" dirty="0" smtClean="0"/>
              <a:t>.</a:t>
            </a:r>
          </a:p>
          <a:p>
            <a:pPr algn="just"/>
            <a:r>
              <a:rPr lang="en-GB" dirty="0"/>
              <a:t>The processor responds by suspending its current activities, saving its state, and executing a function called an </a:t>
            </a:r>
            <a:r>
              <a:rPr lang="en-GB" dirty="0" smtClean="0"/>
              <a:t>ISR </a:t>
            </a:r>
            <a:r>
              <a:rPr lang="en-GB" dirty="0"/>
              <a:t>to deal with the event.</a:t>
            </a:r>
            <a:endParaRPr lang="en-GB" dirty="0" smtClean="0"/>
          </a:p>
          <a:p>
            <a:pPr algn="just"/>
            <a:r>
              <a:rPr lang="en-GB" dirty="0"/>
              <a:t>This interruption is temporary, and, after the interrupt handler finishes, the processor resumes normal activities.</a:t>
            </a:r>
          </a:p>
        </p:txBody>
      </p:sp>
      <p:sp>
        <p:nvSpPr>
          <p:cNvPr id="4" name="Slide Number Placeholder 3"/>
          <p:cNvSpPr>
            <a:spLocks noGrp="1"/>
          </p:cNvSpPr>
          <p:nvPr>
            <p:ph type="sldNum" sz="quarter" idx="12"/>
          </p:nvPr>
        </p:nvSpPr>
        <p:spPr/>
        <p:txBody>
          <a:bodyPr/>
          <a:lstStyle/>
          <a:p>
            <a:fld id="{AAF22E13-7E48-4A0B-8121-50B6D8078015}" type="slidenum">
              <a:rPr lang="en-GB" smtClean="0"/>
              <a:t>3</a:t>
            </a:fld>
            <a:endParaRPr lang="en-GB"/>
          </a:p>
        </p:txBody>
      </p:sp>
    </p:spTree>
    <p:extLst>
      <p:ext uri="{BB962C8B-B14F-4D97-AF65-F5344CB8AC3E}">
        <p14:creationId xmlns:p14="http://schemas.microsoft.com/office/powerpoint/2010/main" val="2639253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Control Bus</a:t>
            </a:r>
            <a:endParaRPr lang="en-GB" dirty="0"/>
          </a:p>
        </p:txBody>
      </p:sp>
      <p:sp>
        <p:nvSpPr>
          <p:cNvPr id="3" name="Content Placeholder 2"/>
          <p:cNvSpPr>
            <a:spLocks noGrp="1"/>
          </p:cNvSpPr>
          <p:nvPr>
            <p:ph idx="1"/>
          </p:nvPr>
        </p:nvSpPr>
        <p:spPr>
          <a:xfrm>
            <a:off x="838200" y="1658345"/>
            <a:ext cx="10515600" cy="4698005"/>
          </a:xfrm>
        </p:spPr>
        <p:txBody>
          <a:bodyPr>
            <a:normAutofit/>
          </a:bodyPr>
          <a:lstStyle/>
          <a:p>
            <a:pPr algn="just"/>
            <a:r>
              <a:rPr lang="en-GB" dirty="0" smtClean="0"/>
              <a:t>The </a:t>
            </a:r>
            <a:r>
              <a:rPr lang="en-GB" b="1" dirty="0" smtClean="0"/>
              <a:t>control lines</a:t>
            </a:r>
            <a:r>
              <a:rPr lang="en-GB" dirty="0" smtClean="0"/>
              <a:t> are used to </a:t>
            </a:r>
            <a:r>
              <a:rPr lang="en-GB" u="sng" dirty="0" smtClean="0"/>
              <a:t>control the access to and the use of the data and address lines</a:t>
            </a:r>
            <a:r>
              <a:rPr lang="en-GB" dirty="0" smtClean="0"/>
              <a:t>.</a:t>
            </a:r>
          </a:p>
          <a:p>
            <a:pPr algn="just"/>
            <a:r>
              <a:rPr lang="en-GB" dirty="0" smtClean="0"/>
              <a:t>Because data and address lines are shared by all components, </a:t>
            </a:r>
            <a:r>
              <a:rPr lang="en-GB" u="sng" dirty="0" smtClean="0"/>
              <a:t>there must be a means of controlling their use</a:t>
            </a:r>
            <a:r>
              <a:rPr lang="en-GB" dirty="0" smtClean="0"/>
              <a:t>.</a:t>
            </a:r>
          </a:p>
          <a:p>
            <a:pPr algn="just"/>
            <a:r>
              <a:rPr lang="en-GB" dirty="0" smtClean="0"/>
              <a:t>Control signals transmit both command and timing information among system modules. (Control Unit)</a:t>
            </a:r>
          </a:p>
          <a:p>
            <a:pPr algn="just"/>
            <a:r>
              <a:rPr lang="en-GB" u="sng" dirty="0" smtClean="0"/>
              <a:t>Timing signals</a:t>
            </a:r>
            <a:r>
              <a:rPr lang="en-GB" dirty="0" smtClean="0"/>
              <a:t> indicate the validity of data and address information.</a:t>
            </a:r>
          </a:p>
          <a:p>
            <a:pPr algn="just"/>
            <a:r>
              <a:rPr lang="en-GB" u="sng" dirty="0" smtClean="0"/>
              <a:t>Command signals</a:t>
            </a:r>
            <a:r>
              <a:rPr lang="en-GB" dirty="0" smtClean="0"/>
              <a:t> specify operations to be performed.</a:t>
            </a:r>
          </a:p>
          <a:p>
            <a:pPr algn="just"/>
            <a:r>
              <a:rPr lang="en-GB" dirty="0" smtClean="0"/>
              <a:t>Typical control line signals are given in the next slide.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30</a:t>
            </a:fld>
            <a:endParaRPr lang="en-GB"/>
          </a:p>
        </p:txBody>
      </p:sp>
      <p:sp>
        <p:nvSpPr>
          <p:cNvPr id="5" name="Rectangle 4"/>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9772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Line Signals</a:t>
            </a:r>
            <a:endParaRPr lang="en-GB" dirty="0"/>
          </a:p>
        </p:txBody>
      </p:sp>
      <p:pic>
        <p:nvPicPr>
          <p:cNvPr id="5" name="Content Placeholder 4"/>
          <p:cNvPicPr>
            <a:picLocks noGrp="1" noChangeAspect="1"/>
          </p:cNvPicPr>
          <p:nvPr>
            <p:ph idx="1"/>
          </p:nvPr>
        </p:nvPicPr>
        <p:blipFill>
          <a:blip r:embed="rId2"/>
          <a:stretch>
            <a:fillRect/>
          </a:stretch>
        </p:blipFill>
        <p:spPr>
          <a:xfrm>
            <a:off x="1417659" y="1690688"/>
            <a:ext cx="9356681" cy="4665662"/>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31</a:t>
            </a:fld>
            <a:endParaRPr lang="en-GB"/>
          </a:p>
        </p:txBody>
      </p:sp>
      <p:sp>
        <p:nvSpPr>
          <p:cNvPr id="6" name="Rectangle 5"/>
          <p:cNvSpPr/>
          <p:nvPr/>
        </p:nvSpPr>
        <p:spPr>
          <a:xfrm>
            <a:off x="10014971" y="566241"/>
            <a:ext cx="1338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3219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Limitations of Bus Design</a:t>
            </a:r>
            <a:endParaRPr lang="en-GB" dirty="0"/>
          </a:p>
        </p:txBody>
      </p:sp>
      <p:sp>
        <p:nvSpPr>
          <p:cNvPr id="3" name="Content Placeholder 2"/>
          <p:cNvSpPr>
            <a:spLocks noGrp="1"/>
          </p:cNvSpPr>
          <p:nvPr>
            <p:ph idx="1"/>
          </p:nvPr>
        </p:nvSpPr>
        <p:spPr/>
        <p:txBody>
          <a:bodyPr/>
          <a:lstStyle/>
          <a:p>
            <a:r>
              <a:rPr lang="en-GB" dirty="0" smtClean="0"/>
              <a:t>A bus is a </a:t>
            </a:r>
            <a:r>
              <a:rPr lang="en-GB" u="sng" dirty="0" smtClean="0"/>
              <a:t>shared transmission medium</a:t>
            </a:r>
            <a:r>
              <a:rPr lang="en-GB" dirty="0" smtClean="0"/>
              <a:t>.</a:t>
            </a:r>
          </a:p>
          <a:p>
            <a:pPr algn="just"/>
            <a:r>
              <a:rPr lang="en-GB" dirty="0" smtClean="0"/>
              <a:t>Multiple devices connect to the bus, and a signal transmitted by any one device is available for reception by all other devices attached to the bus.</a:t>
            </a:r>
          </a:p>
          <a:p>
            <a:pPr algn="just"/>
            <a:r>
              <a:rPr lang="en-GB" dirty="0" smtClean="0"/>
              <a:t>If two devices transmit during the same time period, their signals will overlap and will become </a:t>
            </a:r>
            <a:r>
              <a:rPr lang="en-GB" dirty="0"/>
              <a:t>garbled (Make false by </a:t>
            </a:r>
            <a:r>
              <a:rPr lang="en-GB" dirty="0" smtClean="0"/>
              <a:t>subtract </a:t>
            </a:r>
            <a:r>
              <a:rPr lang="en-GB" dirty="0"/>
              <a:t>or </a:t>
            </a:r>
            <a:r>
              <a:rPr lang="en-GB" dirty="0" smtClean="0"/>
              <a:t>addition).</a:t>
            </a:r>
          </a:p>
          <a:p>
            <a:pPr algn="just"/>
            <a:r>
              <a:rPr lang="en-GB" dirty="0" smtClean="0"/>
              <a:t>Thus, </a:t>
            </a:r>
            <a:r>
              <a:rPr lang="en-GB" u="sng" dirty="0" smtClean="0"/>
              <a:t>only one device at a time can successfully transmit</a:t>
            </a:r>
            <a:r>
              <a:rPr lang="en-GB" dirty="0" smtClean="0"/>
              <a:t>.</a:t>
            </a:r>
          </a:p>
          <a:p>
            <a:pPr algn="just"/>
            <a:r>
              <a:rPr lang="en-GB" dirty="0" smtClean="0">
                <a:solidFill>
                  <a:srgbClr val="FF0000"/>
                </a:solidFill>
              </a:rPr>
              <a:t>We need to set up rules so that only one device can take control of the bus at a time.</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AAF22E13-7E48-4A0B-8121-50B6D8078015}" type="slidenum">
              <a:rPr lang="en-GB" smtClean="0"/>
              <a:t>32</a:t>
            </a:fld>
            <a:endParaRPr lang="en-GB"/>
          </a:p>
        </p:txBody>
      </p:sp>
    </p:spTree>
    <p:extLst>
      <p:ext uri="{BB962C8B-B14F-4D97-AF65-F5344CB8AC3E}">
        <p14:creationId xmlns:p14="http://schemas.microsoft.com/office/powerpoint/2010/main" val="1187143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Operation Explained</a:t>
            </a:r>
            <a:endParaRPr lang="en-GB" dirty="0"/>
          </a:p>
        </p:txBody>
      </p:sp>
      <p:sp>
        <p:nvSpPr>
          <p:cNvPr id="3" name="Content Placeholder 2"/>
          <p:cNvSpPr>
            <a:spLocks noGrp="1"/>
          </p:cNvSpPr>
          <p:nvPr>
            <p:ph idx="1"/>
          </p:nvPr>
        </p:nvSpPr>
        <p:spPr>
          <a:xfrm>
            <a:off x="838200" y="1825624"/>
            <a:ext cx="10515600" cy="4530725"/>
          </a:xfrm>
        </p:spPr>
        <p:txBody>
          <a:bodyPr/>
          <a:lstStyle/>
          <a:p>
            <a:r>
              <a:rPr lang="en-GB" dirty="0" smtClean="0"/>
              <a:t>If one module wishes to </a:t>
            </a:r>
            <a:r>
              <a:rPr lang="en-GB" u="sng" dirty="0" smtClean="0"/>
              <a:t>send data</a:t>
            </a:r>
            <a:r>
              <a:rPr lang="en-GB" dirty="0" smtClean="0"/>
              <a:t> to another, it must do two things:</a:t>
            </a:r>
          </a:p>
          <a:p>
            <a:pPr marL="514350" indent="-514350">
              <a:buFont typeface="+mj-lt"/>
              <a:buAutoNum type="arabicPeriod"/>
            </a:pPr>
            <a:r>
              <a:rPr lang="en-GB" u="sng" dirty="0" smtClean="0"/>
              <a:t>Obtain the use of the bus, using ‘bus request’ control signal.</a:t>
            </a:r>
          </a:p>
          <a:p>
            <a:pPr marL="514350" indent="-514350">
              <a:buFont typeface="+mj-lt"/>
              <a:buAutoNum type="arabicPeriod"/>
            </a:pPr>
            <a:r>
              <a:rPr lang="en-GB" dirty="0" smtClean="0"/>
              <a:t>Transfer data via the bus, using memory write or I/O write signal.</a:t>
            </a:r>
          </a:p>
          <a:p>
            <a:pPr marL="514350" indent="-514350">
              <a:buFont typeface="+mj-lt"/>
              <a:buAutoNum type="arabicPeriod"/>
            </a:pPr>
            <a:endParaRPr lang="en-GB" dirty="0"/>
          </a:p>
          <a:p>
            <a:r>
              <a:rPr lang="en-GB" dirty="0" smtClean="0"/>
              <a:t>If one module wishes to </a:t>
            </a:r>
            <a:r>
              <a:rPr lang="en-GB" u="sng" dirty="0" smtClean="0"/>
              <a:t>request data</a:t>
            </a:r>
            <a:r>
              <a:rPr lang="en-GB" dirty="0" smtClean="0"/>
              <a:t> from another module, it must:</a:t>
            </a:r>
          </a:p>
          <a:p>
            <a:pPr marL="514350" indent="-514350">
              <a:buFont typeface="+mj-lt"/>
              <a:buAutoNum type="arabicPeriod"/>
            </a:pPr>
            <a:r>
              <a:rPr lang="en-GB" u="sng" dirty="0" smtClean="0"/>
              <a:t>Obtain the use of the bus, using ‘bus request’ control signal.</a:t>
            </a:r>
          </a:p>
          <a:p>
            <a:pPr marL="514350" indent="-514350">
              <a:buFont typeface="+mj-lt"/>
              <a:buAutoNum type="arabicPeriod"/>
            </a:pPr>
            <a:r>
              <a:rPr lang="en-GB" dirty="0" smtClean="0"/>
              <a:t>Transfer a request to the other module over the appropriate control and address lines, using memory read or I/O read control signal.</a:t>
            </a:r>
          </a:p>
          <a:p>
            <a:pPr marL="514350" indent="-514350">
              <a:buFont typeface="+mj-lt"/>
              <a:buAutoNum type="arabicPeriod"/>
            </a:pPr>
            <a:r>
              <a:rPr lang="en-GB" dirty="0" smtClean="0"/>
              <a:t>It must then wait for the second module to send the data.</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33</a:t>
            </a:fld>
            <a:endParaRPr lang="en-GB"/>
          </a:p>
        </p:txBody>
      </p:sp>
    </p:spTree>
    <p:extLst>
      <p:ext uri="{BB962C8B-B14F-4D97-AF65-F5344CB8AC3E}">
        <p14:creationId xmlns:p14="http://schemas.microsoft.com/office/powerpoint/2010/main" val="16356380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Single-Bus Problems</a:t>
            </a:r>
            <a:endParaRPr lang="en-GB" dirty="0"/>
          </a:p>
        </p:txBody>
      </p:sp>
      <p:sp>
        <p:nvSpPr>
          <p:cNvPr id="3" name="Content Placeholder 2"/>
          <p:cNvSpPr>
            <a:spLocks noGrp="1"/>
          </p:cNvSpPr>
          <p:nvPr>
            <p:ph idx="1"/>
          </p:nvPr>
        </p:nvSpPr>
        <p:spPr>
          <a:xfrm>
            <a:off x="838200" y="1825625"/>
            <a:ext cx="10515600" cy="4629766"/>
          </a:xfrm>
        </p:spPr>
        <p:txBody>
          <a:bodyPr/>
          <a:lstStyle/>
          <a:p>
            <a:pPr algn="just"/>
            <a:r>
              <a:rPr lang="en-GB" dirty="0" smtClean="0"/>
              <a:t>If a great number of devices are connected to a single bus, performance will suffer. There are two main causes:</a:t>
            </a:r>
          </a:p>
          <a:p>
            <a:pPr marL="514350" indent="-514350" algn="just">
              <a:buFont typeface="+mj-lt"/>
              <a:buAutoNum type="arabicPeriod"/>
            </a:pPr>
            <a:r>
              <a:rPr lang="en-GB" dirty="0" smtClean="0"/>
              <a:t>In general, the more devices attached to the bus, </a:t>
            </a:r>
            <a:r>
              <a:rPr lang="en-GB" u="sng" dirty="0" smtClean="0"/>
              <a:t>the greater the bus length and hence the greater the propagation delay</a:t>
            </a:r>
            <a:r>
              <a:rPr lang="en-GB" dirty="0" smtClean="0"/>
              <a:t>.</a:t>
            </a:r>
          </a:p>
          <a:p>
            <a:pPr algn="just"/>
            <a:r>
              <a:rPr lang="en-GB" dirty="0" smtClean="0"/>
              <a:t>Delay in co-ordination of bus use can adversely affect performance.</a:t>
            </a:r>
          </a:p>
          <a:p>
            <a:pPr marL="514350" indent="-514350" algn="just">
              <a:buFont typeface="+mj-lt"/>
              <a:buAutoNum type="arabicPeriod" startAt="2"/>
            </a:pPr>
            <a:r>
              <a:rPr lang="en-GB" dirty="0" smtClean="0"/>
              <a:t>The bus may become a </a:t>
            </a:r>
            <a:r>
              <a:rPr lang="en-GB" u="sng" dirty="0" smtClean="0"/>
              <a:t>bottleneck</a:t>
            </a:r>
            <a:r>
              <a:rPr lang="en-GB" dirty="0" smtClean="0"/>
              <a:t> as the aggregate </a:t>
            </a:r>
            <a:r>
              <a:rPr lang="en-GB" u="sng" dirty="0" smtClean="0"/>
              <a:t>data transfer demand approaches the capacity of the bus</a:t>
            </a:r>
            <a:r>
              <a:rPr lang="en-GB" dirty="0" smtClean="0"/>
              <a:t>.</a:t>
            </a:r>
          </a:p>
          <a:p>
            <a:pPr algn="just"/>
            <a:r>
              <a:rPr lang="en-GB" dirty="0" smtClean="0"/>
              <a:t>This problem can be countered to some extent by increasing the data rate that the bus can carry and by using wider buses.</a:t>
            </a:r>
          </a:p>
          <a:p>
            <a:pPr algn="just"/>
            <a:r>
              <a:rPr lang="en-GB" b="1" u="sng" dirty="0" smtClean="0"/>
              <a:t>Solution</a:t>
            </a:r>
            <a:r>
              <a:rPr lang="en-GB" dirty="0" smtClean="0"/>
              <a:t>: Instead of a single –bus, use multiple buses in a hierarchy.</a:t>
            </a:r>
            <a:endParaRPr lang="en-GB"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t>34</a:t>
            </a:fld>
            <a:endParaRPr lang="en-GB"/>
          </a:p>
        </p:txBody>
      </p:sp>
    </p:spTree>
    <p:extLst>
      <p:ext uri="{BB962C8B-B14F-4D97-AF65-F5344CB8AC3E}">
        <p14:creationId xmlns:p14="http://schemas.microsoft.com/office/powerpoint/2010/main" val="1857819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Traditional Bus Architecture</a:t>
            </a:r>
            <a:endParaRPr lang="en-GB" dirty="0"/>
          </a:p>
        </p:txBody>
      </p:sp>
      <p:pic>
        <p:nvPicPr>
          <p:cNvPr id="5" name="Content Placeholder 4"/>
          <p:cNvPicPr>
            <a:picLocks noGrp="1" noChangeAspect="1"/>
          </p:cNvPicPr>
          <p:nvPr>
            <p:ph idx="1"/>
          </p:nvPr>
        </p:nvPicPr>
        <p:blipFill>
          <a:blip r:embed="rId2"/>
          <a:stretch>
            <a:fillRect/>
          </a:stretch>
        </p:blipFill>
        <p:spPr>
          <a:xfrm>
            <a:off x="1924332" y="1690688"/>
            <a:ext cx="8340915" cy="4665662"/>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35</a:t>
            </a:fld>
            <a:endParaRPr lang="en-GB"/>
          </a:p>
        </p:txBody>
      </p:sp>
      <p:sp>
        <p:nvSpPr>
          <p:cNvPr id="3" name="TextBox 2"/>
          <p:cNvSpPr txBox="1"/>
          <p:nvPr/>
        </p:nvSpPr>
        <p:spPr>
          <a:xfrm>
            <a:off x="10658901" y="5281684"/>
            <a:ext cx="717056"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4078347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Bus Design</a:t>
            </a:r>
            <a:endParaRPr lang="en-GB" dirty="0"/>
          </a:p>
        </p:txBody>
      </p:sp>
      <p:pic>
        <p:nvPicPr>
          <p:cNvPr id="5" name="Content Placeholder 4"/>
          <p:cNvPicPr>
            <a:picLocks noGrp="1" noChangeAspect="1"/>
          </p:cNvPicPr>
          <p:nvPr>
            <p:ph idx="1"/>
          </p:nvPr>
        </p:nvPicPr>
        <p:blipFill>
          <a:blip r:embed="rId2"/>
          <a:stretch>
            <a:fillRect/>
          </a:stretch>
        </p:blipFill>
        <p:spPr>
          <a:xfrm>
            <a:off x="2617085" y="1687280"/>
            <a:ext cx="6957829" cy="4669070"/>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36</a:t>
            </a:fld>
            <a:endParaRPr lang="en-GB"/>
          </a:p>
        </p:txBody>
      </p:sp>
    </p:spTree>
    <p:extLst>
      <p:ext uri="{BB962C8B-B14F-4D97-AF65-F5344CB8AC3E}">
        <p14:creationId xmlns:p14="http://schemas.microsoft.com/office/powerpoint/2010/main" val="1173709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 Elements of Bus Design</a:t>
            </a:r>
            <a:endParaRPr lang="en-US" dirty="0"/>
          </a:p>
        </p:txBody>
      </p:sp>
      <p:pic>
        <p:nvPicPr>
          <p:cNvPr id="5" name="Picture 4"/>
          <p:cNvPicPr>
            <a:picLocks noChangeAspect="1"/>
          </p:cNvPicPr>
          <p:nvPr/>
        </p:nvPicPr>
        <p:blipFill>
          <a:blip r:embed="rId2"/>
          <a:stretch>
            <a:fillRect/>
          </a:stretch>
        </p:blipFill>
        <p:spPr>
          <a:xfrm>
            <a:off x="4086225" y="1646238"/>
            <a:ext cx="7267575" cy="3762375"/>
          </a:xfrm>
          <a:prstGeom prst="rect">
            <a:avLst/>
          </a:prstGeom>
        </p:spPr>
      </p:pic>
      <p:sp>
        <p:nvSpPr>
          <p:cNvPr id="3" name="Content Placeholder 2"/>
          <p:cNvSpPr>
            <a:spLocks noGrp="1"/>
          </p:cNvSpPr>
          <p:nvPr>
            <p:ph idx="1"/>
          </p:nvPr>
        </p:nvSpPr>
        <p:spPr/>
        <p:txBody>
          <a:bodyPr/>
          <a:lstStyle/>
          <a:p>
            <a:pPr marL="0" indent="0">
              <a:buNone/>
            </a:pPr>
            <a:r>
              <a:rPr lang="en-US" dirty="0" smtClean="0"/>
              <a:t>Types of buses</a:t>
            </a:r>
          </a:p>
          <a:p>
            <a:r>
              <a:rPr lang="en-US" dirty="0" smtClean="0"/>
              <a:t>Dedicated</a:t>
            </a:r>
          </a:p>
          <a:p>
            <a:r>
              <a:rPr lang="en-US" b="1" dirty="0" smtClean="0"/>
              <a:t>Multiplexed</a:t>
            </a:r>
          </a:p>
          <a:p>
            <a:pPr lvl="1"/>
            <a:r>
              <a:rPr lang="en-US" dirty="0" smtClean="0"/>
              <a:t>Distributed </a:t>
            </a:r>
            <a:r>
              <a:rPr lang="en-US" dirty="0" smtClean="0"/>
              <a:t>Arbitration</a:t>
            </a:r>
          </a:p>
          <a:p>
            <a:pPr lvl="1"/>
            <a:r>
              <a:rPr lang="en-US" b="1" dirty="0" smtClean="0"/>
              <a:t>Centralized </a:t>
            </a:r>
            <a:r>
              <a:rPr lang="en-US" b="1" dirty="0" smtClean="0"/>
              <a:t>Arbitration</a:t>
            </a:r>
          </a:p>
          <a:p>
            <a:pPr lvl="2"/>
            <a:r>
              <a:rPr lang="en-US" dirty="0" smtClean="0"/>
              <a:t>Synchronous Timing</a:t>
            </a:r>
          </a:p>
          <a:p>
            <a:pPr lvl="2"/>
            <a:r>
              <a:rPr lang="en-US" dirty="0" smtClean="0"/>
              <a:t>Asynchronous Timing.</a:t>
            </a:r>
            <a:endParaRPr lang="en-US" dirty="0"/>
          </a:p>
        </p:txBody>
      </p:sp>
      <p:sp>
        <p:nvSpPr>
          <p:cNvPr id="4" name="Slide Number Placeholder 3"/>
          <p:cNvSpPr>
            <a:spLocks noGrp="1"/>
          </p:cNvSpPr>
          <p:nvPr>
            <p:ph type="sldNum" sz="quarter" idx="12"/>
          </p:nvPr>
        </p:nvSpPr>
        <p:spPr/>
        <p:txBody>
          <a:bodyPr/>
          <a:lstStyle/>
          <a:p>
            <a:fld id="{AAF22E13-7E48-4A0B-8121-50B6D8078015}" type="slidenum">
              <a:rPr lang="en-GB" smtClean="0"/>
              <a:t>37</a:t>
            </a:fld>
            <a:endParaRPr lang="en-GB"/>
          </a:p>
        </p:txBody>
      </p:sp>
    </p:spTree>
    <p:extLst>
      <p:ext uri="{BB962C8B-B14F-4D97-AF65-F5344CB8AC3E}">
        <p14:creationId xmlns:p14="http://schemas.microsoft.com/office/powerpoint/2010/main" val="3512887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Types</a:t>
            </a:r>
            <a:endParaRPr lang="en-GB" dirty="0"/>
          </a:p>
        </p:txBody>
      </p:sp>
      <p:sp>
        <p:nvSpPr>
          <p:cNvPr id="3" name="Content Placeholder 2"/>
          <p:cNvSpPr>
            <a:spLocks noGrp="1"/>
          </p:cNvSpPr>
          <p:nvPr>
            <p:ph idx="1"/>
          </p:nvPr>
        </p:nvSpPr>
        <p:spPr>
          <a:xfrm>
            <a:off x="838200" y="1690688"/>
            <a:ext cx="10515600" cy="4793539"/>
          </a:xfrm>
        </p:spPr>
        <p:txBody>
          <a:bodyPr/>
          <a:lstStyle/>
          <a:p>
            <a:r>
              <a:rPr lang="en-GB" dirty="0" smtClean="0"/>
              <a:t>Bus lines can be separated into two generic types:</a:t>
            </a:r>
          </a:p>
          <a:p>
            <a:pPr marL="514350" indent="-514350">
              <a:buAutoNum type="arabicParenR"/>
            </a:pPr>
            <a:r>
              <a:rPr lang="en-GB" dirty="0" smtClean="0"/>
              <a:t>Dedicated		2) Multiplexed</a:t>
            </a:r>
          </a:p>
          <a:p>
            <a:pPr marL="514350" indent="-514350" algn="just">
              <a:buFont typeface="+mj-lt"/>
              <a:buAutoNum type="arabicPeriod"/>
            </a:pPr>
            <a:r>
              <a:rPr lang="en-GB" b="1" u="sng" dirty="0" smtClean="0"/>
              <a:t>Dedicated bus line</a:t>
            </a:r>
            <a:r>
              <a:rPr lang="en-GB" b="1" dirty="0" smtClean="0"/>
              <a:t>: </a:t>
            </a:r>
            <a:r>
              <a:rPr lang="en-GB" dirty="0" smtClean="0"/>
              <a:t>is permanently assigned to one physical subset of computer components. </a:t>
            </a:r>
            <a:r>
              <a:rPr lang="en-GB" dirty="0" smtClean="0"/>
              <a:t>E.g. processor and cache.</a:t>
            </a:r>
            <a:endParaRPr lang="en-GB" dirty="0" smtClean="0"/>
          </a:p>
          <a:p>
            <a:pPr algn="just"/>
            <a:r>
              <a:rPr lang="en-GB" dirty="0" smtClean="0"/>
              <a:t>It refers to the use of multiple buses, each of which connects only a subset of modules.</a:t>
            </a:r>
          </a:p>
          <a:p>
            <a:pPr algn="just"/>
            <a:r>
              <a:rPr lang="en-GB" dirty="0" smtClean="0"/>
              <a:t>An example is the use of separate dedicated address and data lines.</a:t>
            </a:r>
          </a:p>
          <a:p>
            <a:pPr algn="just"/>
            <a:r>
              <a:rPr lang="en-GB" dirty="0" smtClean="0"/>
              <a:t>The potential </a:t>
            </a:r>
            <a:r>
              <a:rPr lang="en-GB" u="sng" dirty="0" smtClean="0"/>
              <a:t>advantage</a:t>
            </a:r>
            <a:r>
              <a:rPr lang="en-GB" dirty="0" smtClean="0"/>
              <a:t> of physical dedication is high throughput (data rate), because there is less bus contention.</a:t>
            </a:r>
          </a:p>
          <a:p>
            <a:pPr algn="just"/>
            <a:r>
              <a:rPr lang="en-GB" dirty="0" smtClean="0"/>
              <a:t>A </a:t>
            </a:r>
            <a:r>
              <a:rPr lang="en-GB" u="sng" dirty="0" smtClean="0"/>
              <a:t>disadvantage</a:t>
            </a:r>
            <a:r>
              <a:rPr lang="en-GB" dirty="0" smtClean="0"/>
              <a:t> is the increased size and cost of the system.</a:t>
            </a:r>
          </a:p>
        </p:txBody>
      </p:sp>
      <p:sp>
        <p:nvSpPr>
          <p:cNvPr id="4" name="Slide Number Placeholder 3"/>
          <p:cNvSpPr>
            <a:spLocks noGrp="1"/>
          </p:cNvSpPr>
          <p:nvPr>
            <p:ph type="sldNum" sz="quarter" idx="12"/>
          </p:nvPr>
        </p:nvSpPr>
        <p:spPr/>
        <p:txBody>
          <a:bodyPr/>
          <a:lstStyle/>
          <a:p>
            <a:fld id="{AAF22E13-7E48-4A0B-8121-50B6D8078015}" type="slidenum">
              <a:rPr lang="en-GB" smtClean="0"/>
              <a:t>38</a:t>
            </a:fld>
            <a:endParaRPr lang="en-GB"/>
          </a:p>
        </p:txBody>
      </p:sp>
    </p:spTree>
    <p:extLst>
      <p:ext uri="{BB962C8B-B14F-4D97-AF65-F5344CB8AC3E}">
        <p14:creationId xmlns:p14="http://schemas.microsoft.com/office/powerpoint/2010/main" val="3412515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Multiplexed Bus</a:t>
            </a:r>
            <a:endParaRPr lang="en-GB" dirty="0"/>
          </a:p>
        </p:txBody>
      </p:sp>
      <p:sp>
        <p:nvSpPr>
          <p:cNvPr id="3" name="Content Placeholder 2"/>
          <p:cNvSpPr>
            <a:spLocks noGrp="1"/>
          </p:cNvSpPr>
          <p:nvPr>
            <p:ph idx="1"/>
          </p:nvPr>
        </p:nvSpPr>
        <p:spPr>
          <a:xfrm>
            <a:off x="838200" y="1528549"/>
            <a:ext cx="10515600" cy="4954138"/>
          </a:xfrm>
        </p:spPr>
        <p:txBody>
          <a:bodyPr>
            <a:normAutofit/>
          </a:bodyPr>
          <a:lstStyle/>
          <a:p>
            <a:pPr marL="514350" indent="-514350" algn="just">
              <a:buFont typeface="+mj-lt"/>
              <a:buAutoNum type="arabicPeriod" startAt="2"/>
            </a:pPr>
            <a:r>
              <a:rPr lang="en-GB" b="1" u="sng" dirty="0"/>
              <a:t>Multiplexed bus line</a:t>
            </a:r>
            <a:r>
              <a:rPr lang="en-GB" b="1" dirty="0" smtClean="0"/>
              <a:t>: </a:t>
            </a:r>
            <a:r>
              <a:rPr lang="en-GB" dirty="0" smtClean="0"/>
              <a:t>Using the same set of lines for multiple purposes and multiple modules is known as </a:t>
            </a:r>
            <a:r>
              <a:rPr lang="en-GB" i="1" u="sng" dirty="0" smtClean="0"/>
              <a:t>time multiplexing</a:t>
            </a:r>
            <a:r>
              <a:rPr lang="en-GB" i="1" dirty="0" smtClean="0"/>
              <a:t>.</a:t>
            </a:r>
          </a:p>
          <a:p>
            <a:pPr algn="just"/>
            <a:r>
              <a:rPr lang="en-GB" b="1" dirty="0" smtClean="0"/>
              <a:t> </a:t>
            </a:r>
            <a:r>
              <a:rPr lang="en-GB" dirty="0" smtClean="0"/>
              <a:t>For example, address and data information may be transmitted over the same set of lines using an </a:t>
            </a:r>
            <a:r>
              <a:rPr lang="en-GB" u="sng" dirty="0" smtClean="0"/>
              <a:t>Address Valid control line</a:t>
            </a:r>
            <a:r>
              <a:rPr lang="en-GB" dirty="0" smtClean="0"/>
              <a:t>.</a:t>
            </a:r>
          </a:p>
          <a:p>
            <a:pPr algn="just"/>
            <a:r>
              <a:rPr lang="en-GB" dirty="0" smtClean="0"/>
              <a:t>First place address, each module copies address and determines if it’s the addressed module. The address is removed from the bus and the same bus is used for the subsequent read or write data transfer.</a:t>
            </a:r>
          </a:p>
          <a:p>
            <a:pPr algn="just"/>
            <a:r>
              <a:rPr lang="en-GB" dirty="0" smtClean="0"/>
              <a:t>The </a:t>
            </a:r>
            <a:r>
              <a:rPr lang="en-GB" u="sng" dirty="0" smtClean="0"/>
              <a:t>advantage</a:t>
            </a:r>
            <a:r>
              <a:rPr lang="en-GB" dirty="0" smtClean="0"/>
              <a:t> is the use of fewer lines, which saves space and cost.</a:t>
            </a:r>
          </a:p>
          <a:p>
            <a:pPr algn="just"/>
            <a:r>
              <a:rPr lang="en-GB" u="sng" dirty="0"/>
              <a:t>D</a:t>
            </a:r>
            <a:r>
              <a:rPr lang="en-GB" u="sng" dirty="0" smtClean="0"/>
              <a:t>isadvantage</a:t>
            </a:r>
            <a:r>
              <a:rPr lang="en-GB" dirty="0" smtClean="0"/>
              <a:t>, more complex circuitry is needed within each module.</a:t>
            </a:r>
          </a:p>
          <a:p>
            <a:pPr algn="just"/>
            <a:r>
              <a:rPr lang="en-GB" dirty="0" smtClean="0"/>
              <a:t>There is a </a:t>
            </a:r>
            <a:r>
              <a:rPr lang="en-GB" u="sng" dirty="0" smtClean="0"/>
              <a:t>reduction in performance</a:t>
            </a:r>
            <a:r>
              <a:rPr lang="en-GB" dirty="0" smtClean="0"/>
              <a:t> because certain events that share the same line cannot take place in parallel.</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39</a:t>
            </a:fld>
            <a:endParaRPr lang="en-GB"/>
          </a:p>
        </p:txBody>
      </p:sp>
    </p:spTree>
    <p:extLst>
      <p:ext uri="{BB962C8B-B14F-4D97-AF65-F5344CB8AC3E}">
        <p14:creationId xmlns:p14="http://schemas.microsoft.com/office/powerpoint/2010/main" val="101176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Interrupts</a:t>
            </a:r>
            <a:endParaRPr lang="en-GB" dirty="0"/>
          </a:p>
        </p:txBody>
      </p:sp>
      <p:sp>
        <p:nvSpPr>
          <p:cNvPr id="3" name="Content Placeholder 2"/>
          <p:cNvSpPr>
            <a:spLocks noGrp="1"/>
          </p:cNvSpPr>
          <p:nvPr>
            <p:ph idx="1"/>
          </p:nvPr>
        </p:nvSpPr>
        <p:spPr>
          <a:xfrm>
            <a:off x="838200" y="1507332"/>
            <a:ext cx="10515600" cy="5032375"/>
          </a:xfrm>
        </p:spPr>
        <p:txBody>
          <a:bodyPr/>
          <a:lstStyle/>
          <a:p>
            <a:r>
              <a:rPr lang="en-GB" dirty="0"/>
              <a:t>There are two types of interrupts: </a:t>
            </a:r>
            <a:endParaRPr lang="en-GB" dirty="0" smtClean="0"/>
          </a:p>
          <a:p>
            <a:pPr marL="514350" indent="-514350">
              <a:buAutoNum type="arabicParenR"/>
            </a:pPr>
            <a:r>
              <a:rPr lang="en-GB" dirty="0" smtClean="0"/>
              <a:t>Hardware </a:t>
            </a:r>
            <a:r>
              <a:rPr lang="en-GB" dirty="0"/>
              <a:t>interrupts </a:t>
            </a:r>
            <a:r>
              <a:rPr lang="en-GB" dirty="0" smtClean="0"/>
              <a:t>		2) Software </a:t>
            </a:r>
            <a:r>
              <a:rPr lang="en-GB" dirty="0"/>
              <a:t>interrupts</a:t>
            </a:r>
            <a:r>
              <a:rPr lang="en-GB" dirty="0" smtClean="0"/>
              <a:t>.</a:t>
            </a:r>
          </a:p>
          <a:p>
            <a:pPr marL="514350" indent="-514350" algn="just">
              <a:buFont typeface="+mj-lt"/>
              <a:buAutoNum type="arabicPeriod"/>
            </a:pPr>
            <a:r>
              <a:rPr lang="en-GB" b="1" u="sng" dirty="0" smtClean="0"/>
              <a:t>Hardware</a:t>
            </a:r>
            <a:r>
              <a:rPr lang="en-GB" u="sng" dirty="0" smtClean="0"/>
              <a:t> </a:t>
            </a:r>
            <a:r>
              <a:rPr lang="en-GB" b="1" u="sng" dirty="0" smtClean="0"/>
              <a:t>interrupts</a:t>
            </a:r>
            <a:r>
              <a:rPr lang="en-GB" b="1" dirty="0" smtClean="0"/>
              <a:t>:</a:t>
            </a:r>
            <a:r>
              <a:rPr lang="en-GB" dirty="0" smtClean="0"/>
              <a:t> are used by devices to communicate that they require attention from the </a:t>
            </a:r>
            <a:r>
              <a:rPr lang="en-GB" b="1" dirty="0" smtClean="0"/>
              <a:t>operating system</a:t>
            </a:r>
            <a:r>
              <a:rPr lang="en-GB" dirty="0" smtClean="0"/>
              <a:t>.</a:t>
            </a:r>
          </a:p>
          <a:p>
            <a:pPr algn="just"/>
            <a:r>
              <a:rPr lang="en-GB" dirty="0" smtClean="0"/>
              <a:t>‘Hardware</a:t>
            </a:r>
            <a:r>
              <a:rPr lang="en-GB" dirty="0"/>
              <a:t> </a:t>
            </a:r>
            <a:r>
              <a:rPr lang="en-GB" dirty="0" smtClean="0"/>
              <a:t>interrupts’</a:t>
            </a:r>
            <a:r>
              <a:rPr lang="en-GB" dirty="0"/>
              <a:t> are generated when a key is pressed or when the mouse is moved</a:t>
            </a:r>
            <a:r>
              <a:rPr lang="en-GB" dirty="0" smtClean="0"/>
              <a:t>.</a:t>
            </a:r>
          </a:p>
          <a:p>
            <a:pPr marL="514350" indent="-514350" algn="just">
              <a:buFont typeface="+mj-lt"/>
              <a:buAutoNum type="arabicPeriod" startAt="2"/>
            </a:pPr>
            <a:r>
              <a:rPr lang="en-GB" b="1" u="sng" dirty="0" smtClean="0"/>
              <a:t>Software interrupt</a:t>
            </a:r>
            <a:r>
              <a:rPr lang="en-GB" b="1" dirty="0" smtClean="0"/>
              <a:t>:</a:t>
            </a:r>
            <a:r>
              <a:rPr lang="en-GB" dirty="0"/>
              <a:t> </a:t>
            </a:r>
            <a:r>
              <a:rPr lang="en-GB" dirty="0" smtClean="0"/>
              <a:t>is caused from executing a program/instruction </a:t>
            </a:r>
            <a:r>
              <a:rPr lang="en-GB" dirty="0"/>
              <a:t>within the computer that requires the operating system to stop and figure out what to do next</a:t>
            </a:r>
            <a:r>
              <a:rPr lang="en-GB" dirty="0" smtClean="0"/>
              <a:t>. (e.g. </a:t>
            </a:r>
            <a:r>
              <a:rPr lang="en-GB" dirty="0" err="1" smtClean="0"/>
              <a:t>int</a:t>
            </a:r>
            <a:r>
              <a:rPr lang="en-GB" dirty="0" smtClean="0"/>
              <a:t> 21h in assembly)</a:t>
            </a:r>
          </a:p>
          <a:p>
            <a:pPr algn="just"/>
            <a:r>
              <a:rPr lang="en-GB" dirty="0" smtClean="0"/>
              <a:t>‘Software</a:t>
            </a:r>
            <a:r>
              <a:rPr lang="en-GB" dirty="0"/>
              <a:t> </a:t>
            </a:r>
            <a:r>
              <a:rPr lang="en-GB" dirty="0" smtClean="0"/>
              <a:t>interrupts’</a:t>
            </a:r>
            <a:r>
              <a:rPr lang="en-GB" b="1" dirty="0" smtClean="0"/>
              <a:t> </a:t>
            </a:r>
            <a:r>
              <a:rPr lang="en-GB" dirty="0" smtClean="0"/>
              <a:t>are </a:t>
            </a:r>
            <a:r>
              <a:rPr lang="en-GB" dirty="0"/>
              <a:t>generated by a program requiring disk input or output.</a:t>
            </a:r>
          </a:p>
        </p:txBody>
      </p:sp>
      <p:sp>
        <p:nvSpPr>
          <p:cNvPr id="4" name="Slide Number Placeholder 3"/>
          <p:cNvSpPr>
            <a:spLocks noGrp="1"/>
          </p:cNvSpPr>
          <p:nvPr>
            <p:ph type="sldNum" sz="quarter" idx="12"/>
          </p:nvPr>
        </p:nvSpPr>
        <p:spPr/>
        <p:txBody>
          <a:bodyPr/>
          <a:lstStyle/>
          <a:p>
            <a:fld id="{AAF22E13-7E48-4A0B-8121-50B6D8078015}" type="slidenum">
              <a:rPr lang="en-GB" smtClean="0"/>
              <a:t>4</a:t>
            </a:fld>
            <a:endParaRPr lang="en-GB"/>
          </a:p>
        </p:txBody>
      </p:sp>
    </p:spTree>
    <p:extLst>
      <p:ext uri="{BB962C8B-B14F-4D97-AF65-F5344CB8AC3E}">
        <p14:creationId xmlns:p14="http://schemas.microsoft.com/office/powerpoint/2010/main" val="17545346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 of Arbitration &amp; Its Types</a:t>
            </a:r>
            <a:endParaRPr lang="en-GB" dirty="0"/>
          </a:p>
        </p:txBody>
      </p:sp>
      <p:sp>
        <p:nvSpPr>
          <p:cNvPr id="3" name="Content Placeholder 2"/>
          <p:cNvSpPr>
            <a:spLocks noGrp="1"/>
          </p:cNvSpPr>
          <p:nvPr>
            <p:ph idx="1"/>
          </p:nvPr>
        </p:nvSpPr>
        <p:spPr>
          <a:xfrm>
            <a:off x="838200" y="1690688"/>
            <a:ext cx="10515600" cy="4860238"/>
          </a:xfrm>
        </p:spPr>
        <p:txBody>
          <a:bodyPr>
            <a:normAutofit lnSpcReduction="10000"/>
          </a:bodyPr>
          <a:lstStyle/>
          <a:p>
            <a:r>
              <a:rPr lang="en-GB" dirty="0" smtClean="0"/>
              <a:t>In </a:t>
            </a:r>
            <a:r>
              <a:rPr lang="en-GB" u="sng" dirty="0" smtClean="0"/>
              <a:t>multiplexed</a:t>
            </a:r>
            <a:r>
              <a:rPr lang="en-GB" dirty="0" smtClean="0"/>
              <a:t>, more than one module may need control of the bus.</a:t>
            </a:r>
          </a:p>
          <a:p>
            <a:r>
              <a:rPr lang="en-GB" dirty="0" smtClean="0"/>
              <a:t>The purpose of arbitration is to designate one device as </a:t>
            </a:r>
            <a:r>
              <a:rPr lang="en-GB" u="sng" dirty="0" smtClean="0"/>
              <a:t>master/slave</a:t>
            </a:r>
            <a:r>
              <a:rPr lang="en-GB" dirty="0" smtClean="0"/>
              <a:t>.</a:t>
            </a:r>
          </a:p>
          <a:p>
            <a:pPr algn="just"/>
            <a:r>
              <a:rPr lang="en-GB" dirty="0" smtClean="0"/>
              <a:t>Because only one unit can successfully transmit over the bus, some method of </a:t>
            </a:r>
            <a:r>
              <a:rPr lang="en-GB" b="1" dirty="0" smtClean="0"/>
              <a:t>arbitration</a:t>
            </a:r>
            <a:r>
              <a:rPr lang="en-GB" dirty="0" smtClean="0"/>
              <a:t> is needed (to gain control of the bus).</a:t>
            </a:r>
          </a:p>
          <a:p>
            <a:pPr algn="just"/>
            <a:r>
              <a:rPr lang="en-GB" dirty="0" smtClean="0"/>
              <a:t>The two arbitration methods can be classified as:</a:t>
            </a:r>
          </a:p>
          <a:p>
            <a:pPr marL="514350" indent="-514350" algn="just">
              <a:buAutoNum type="arabicParenR"/>
            </a:pPr>
            <a:r>
              <a:rPr lang="en-GB" dirty="0" smtClean="0"/>
              <a:t>Centralized arbitration (e.g. CPU)		2) Distributed arbitration</a:t>
            </a:r>
          </a:p>
          <a:p>
            <a:pPr marL="514350" indent="-514350" algn="just">
              <a:buFont typeface="+mj-lt"/>
              <a:buAutoNum type="arabicPeriod"/>
            </a:pPr>
            <a:r>
              <a:rPr lang="en-GB" b="1" u="sng" dirty="0" smtClean="0"/>
              <a:t>Centralized arbitration</a:t>
            </a:r>
            <a:r>
              <a:rPr lang="en-GB" b="1" dirty="0" smtClean="0"/>
              <a:t>: </a:t>
            </a:r>
            <a:r>
              <a:rPr lang="en-GB" dirty="0" smtClean="0"/>
              <a:t>a single hardware device, called an </a:t>
            </a:r>
            <a:r>
              <a:rPr lang="en-GB" i="1" dirty="0" smtClean="0"/>
              <a:t>arbiter</a:t>
            </a:r>
            <a:r>
              <a:rPr lang="en-GB" dirty="0" smtClean="0"/>
              <a:t> or </a:t>
            </a:r>
            <a:r>
              <a:rPr lang="en-GB" i="1" dirty="0" smtClean="0"/>
              <a:t>bus controller</a:t>
            </a:r>
            <a:r>
              <a:rPr lang="en-GB" dirty="0" smtClean="0"/>
              <a:t>, is responsible for allocating </a:t>
            </a:r>
            <a:r>
              <a:rPr lang="en-GB" u="sng" dirty="0" smtClean="0"/>
              <a:t>time on the bus</a:t>
            </a:r>
            <a:r>
              <a:rPr lang="en-GB" dirty="0" smtClean="0"/>
              <a:t>. CPU.</a:t>
            </a:r>
            <a:endParaRPr lang="en-GB" dirty="0" smtClean="0"/>
          </a:p>
          <a:p>
            <a:pPr marL="514350" indent="-514350" algn="just">
              <a:buFont typeface="+mj-lt"/>
              <a:buAutoNum type="arabicPeriod"/>
            </a:pPr>
            <a:r>
              <a:rPr lang="en-GB" b="1" u="sng" dirty="0" smtClean="0"/>
              <a:t>Distributed arbitration</a:t>
            </a:r>
            <a:r>
              <a:rPr lang="en-GB" b="1" dirty="0" smtClean="0"/>
              <a:t>: </a:t>
            </a:r>
            <a:r>
              <a:rPr lang="en-GB" dirty="0" smtClean="0"/>
              <a:t>there is no central controller. Rather, each module contains </a:t>
            </a:r>
            <a:r>
              <a:rPr lang="en-GB" u="sng" dirty="0" smtClean="0"/>
              <a:t>access control logic</a:t>
            </a:r>
            <a:r>
              <a:rPr lang="en-GB" dirty="0" smtClean="0"/>
              <a:t> and the modules act together to share the bus.  (e.g. they sense if line is available or not)</a:t>
            </a:r>
            <a:endParaRPr lang="en-GB" b="1" u="sng" dirty="0" smtClean="0"/>
          </a:p>
          <a:p>
            <a:pPr algn="just"/>
            <a:endParaRPr lang="en-GB" dirty="0" smtClean="0"/>
          </a:p>
        </p:txBody>
      </p:sp>
      <p:sp>
        <p:nvSpPr>
          <p:cNvPr id="4" name="Slide Number Placeholder 3"/>
          <p:cNvSpPr>
            <a:spLocks noGrp="1"/>
          </p:cNvSpPr>
          <p:nvPr>
            <p:ph type="sldNum" sz="quarter" idx="12"/>
          </p:nvPr>
        </p:nvSpPr>
        <p:spPr/>
        <p:txBody>
          <a:bodyPr/>
          <a:lstStyle/>
          <a:p>
            <a:fld id="{AAF22E13-7E48-4A0B-8121-50B6D8078015}" type="slidenum">
              <a:rPr lang="en-GB" smtClean="0"/>
              <a:t>40</a:t>
            </a:fld>
            <a:endParaRPr lang="en-GB"/>
          </a:p>
        </p:txBody>
      </p:sp>
    </p:spTree>
    <p:extLst>
      <p:ext uri="{BB962C8B-B14F-4D97-AF65-F5344CB8AC3E}">
        <p14:creationId xmlns:p14="http://schemas.microsoft.com/office/powerpoint/2010/main" val="2917667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Timing &amp; Its Types</a:t>
            </a:r>
            <a:endParaRPr lang="en-GB" dirty="0"/>
          </a:p>
        </p:txBody>
      </p:sp>
      <p:sp>
        <p:nvSpPr>
          <p:cNvPr id="3" name="Content Placeholder 2"/>
          <p:cNvSpPr>
            <a:spLocks noGrp="1"/>
          </p:cNvSpPr>
          <p:nvPr>
            <p:ph idx="1"/>
          </p:nvPr>
        </p:nvSpPr>
        <p:spPr>
          <a:xfrm>
            <a:off x="838200" y="1575594"/>
            <a:ext cx="10515600" cy="4895851"/>
          </a:xfrm>
        </p:spPr>
        <p:txBody>
          <a:bodyPr>
            <a:normAutofit/>
          </a:bodyPr>
          <a:lstStyle/>
          <a:p>
            <a:r>
              <a:rPr lang="en-GB" dirty="0" smtClean="0"/>
              <a:t>In </a:t>
            </a:r>
            <a:r>
              <a:rPr lang="en-GB" u="sng" dirty="0" smtClean="0"/>
              <a:t>centralized arbitration</a:t>
            </a:r>
            <a:r>
              <a:rPr lang="en-GB" dirty="0" smtClean="0"/>
              <a:t>, each device is allocated time on the bus.</a:t>
            </a:r>
          </a:p>
          <a:p>
            <a:r>
              <a:rPr lang="en-GB" b="1" dirty="0" smtClean="0"/>
              <a:t>Timing</a:t>
            </a:r>
            <a:r>
              <a:rPr lang="en-GB" dirty="0" smtClean="0"/>
              <a:t> refers to the way in which </a:t>
            </a:r>
            <a:r>
              <a:rPr lang="en-GB" u="sng" dirty="0" smtClean="0"/>
              <a:t>events are coordinated on the bus</a:t>
            </a:r>
            <a:r>
              <a:rPr lang="en-GB" dirty="0" smtClean="0"/>
              <a:t>.</a:t>
            </a:r>
          </a:p>
          <a:p>
            <a:r>
              <a:rPr lang="en-GB" dirty="0" smtClean="0"/>
              <a:t>Buses use two types of timing:</a:t>
            </a:r>
          </a:p>
          <a:p>
            <a:pPr marL="514350" indent="-514350">
              <a:buAutoNum type="arabicParenR"/>
            </a:pPr>
            <a:r>
              <a:rPr lang="en-GB" dirty="0" smtClean="0"/>
              <a:t>Synchronous timing	2) Asynchronous timing</a:t>
            </a:r>
          </a:p>
          <a:p>
            <a:pPr marL="514350" indent="-514350" algn="just">
              <a:buFont typeface="+mj-lt"/>
              <a:buAutoNum type="arabicPeriod"/>
            </a:pPr>
            <a:r>
              <a:rPr lang="en-GB" b="1" u="sng" dirty="0" smtClean="0"/>
              <a:t>Synchronous timing</a:t>
            </a:r>
            <a:r>
              <a:rPr lang="en-GB" b="1" dirty="0" smtClean="0"/>
              <a:t>: </a:t>
            </a:r>
            <a:r>
              <a:rPr lang="en-GB" dirty="0" smtClean="0"/>
              <a:t>The occurrence of events on the bus is determined by a clock. It uses ‘Time multiplexing’ technique.</a:t>
            </a:r>
          </a:p>
          <a:p>
            <a:pPr algn="just"/>
            <a:r>
              <a:rPr lang="en-GB" dirty="0" smtClean="0"/>
              <a:t>It is </a:t>
            </a:r>
            <a:r>
              <a:rPr lang="en-GB" u="sng" dirty="0" smtClean="0"/>
              <a:t>simpler</a:t>
            </a:r>
            <a:r>
              <a:rPr lang="en-GB" dirty="0" smtClean="0"/>
              <a:t> to implement and test, however it is </a:t>
            </a:r>
            <a:r>
              <a:rPr lang="en-GB" u="sng" dirty="0" smtClean="0"/>
              <a:t>less flexible</a:t>
            </a:r>
            <a:r>
              <a:rPr lang="en-GB" dirty="0" smtClean="0"/>
              <a:t> (fixed Cl)</a:t>
            </a:r>
          </a:p>
          <a:p>
            <a:pPr marL="514350" indent="-514350" algn="just">
              <a:buFont typeface="+mj-lt"/>
              <a:buAutoNum type="arabicPeriod" startAt="2"/>
            </a:pPr>
            <a:r>
              <a:rPr lang="en-GB" b="1" u="sng" dirty="0" smtClean="0"/>
              <a:t>Asynchronous timing</a:t>
            </a:r>
            <a:r>
              <a:rPr lang="en-GB" b="1" dirty="0" smtClean="0"/>
              <a:t>: </a:t>
            </a:r>
            <a:r>
              <a:rPr lang="en-GB" dirty="0"/>
              <a:t> </a:t>
            </a:r>
            <a:r>
              <a:rPr lang="en-GB" dirty="0" smtClean="0"/>
              <a:t>the occurrence of one event on a bus follows and depends on the occurrence of a previous event.</a:t>
            </a:r>
          </a:p>
          <a:p>
            <a:pPr algn="just"/>
            <a:r>
              <a:rPr lang="en-GB" u="sng" dirty="0" smtClean="0"/>
              <a:t>Advantage</a:t>
            </a:r>
            <a:r>
              <a:rPr lang="en-GB" dirty="0" smtClean="0"/>
              <a:t>, a mixture of slow and fast devices, can share a bus.</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41</a:t>
            </a:fld>
            <a:endParaRPr lang="en-GB"/>
          </a:p>
        </p:txBody>
      </p:sp>
    </p:spTree>
    <p:extLst>
      <p:ext uri="{BB962C8B-B14F-4D97-AF65-F5344CB8AC3E}">
        <p14:creationId xmlns:p14="http://schemas.microsoft.com/office/powerpoint/2010/main" val="872256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Timing of Synchronous Bus Operation</a:t>
            </a:r>
            <a:endParaRPr lang="en-GB" dirty="0"/>
          </a:p>
        </p:txBody>
      </p:sp>
      <p:sp>
        <p:nvSpPr>
          <p:cNvPr id="3" name="Content Placeholder 2"/>
          <p:cNvSpPr>
            <a:spLocks noGrp="1"/>
          </p:cNvSpPr>
          <p:nvPr>
            <p:ph idx="1"/>
          </p:nvPr>
        </p:nvSpPr>
        <p:spPr>
          <a:xfrm>
            <a:off x="838200" y="1433015"/>
            <a:ext cx="10515600" cy="4743948"/>
          </a:xfrm>
        </p:spPr>
        <p:txBody>
          <a:bodyPr/>
          <a:lstStyle/>
          <a:p>
            <a:r>
              <a:rPr lang="en-GB" dirty="0" smtClean="0"/>
              <a:t>With </a:t>
            </a:r>
            <a:r>
              <a:rPr lang="en-GB" u="sng" dirty="0" smtClean="0"/>
              <a:t>Synchronous bus timing</a:t>
            </a:r>
          </a:p>
          <a:p>
            <a:pPr lvl="1"/>
            <a:r>
              <a:rPr lang="en-GB" altLang="en-US" u="sng" dirty="0"/>
              <a:t>Events determined by clock signals</a:t>
            </a:r>
          </a:p>
          <a:p>
            <a:pPr lvl="1"/>
            <a:r>
              <a:rPr lang="en-GB" altLang="en-US" u="sng" dirty="0"/>
              <a:t>Control Bus includes clock line</a:t>
            </a:r>
          </a:p>
          <a:p>
            <a:pPr lvl="1"/>
            <a:r>
              <a:rPr lang="en-GB" altLang="en-US" dirty="0"/>
              <a:t>A single 1-0 is a </a:t>
            </a:r>
            <a:r>
              <a:rPr lang="en-GB" altLang="en-US" dirty="0" smtClean="0"/>
              <a:t>bus/clock cycle, ‘time slot’.</a:t>
            </a:r>
            <a:endParaRPr lang="en-GB" altLang="en-US" dirty="0"/>
          </a:p>
          <a:p>
            <a:pPr lvl="1"/>
            <a:r>
              <a:rPr lang="en-GB" altLang="en-US" dirty="0"/>
              <a:t>All devices can read clock line</a:t>
            </a:r>
          </a:p>
          <a:p>
            <a:pPr lvl="1"/>
            <a:r>
              <a:rPr lang="en-GB" altLang="en-US" dirty="0"/>
              <a:t>Usually sync on leading edge</a:t>
            </a:r>
          </a:p>
          <a:p>
            <a:pPr lvl="1"/>
            <a:r>
              <a:rPr lang="en-GB" altLang="en-US" dirty="0"/>
              <a:t>Usually a single cycle for an event</a:t>
            </a:r>
          </a:p>
          <a:p>
            <a:r>
              <a:rPr lang="en-GB" dirty="0" smtClean="0"/>
              <a:t>In a simple example, the processor places a memory address on the address line during the first clock cycle, it may assert status symbols.</a:t>
            </a:r>
          </a:p>
          <a:p>
            <a:pPr algn="just"/>
            <a:r>
              <a:rPr lang="en-GB" dirty="0" smtClean="0"/>
              <a:t>Once the address lines have stabilized, the processor issues an address enable signal.</a:t>
            </a:r>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42</a:t>
            </a:fld>
            <a:endParaRPr lang="en-GB"/>
          </a:p>
        </p:txBody>
      </p:sp>
      <p:pic>
        <p:nvPicPr>
          <p:cNvPr id="7" name="Picture 6"/>
          <p:cNvPicPr>
            <a:picLocks noChangeAspect="1"/>
          </p:cNvPicPr>
          <p:nvPr/>
        </p:nvPicPr>
        <p:blipFill>
          <a:blip r:embed="rId2"/>
          <a:stretch>
            <a:fillRect/>
          </a:stretch>
        </p:blipFill>
        <p:spPr>
          <a:xfrm>
            <a:off x="6928015" y="1433015"/>
            <a:ext cx="4425785" cy="2455502"/>
          </a:xfrm>
          <a:prstGeom prst="rect">
            <a:avLst/>
          </a:prstGeom>
        </p:spPr>
      </p:pic>
    </p:spTree>
    <p:extLst>
      <p:ext uri="{BB962C8B-B14F-4D97-AF65-F5344CB8AC3E}">
        <p14:creationId xmlns:p14="http://schemas.microsoft.com/office/powerpoint/2010/main" val="7320774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See Synchronous Timing Figure (Next Slide)</a:t>
            </a:r>
            <a:endParaRPr lang="en-GB" dirty="0"/>
          </a:p>
        </p:txBody>
      </p:sp>
      <p:sp>
        <p:nvSpPr>
          <p:cNvPr id="3" name="Content Placeholder 2"/>
          <p:cNvSpPr>
            <a:spLocks noGrp="1"/>
          </p:cNvSpPr>
          <p:nvPr>
            <p:ph idx="1"/>
          </p:nvPr>
        </p:nvSpPr>
        <p:spPr>
          <a:xfrm>
            <a:off x="838200" y="1825624"/>
            <a:ext cx="10515600" cy="4530725"/>
          </a:xfrm>
        </p:spPr>
        <p:txBody>
          <a:bodyPr/>
          <a:lstStyle/>
          <a:p>
            <a:pPr algn="just"/>
            <a:r>
              <a:rPr lang="en-GB" dirty="0" smtClean="0"/>
              <a:t>For </a:t>
            </a:r>
            <a:r>
              <a:rPr lang="en-GB" u="sng" dirty="0" smtClean="0"/>
              <a:t>read operation</a:t>
            </a:r>
            <a:r>
              <a:rPr lang="en-GB" dirty="0" smtClean="0"/>
              <a:t>, the processor issues a read command at the start of the second cycle.</a:t>
            </a:r>
          </a:p>
          <a:p>
            <a:pPr algn="just"/>
            <a:r>
              <a:rPr lang="en-GB" dirty="0" smtClean="0"/>
              <a:t>A memory module recognizes the address and, after a delay of one cycle, places the data on the data lines.</a:t>
            </a:r>
          </a:p>
          <a:p>
            <a:pPr algn="just"/>
            <a:r>
              <a:rPr lang="en-GB" dirty="0" smtClean="0"/>
              <a:t>The processor reads the data from the data lines and drops the read signal.</a:t>
            </a:r>
          </a:p>
          <a:p>
            <a:pPr algn="just"/>
            <a:r>
              <a:rPr lang="en-GB" dirty="0" smtClean="0"/>
              <a:t>For a </a:t>
            </a:r>
            <a:r>
              <a:rPr lang="en-GB" u="sng" dirty="0" smtClean="0"/>
              <a:t>write operation</a:t>
            </a:r>
            <a:r>
              <a:rPr lang="en-GB" dirty="0" smtClean="0"/>
              <a:t>, the processor puts the data on the data lines at the start of the second cycle and issues a write command.</a:t>
            </a:r>
          </a:p>
          <a:p>
            <a:pPr algn="just"/>
            <a:r>
              <a:rPr lang="en-GB" dirty="0" smtClean="0"/>
              <a:t>The memory module copies the information from the data lines during the third clock cycle.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43</a:t>
            </a:fld>
            <a:endParaRPr lang="en-GB"/>
          </a:p>
        </p:txBody>
      </p:sp>
    </p:spTree>
    <p:extLst>
      <p:ext uri="{BB962C8B-B14F-4D97-AF65-F5344CB8AC3E}">
        <p14:creationId xmlns:p14="http://schemas.microsoft.com/office/powerpoint/2010/main" val="1223003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Synchronous</a:t>
            </a:r>
            <a:br>
              <a:rPr lang="en-GB" dirty="0" smtClean="0"/>
            </a:br>
            <a:r>
              <a:rPr lang="en-GB" dirty="0" smtClean="0"/>
              <a:t>Bus Timing</a:t>
            </a:r>
            <a:endParaRPr lang="en-GB" dirty="0"/>
          </a:p>
        </p:txBody>
      </p:sp>
      <p:pic>
        <p:nvPicPr>
          <p:cNvPr id="5" name="Content Placeholder 4"/>
          <p:cNvPicPr>
            <a:picLocks noGrp="1" noChangeAspect="1"/>
          </p:cNvPicPr>
          <p:nvPr>
            <p:ph idx="1"/>
          </p:nvPr>
        </p:nvPicPr>
        <p:blipFill>
          <a:blip r:embed="rId2"/>
          <a:stretch>
            <a:fillRect/>
          </a:stretch>
        </p:blipFill>
        <p:spPr>
          <a:xfrm>
            <a:off x="3997074" y="49629"/>
            <a:ext cx="6498054" cy="6735644"/>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44</a:t>
            </a:fld>
            <a:endParaRPr lang="en-GB"/>
          </a:p>
        </p:txBody>
      </p:sp>
      <p:sp>
        <p:nvSpPr>
          <p:cNvPr id="6" name="TextBox 5"/>
          <p:cNvSpPr txBox="1"/>
          <p:nvPr/>
        </p:nvSpPr>
        <p:spPr>
          <a:xfrm>
            <a:off x="6315910" y="180459"/>
            <a:ext cx="930191" cy="369332"/>
          </a:xfrm>
          <a:prstGeom prst="rect">
            <a:avLst/>
          </a:prstGeom>
          <a:noFill/>
        </p:spPr>
        <p:txBody>
          <a:bodyPr wrap="none" rtlCol="0">
            <a:spAutoFit/>
          </a:bodyPr>
          <a:lstStyle/>
          <a:p>
            <a:r>
              <a:rPr lang="en-GB" dirty="0" smtClean="0"/>
              <a:t>1</a:t>
            </a:r>
            <a:r>
              <a:rPr lang="en-GB" baseline="30000" dirty="0" smtClean="0"/>
              <a:t>st</a:t>
            </a:r>
            <a:r>
              <a:rPr lang="en-GB" dirty="0" smtClean="0"/>
              <a:t> cycle</a:t>
            </a:r>
            <a:endParaRPr lang="en-GB" dirty="0"/>
          </a:p>
        </p:txBody>
      </p:sp>
      <p:sp>
        <p:nvSpPr>
          <p:cNvPr id="7" name="TextBox 6"/>
          <p:cNvSpPr txBox="1"/>
          <p:nvPr/>
        </p:nvSpPr>
        <p:spPr>
          <a:xfrm>
            <a:off x="7630588" y="177094"/>
            <a:ext cx="980012" cy="369332"/>
          </a:xfrm>
          <a:prstGeom prst="rect">
            <a:avLst/>
          </a:prstGeom>
          <a:noFill/>
        </p:spPr>
        <p:txBody>
          <a:bodyPr wrap="none" rtlCol="0">
            <a:spAutoFit/>
          </a:bodyPr>
          <a:lstStyle/>
          <a:p>
            <a:r>
              <a:rPr lang="en-GB" dirty="0" smtClean="0"/>
              <a:t>2</a:t>
            </a:r>
            <a:r>
              <a:rPr lang="en-GB" baseline="30000" dirty="0" smtClean="0"/>
              <a:t>nd</a:t>
            </a:r>
            <a:r>
              <a:rPr lang="en-GB" dirty="0" smtClean="0"/>
              <a:t> cycle</a:t>
            </a:r>
            <a:endParaRPr lang="en-GB" dirty="0"/>
          </a:p>
        </p:txBody>
      </p:sp>
      <p:sp>
        <p:nvSpPr>
          <p:cNvPr id="8" name="TextBox 7"/>
          <p:cNvSpPr txBox="1"/>
          <p:nvPr/>
        </p:nvSpPr>
        <p:spPr>
          <a:xfrm>
            <a:off x="8898340" y="180459"/>
            <a:ext cx="950645" cy="369332"/>
          </a:xfrm>
          <a:prstGeom prst="rect">
            <a:avLst/>
          </a:prstGeom>
          <a:noFill/>
        </p:spPr>
        <p:txBody>
          <a:bodyPr wrap="none" rtlCol="0">
            <a:spAutoFit/>
          </a:bodyPr>
          <a:lstStyle/>
          <a:p>
            <a:r>
              <a:rPr lang="en-GB" dirty="0" smtClean="0"/>
              <a:t>3</a:t>
            </a:r>
            <a:r>
              <a:rPr lang="en-GB" baseline="30000" dirty="0" smtClean="0"/>
              <a:t>rd</a:t>
            </a:r>
            <a:r>
              <a:rPr lang="en-GB" dirty="0" smtClean="0"/>
              <a:t> cycle</a:t>
            </a:r>
            <a:endParaRPr lang="en-GB" dirty="0"/>
          </a:p>
        </p:txBody>
      </p:sp>
      <p:sp>
        <p:nvSpPr>
          <p:cNvPr id="9" name="TextBox 8"/>
          <p:cNvSpPr txBox="1"/>
          <p:nvPr/>
        </p:nvSpPr>
        <p:spPr>
          <a:xfrm>
            <a:off x="6165067" y="738665"/>
            <a:ext cx="301686" cy="369332"/>
          </a:xfrm>
          <a:prstGeom prst="rect">
            <a:avLst/>
          </a:prstGeom>
          <a:noFill/>
        </p:spPr>
        <p:txBody>
          <a:bodyPr wrap="none" rtlCol="0">
            <a:spAutoFit/>
          </a:bodyPr>
          <a:lstStyle/>
          <a:p>
            <a:r>
              <a:rPr lang="en-GB" dirty="0" smtClean="0"/>
              <a:t>1</a:t>
            </a:r>
            <a:endParaRPr lang="en-GB" dirty="0"/>
          </a:p>
        </p:txBody>
      </p:sp>
      <p:sp>
        <p:nvSpPr>
          <p:cNvPr id="10" name="TextBox 9"/>
          <p:cNvSpPr txBox="1"/>
          <p:nvPr/>
        </p:nvSpPr>
        <p:spPr>
          <a:xfrm>
            <a:off x="6857166" y="1027906"/>
            <a:ext cx="301686" cy="369332"/>
          </a:xfrm>
          <a:prstGeom prst="rect">
            <a:avLst/>
          </a:prstGeom>
          <a:noFill/>
        </p:spPr>
        <p:txBody>
          <a:bodyPr wrap="none" rtlCol="0">
            <a:spAutoFit/>
          </a:bodyPr>
          <a:lstStyle/>
          <a:p>
            <a:r>
              <a:rPr lang="en-GB" dirty="0" smtClean="0"/>
              <a:t>0</a:t>
            </a:r>
            <a:endParaRPr lang="en-GB" dirty="0"/>
          </a:p>
        </p:txBody>
      </p:sp>
      <p:sp>
        <p:nvSpPr>
          <p:cNvPr id="11" name="TextBox 10"/>
          <p:cNvSpPr txBox="1"/>
          <p:nvPr/>
        </p:nvSpPr>
        <p:spPr>
          <a:xfrm>
            <a:off x="7532852" y="734457"/>
            <a:ext cx="301686" cy="369332"/>
          </a:xfrm>
          <a:prstGeom prst="rect">
            <a:avLst/>
          </a:prstGeom>
          <a:noFill/>
        </p:spPr>
        <p:txBody>
          <a:bodyPr wrap="none" rtlCol="0">
            <a:spAutoFit/>
          </a:bodyPr>
          <a:lstStyle/>
          <a:p>
            <a:r>
              <a:rPr lang="en-GB" dirty="0" smtClean="0"/>
              <a:t>1</a:t>
            </a:r>
            <a:endParaRPr lang="en-GB" dirty="0"/>
          </a:p>
        </p:txBody>
      </p:sp>
      <p:sp>
        <p:nvSpPr>
          <p:cNvPr id="12" name="TextBox 11"/>
          <p:cNvSpPr txBox="1"/>
          <p:nvPr/>
        </p:nvSpPr>
        <p:spPr>
          <a:xfrm>
            <a:off x="8163637" y="1027906"/>
            <a:ext cx="301686" cy="369332"/>
          </a:xfrm>
          <a:prstGeom prst="rect">
            <a:avLst/>
          </a:prstGeom>
          <a:noFill/>
        </p:spPr>
        <p:txBody>
          <a:bodyPr wrap="none" rtlCol="0">
            <a:spAutoFit/>
          </a:bodyPr>
          <a:lstStyle/>
          <a:p>
            <a:r>
              <a:rPr lang="en-GB" dirty="0" smtClean="0"/>
              <a:t>0</a:t>
            </a:r>
            <a:endParaRPr lang="en-GB" dirty="0"/>
          </a:p>
        </p:txBody>
      </p:sp>
      <p:sp>
        <p:nvSpPr>
          <p:cNvPr id="13" name="TextBox 12"/>
          <p:cNvSpPr txBox="1"/>
          <p:nvPr/>
        </p:nvSpPr>
        <p:spPr>
          <a:xfrm>
            <a:off x="8811910" y="734457"/>
            <a:ext cx="301686" cy="369332"/>
          </a:xfrm>
          <a:prstGeom prst="rect">
            <a:avLst/>
          </a:prstGeom>
          <a:noFill/>
        </p:spPr>
        <p:txBody>
          <a:bodyPr wrap="none" rtlCol="0">
            <a:spAutoFit/>
          </a:bodyPr>
          <a:lstStyle/>
          <a:p>
            <a:r>
              <a:rPr lang="en-GB" dirty="0" smtClean="0"/>
              <a:t>1</a:t>
            </a:r>
            <a:endParaRPr lang="en-GB" dirty="0"/>
          </a:p>
        </p:txBody>
      </p:sp>
      <p:sp>
        <p:nvSpPr>
          <p:cNvPr id="14" name="TextBox 13"/>
          <p:cNvSpPr txBox="1"/>
          <p:nvPr/>
        </p:nvSpPr>
        <p:spPr>
          <a:xfrm>
            <a:off x="9460183" y="1027906"/>
            <a:ext cx="301686" cy="369332"/>
          </a:xfrm>
          <a:prstGeom prst="rect">
            <a:avLst/>
          </a:prstGeom>
          <a:noFill/>
        </p:spPr>
        <p:txBody>
          <a:bodyPr wrap="none" rtlCol="0">
            <a:spAutoFit/>
          </a:bodyPr>
          <a:lstStyle/>
          <a:p>
            <a:r>
              <a:rPr lang="en-GB" dirty="0" smtClean="0"/>
              <a:t>0</a:t>
            </a:r>
            <a:endParaRPr lang="en-GB" dirty="0"/>
          </a:p>
        </p:txBody>
      </p:sp>
      <p:sp>
        <p:nvSpPr>
          <p:cNvPr id="15" name="TextBox 14"/>
          <p:cNvSpPr txBox="1"/>
          <p:nvPr/>
        </p:nvSpPr>
        <p:spPr>
          <a:xfrm>
            <a:off x="5981416" y="2029181"/>
            <a:ext cx="1481624" cy="369332"/>
          </a:xfrm>
          <a:prstGeom prst="rect">
            <a:avLst/>
          </a:prstGeom>
          <a:noFill/>
        </p:spPr>
        <p:txBody>
          <a:bodyPr wrap="none" rtlCol="0">
            <a:spAutoFit/>
          </a:bodyPr>
          <a:lstStyle/>
          <a:p>
            <a:r>
              <a:rPr lang="en-GB" dirty="0" smtClean="0"/>
              <a:t>1</a:t>
            </a:r>
            <a:r>
              <a:rPr lang="en-GB" baseline="30000" dirty="0" smtClean="0"/>
              <a:t>st</a:t>
            </a:r>
            <a:r>
              <a:rPr lang="en-GB" dirty="0" smtClean="0"/>
              <a:t> cycle place</a:t>
            </a:r>
            <a:endParaRPr lang="en-GB" dirty="0"/>
          </a:p>
        </p:txBody>
      </p:sp>
      <p:sp>
        <p:nvSpPr>
          <p:cNvPr id="16" name="TextBox 15"/>
          <p:cNvSpPr txBox="1"/>
          <p:nvPr/>
        </p:nvSpPr>
        <p:spPr>
          <a:xfrm>
            <a:off x="6615960" y="2685476"/>
            <a:ext cx="933461" cy="923330"/>
          </a:xfrm>
          <a:prstGeom prst="rect">
            <a:avLst/>
          </a:prstGeom>
          <a:noFill/>
        </p:spPr>
        <p:txBody>
          <a:bodyPr wrap="none" rtlCol="0">
            <a:spAutoFit/>
          </a:bodyPr>
          <a:lstStyle/>
          <a:p>
            <a:r>
              <a:rPr lang="en-GB" dirty="0" smtClean="0"/>
              <a:t>1</a:t>
            </a:r>
          </a:p>
          <a:p>
            <a:r>
              <a:rPr lang="en-GB" dirty="0" smtClean="0"/>
              <a:t>Address</a:t>
            </a:r>
          </a:p>
          <a:p>
            <a:r>
              <a:rPr lang="en-GB" dirty="0" smtClean="0"/>
              <a:t>enable</a:t>
            </a:r>
            <a:endParaRPr lang="en-GB" dirty="0"/>
          </a:p>
        </p:txBody>
      </p:sp>
      <p:sp>
        <p:nvSpPr>
          <p:cNvPr id="17" name="TextBox 16"/>
          <p:cNvSpPr txBox="1"/>
          <p:nvPr/>
        </p:nvSpPr>
        <p:spPr>
          <a:xfrm>
            <a:off x="7427968" y="3957263"/>
            <a:ext cx="1385251" cy="646331"/>
          </a:xfrm>
          <a:prstGeom prst="rect">
            <a:avLst/>
          </a:prstGeom>
          <a:noFill/>
        </p:spPr>
        <p:txBody>
          <a:bodyPr wrap="none" rtlCol="0">
            <a:spAutoFit/>
          </a:bodyPr>
          <a:lstStyle/>
          <a:p>
            <a:r>
              <a:rPr lang="en-GB" dirty="0" smtClean="0"/>
              <a:t>Read=1</a:t>
            </a:r>
          </a:p>
          <a:p>
            <a:r>
              <a:rPr lang="en-GB" dirty="0" smtClean="0"/>
              <a:t>Second cycle</a:t>
            </a:r>
            <a:endParaRPr lang="en-GB" dirty="0"/>
          </a:p>
        </p:txBody>
      </p:sp>
      <p:sp>
        <p:nvSpPr>
          <p:cNvPr id="18" name="TextBox 17"/>
          <p:cNvSpPr txBox="1"/>
          <p:nvPr/>
        </p:nvSpPr>
        <p:spPr>
          <a:xfrm>
            <a:off x="8688384" y="3366999"/>
            <a:ext cx="1293816" cy="369332"/>
          </a:xfrm>
          <a:prstGeom prst="rect">
            <a:avLst/>
          </a:prstGeom>
          <a:noFill/>
        </p:spPr>
        <p:txBody>
          <a:bodyPr wrap="none" rtlCol="0">
            <a:spAutoFit/>
          </a:bodyPr>
          <a:lstStyle/>
          <a:p>
            <a:r>
              <a:rPr lang="en-GB" dirty="0" smtClean="0"/>
              <a:t>Data placed</a:t>
            </a:r>
            <a:endParaRPr lang="en-GB" dirty="0"/>
          </a:p>
        </p:txBody>
      </p:sp>
      <p:sp>
        <p:nvSpPr>
          <p:cNvPr id="20" name="TextBox 19"/>
          <p:cNvSpPr txBox="1"/>
          <p:nvPr/>
        </p:nvSpPr>
        <p:spPr>
          <a:xfrm>
            <a:off x="327994" y="2202937"/>
            <a:ext cx="4179286" cy="1754326"/>
          </a:xfrm>
          <a:prstGeom prst="rect">
            <a:avLst/>
          </a:prstGeom>
          <a:noFill/>
        </p:spPr>
        <p:txBody>
          <a:bodyPr wrap="none" rtlCol="0">
            <a:spAutoFit/>
          </a:bodyPr>
          <a:lstStyle/>
          <a:p>
            <a:r>
              <a:rPr lang="en-GB" u="sng" dirty="0" smtClean="0"/>
              <a:t>Read Operation Sequence</a:t>
            </a:r>
            <a:r>
              <a:rPr lang="en-GB" dirty="0" smtClean="0"/>
              <a:t>:</a:t>
            </a:r>
          </a:p>
          <a:p>
            <a:pPr marL="342900" indent="-342900">
              <a:buAutoNum type="arabicPeriod"/>
            </a:pPr>
            <a:r>
              <a:rPr lang="en-GB" dirty="0" smtClean="0"/>
              <a:t>Place memory address on address line.</a:t>
            </a:r>
          </a:p>
          <a:p>
            <a:pPr marL="342900" indent="-342900">
              <a:buAutoNum type="arabicPeriod"/>
            </a:pPr>
            <a:r>
              <a:rPr lang="en-GB" dirty="0" smtClean="0"/>
              <a:t>Issues ‘address enable’ signal.</a:t>
            </a:r>
          </a:p>
          <a:p>
            <a:pPr marL="342900" indent="-342900">
              <a:buAutoNum type="arabicPeriod"/>
            </a:pPr>
            <a:r>
              <a:rPr lang="en-GB" dirty="0" smtClean="0"/>
              <a:t>Issues ‘read’ single in 2</a:t>
            </a:r>
            <a:r>
              <a:rPr lang="en-GB" baseline="30000" dirty="0" smtClean="0"/>
              <a:t>nd</a:t>
            </a:r>
            <a:r>
              <a:rPr lang="en-GB" dirty="0" smtClean="0"/>
              <a:t> cycle.</a:t>
            </a:r>
          </a:p>
          <a:p>
            <a:pPr marL="342900" indent="-342900">
              <a:buAutoNum type="arabicPeriod"/>
            </a:pPr>
            <a:r>
              <a:rPr lang="en-GB" dirty="0" smtClean="0"/>
              <a:t>Memory module recognizes address.</a:t>
            </a:r>
          </a:p>
          <a:p>
            <a:pPr marL="342900" indent="-342900">
              <a:buAutoNum type="arabicPeriod"/>
            </a:pPr>
            <a:r>
              <a:rPr lang="en-GB" dirty="0" smtClean="0"/>
              <a:t>Places data on ‘data lines’, 3rd cycle.</a:t>
            </a:r>
            <a:endParaRPr lang="en-GB" dirty="0"/>
          </a:p>
        </p:txBody>
      </p:sp>
      <p:sp>
        <p:nvSpPr>
          <p:cNvPr id="21" name="TextBox 20"/>
          <p:cNvSpPr txBox="1"/>
          <p:nvPr/>
        </p:nvSpPr>
        <p:spPr>
          <a:xfrm>
            <a:off x="376112" y="4507587"/>
            <a:ext cx="3485634" cy="2031325"/>
          </a:xfrm>
          <a:prstGeom prst="rect">
            <a:avLst/>
          </a:prstGeom>
          <a:noFill/>
        </p:spPr>
        <p:txBody>
          <a:bodyPr wrap="none" rtlCol="0">
            <a:spAutoFit/>
          </a:bodyPr>
          <a:lstStyle/>
          <a:p>
            <a:r>
              <a:rPr lang="en-GB" dirty="0" smtClean="0"/>
              <a:t>‘Address’ is placed on Address bus.</a:t>
            </a:r>
          </a:p>
          <a:p>
            <a:r>
              <a:rPr lang="en-GB" u="sng" dirty="0" smtClean="0"/>
              <a:t>Write Operation Sequence</a:t>
            </a:r>
            <a:r>
              <a:rPr lang="en-GB" dirty="0" smtClean="0"/>
              <a:t>:</a:t>
            </a:r>
          </a:p>
          <a:p>
            <a:pPr marL="342900" indent="-342900">
              <a:buAutoNum type="arabicPeriod"/>
            </a:pPr>
            <a:r>
              <a:rPr lang="en-GB" dirty="0" smtClean="0"/>
              <a:t>Processor puts ‘data’, 2</a:t>
            </a:r>
            <a:r>
              <a:rPr lang="en-GB" baseline="30000" dirty="0" smtClean="0"/>
              <a:t>nd</a:t>
            </a:r>
            <a:r>
              <a:rPr lang="en-GB" dirty="0" smtClean="0"/>
              <a:t> cycle.</a:t>
            </a:r>
          </a:p>
          <a:p>
            <a:pPr marL="342900" indent="-342900">
              <a:buAutoNum type="arabicPeriod"/>
            </a:pPr>
            <a:r>
              <a:rPr lang="en-GB" dirty="0" smtClean="0"/>
              <a:t>Then issues a ‘write’ command.</a:t>
            </a:r>
          </a:p>
          <a:p>
            <a:pPr marL="342900" indent="-342900">
              <a:buAutoNum type="arabicPeriod"/>
            </a:pPr>
            <a:r>
              <a:rPr lang="en-GB" dirty="0" smtClean="0"/>
              <a:t>Memory module copies data</a:t>
            </a:r>
          </a:p>
          <a:p>
            <a:r>
              <a:rPr lang="en-GB" dirty="0"/>
              <a:t> </a:t>
            </a:r>
            <a:r>
              <a:rPr lang="en-GB" dirty="0" smtClean="0"/>
              <a:t>      from ‘data lines’ in 3</a:t>
            </a:r>
            <a:r>
              <a:rPr lang="en-GB" baseline="30000" dirty="0" smtClean="0"/>
              <a:t>rd</a:t>
            </a:r>
            <a:r>
              <a:rPr lang="en-GB" dirty="0" smtClean="0"/>
              <a:t> cycle.</a:t>
            </a:r>
          </a:p>
          <a:p>
            <a:endParaRPr lang="en-GB" u="sng" dirty="0"/>
          </a:p>
        </p:txBody>
      </p:sp>
      <p:sp>
        <p:nvSpPr>
          <p:cNvPr id="22" name="TextBox 21"/>
          <p:cNvSpPr txBox="1"/>
          <p:nvPr/>
        </p:nvSpPr>
        <p:spPr>
          <a:xfrm>
            <a:off x="7355060" y="4639860"/>
            <a:ext cx="1293816" cy="369332"/>
          </a:xfrm>
          <a:prstGeom prst="rect">
            <a:avLst/>
          </a:prstGeom>
          <a:noFill/>
        </p:spPr>
        <p:txBody>
          <a:bodyPr wrap="none" rtlCol="0">
            <a:spAutoFit/>
          </a:bodyPr>
          <a:lstStyle/>
          <a:p>
            <a:r>
              <a:rPr lang="en-GB" dirty="0" smtClean="0"/>
              <a:t>Data placed</a:t>
            </a:r>
            <a:endParaRPr lang="en-GB" dirty="0"/>
          </a:p>
        </p:txBody>
      </p:sp>
      <p:sp>
        <p:nvSpPr>
          <p:cNvPr id="23" name="TextBox 22"/>
          <p:cNvSpPr txBox="1"/>
          <p:nvPr/>
        </p:nvSpPr>
        <p:spPr>
          <a:xfrm>
            <a:off x="7753364" y="5326047"/>
            <a:ext cx="994183" cy="923330"/>
          </a:xfrm>
          <a:prstGeom prst="rect">
            <a:avLst/>
          </a:prstGeom>
          <a:noFill/>
        </p:spPr>
        <p:txBody>
          <a:bodyPr wrap="none" rtlCol="0">
            <a:spAutoFit/>
          </a:bodyPr>
          <a:lstStyle/>
          <a:p>
            <a:r>
              <a:rPr lang="en-GB" dirty="0" smtClean="0"/>
              <a:t>Write=1</a:t>
            </a:r>
          </a:p>
          <a:p>
            <a:r>
              <a:rPr lang="en-GB" dirty="0" smtClean="0"/>
              <a:t>    Write</a:t>
            </a:r>
          </a:p>
          <a:p>
            <a:r>
              <a:rPr lang="en-GB" dirty="0" smtClean="0"/>
              <a:t>Enabled </a:t>
            </a:r>
            <a:endParaRPr lang="en-GB" dirty="0"/>
          </a:p>
        </p:txBody>
      </p:sp>
      <p:sp>
        <p:nvSpPr>
          <p:cNvPr id="24" name="TextBox 23"/>
          <p:cNvSpPr txBox="1"/>
          <p:nvPr/>
        </p:nvSpPr>
        <p:spPr>
          <a:xfrm>
            <a:off x="8629405" y="4643298"/>
            <a:ext cx="1303114" cy="369332"/>
          </a:xfrm>
          <a:prstGeom prst="rect">
            <a:avLst/>
          </a:prstGeom>
          <a:noFill/>
        </p:spPr>
        <p:txBody>
          <a:bodyPr wrap="none" rtlCol="0">
            <a:spAutoFit/>
          </a:bodyPr>
          <a:lstStyle/>
          <a:p>
            <a:r>
              <a:rPr lang="en-GB" dirty="0" smtClean="0"/>
              <a:t>Data copied</a:t>
            </a:r>
            <a:endParaRPr lang="en-GB" dirty="0"/>
          </a:p>
        </p:txBody>
      </p:sp>
      <p:sp>
        <p:nvSpPr>
          <p:cNvPr id="3" name="TextBox 2"/>
          <p:cNvSpPr txBox="1"/>
          <p:nvPr/>
        </p:nvSpPr>
        <p:spPr>
          <a:xfrm flipH="1">
            <a:off x="8465323" y="1679714"/>
            <a:ext cx="1383662" cy="369332"/>
          </a:xfrm>
          <a:prstGeom prst="rect">
            <a:avLst/>
          </a:prstGeom>
          <a:noFill/>
        </p:spPr>
        <p:txBody>
          <a:bodyPr wrap="square" rtlCol="0">
            <a:spAutoFit/>
          </a:bodyPr>
          <a:lstStyle/>
          <a:p>
            <a:r>
              <a:rPr lang="en-US" dirty="0" smtClean="0"/>
              <a:t>(Bus is Busy)</a:t>
            </a:r>
            <a:endParaRPr lang="en-US" dirty="0"/>
          </a:p>
        </p:txBody>
      </p:sp>
      <p:sp>
        <p:nvSpPr>
          <p:cNvPr id="25" name="TextBox 24"/>
          <p:cNvSpPr txBox="1"/>
          <p:nvPr/>
        </p:nvSpPr>
        <p:spPr>
          <a:xfrm flipH="1">
            <a:off x="8465323" y="1687869"/>
            <a:ext cx="1383662" cy="369332"/>
          </a:xfrm>
          <a:prstGeom prst="rect">
            <a:avLst/>
          </a:prstGeom>
          <a:noFill/>
        </p:spPr>
        <p:txBody>
          <a:bodyPr wrap="square" rtlCol="0">
            <a:spAutoFit/>
          </a:bodyPr>
          <a:lstStyle/>
          <a:p>
            <a:r>
              <a:rPr lang="en-US" dirty="0" smtClean="0"/>
              <a:t>(Bus is Busy)</a:t>
            </a:r>
            <a:endParaRPr lang="en-US" dirty="0"/>
          </a:p>
        </p:txBody>
      </p:sp>
    </p:spTree>
    <p:extLst>
      <p:ext uri="{BB962C8B-B14F-4D97-AF65-F5344CB8AC3E}">
        <p14:creationId xmlns:p14="http://schemas.microsoft.com/office/powerpoint/2010/main" val="5481708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Asynchronous </a:t>
            </a:r>
            <a:r>
              <a:rPr lang="en-GB" u="sng" dirty="0" smtClean="0"/>
              <a:t>Read</a:t>
            </a:r>
            <a:r>
              <a:rPr lang="en-GB" dirty="0" smtClean="0"/>
              <a:t> Operation</a:t>
            </a:r>
            <a:endParaRPr lang="en-GB" dirty="0"/>
          </a:p>
        </p:txBody>
      </p:sp>
      <p:pic>
        <p:nvPicPr>
          <p:cNvPr id="5" name="Content Placeholder 4"/>
          <p:cNvPicPr>
            <a:picLocks noGrp="1" noChangeAspect="1"/>
          </p:cNvPicPr>
          <p:nvPr>
            <p:ph idx="1"/>
          </p:nvPr>
        </p:nvPicPr>
        <p:blipFill>
          <a:blip r:embed="rId2"/>
          <a:stretch>
            <a:fillRect/>
          </a:stretch>
        </p:blipFill>
        <p:spPr>
          <a:xfrm>
            <a:off x="3149771" y="1690687"/>
            <a:ext cx="8542019" cy="4665661"/>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45</a:t>
            </a:fld>
            <a:endParaRPr lang="en-GB"/>
          </a:p>
        </p:txBody>
      </p:sp>
      <p:sp>
        <p:nvSpPr>
          <p:cNvPr id="6" name="TextBox 5"/>
          <p:cNvSpPr txBox="1"/>
          <p:nvPr/>
        </p:nvSpPr>
        <p:spPr>
          <a:xfrm>
            <a:off x="347963" y="2204889"/>
            <a:ext cx="3890809" cy="2862322"/>
          </a:xfrm>
          <a:prstGeom prst="rect">
            <a:avLst/>
          </a:prstGeom>
          <a:noFill/>
        </p:spPr>
        <p:txBody>
          <a:bodyPr wrap="none" rtlCol="0">
            <a:spAutoFit/>
          </a:bodyPr>
          <a:lstStyle/>
          <a:p>
            <a:r>
              <a:rPr lang="en-GB" u="sng" dirty="0" smtClean="0"/>
              <a:t>Steps of Asynchronous Read Operation</a:t>
            </a:r>
            <a:r>
              <a:rPr lang="en-GB" dirty="0" smtClean="0"/>
              <a:t>:</a:t>
            </a:r>
          </a:p>
          <a:p>
            <a:pPr marL="342900" indent="-342900">
              <a:buAutoNum type="arabicPeriod"/>
            </a:pPr>
            <a:r>
              <a:rPr lang="en-GB" dirty="0" smtClean="0"/>
              <a:t>The processor places</a:t>
            </a:r>
          </a:p>
          <a:p>
            <a:r>
              <a:rPr lang="en-GB" dirty="0" smtClean="0"/>
              <a:t>‘address’ and ‘status’ signals.</a:t>
            </a:r>
          </a:p>
          <a:p>
            <a:r>
              <a:rPr lang="en-GB" dirty="0" smtClean="0"/>
              <a:t>2. Then it issues a </a:t>
            </a:r>
            <a:r>
              <a:rPr lang="en-GB" u="sng" dirty="0" smtClean="0"/>
              <a:t>read</a:t>
            </a:r>
            <a:r>
              <a:rPr lang="en-GB" dirty="0" smtClean="0"/>
              <a:t> command.</a:t>
            </a:r>
          </a:p>
          <a:p>
            <a:r>
              <a:rPr lang="en-GB" dirty="0" smtClean="0"/>
              <a:t>3. The memory decodes address</a:t>
            </a:r>
          </a:p>
          <a:p>
            <a:r>
              <a:rPr lang="en-GB" dirty="0" smtClean="0"/>
              <a:t>and places the data on the ‘data line’.</a:t>
            </a:r>
          </a:p>
          <a:p>
            <a:r>
              <a:rPr lang="en-GB" dirty="0" smtClean="0"/>
              <a:t>4. Memory gives ‘acknowledge’ signal.</a:t>
            </a:r>
          </a:p>
          <a:p>
            <a:r>
              <a:rPr lang="en-GB" dirty="0" smtClean="0"/>
              <a:t>5. Master reads data, </a:t>
            </a:r>
            <a:r>
              <a:rPr lang="en-GB" dirty="0" smtClean="0">
                <a:solidFill>
                  <a:schemeClr val="bg1">
                    <a:lumMod val="75000"/>
                  </a:schemeClr>
                </a:solidFill>
              </a:rPr>
              <a:t>removes read.</a:t>
            </a:r>
          </a:p>
          <a:p>
            <a:r>
              <a:rPr lang="en-GB" dirty="0" smtClean="0">
                <a:solidFill>
                  <a:schemeClr val="bg1">
                    <a:lumMod val="75000"/>
                  </a:schemeClr>
                </a:solidFill>
              </a:rPr>
              <a:t>6. Memory drops data and </a:t>
            </a:r>
            <a:r>
              <a:rPr lang="en-GB" dirty="0" err="1" smtClean="0">
                <a:solidFill>
                  <a:schemeClr val="bg1">
                    <a:lumMod val="75000"/>
                  </a:schemeClr>
                </a:solidFill>
              </a:rPr>
              <a:t>Ack</a:t>
            </a:r>
            <a:r>
              <a:rPr lang="en-GB" dirty="0" smtClean="0">
                <a:solidFill>
                  <a:schemeClr val="bg1">
                    <a:lumMod val="75000"/>
                  </a:schemeClr>
                </a:solidFill>
              </a:rPr>
              <a:t> signal.</a:t>
            </a:r>
          </a:p>
          <a:p>
            <a:r>
              <a:rPr lang="en-GB" dirty="0" smtClean="0">
                <a:solidFill>
                  <a:schemeClr val="bg1">
                    <a:lumMod val="75000"/>
                  </a:schemeClr>
                </a:solidFill>
              </a:rPr>
              <a:t>7. The master removes the address.</a:t>
            </a:r>
            <a:endParaRPr lang="en-GB" dirty="0">
              <a:solidFill>
                <a:schemeClr val="bg1">
                  <a:lumMod val="75000"/>
                </a:schemeClr>
              </a:solidFill>
            </a:endParaRPr>
          </a:p>
        </p:txBody>
      </p:sp>
      <p:sp>
        <p:nvSpPr>
          <p:cNvPr id="7" name="TextBox 6"/>
          <p:cNvSpPr txBox="1"/>
          <p:nvPr/>
        </p:nvSpPr>
        <p:spPr>
          <a:xfrm>
            <a:off x="6096000" y="2487771"/>
            <a:ext cx="789703" cy="369332"/>
          </a:xfrm>
          <a:prstGeom prst="rect">
            <a:avLst/>
          </a:prstGeom>
          <a:noFill/>
        </p:spPr>
        <p:txBody>
          <a:bodyPr wrap="none" rtlCol="0">
            <a:spAutoFit/>
          </a:bodyPr>
          <a:lstStyle/>
          <a:p>
            <a:r>
              <a:rPr lang="en-GB" dirty="0" smtClean="0"/>
              <a:t>Step-1</a:t>
            </a:r>
            <a:endParaRPr lang="en-GB" dirty="0"/>
          </a:p>
        </p:txBody>
      </p:sp>
      <p:sp>
        <p:nvSpPr>
          <p:cNvPr id="8" name="TextBox 7"/>
          <p:cNvSpPr txBox="1"/>
          <p:nvPr/>
        </p:nvSpPr>
        <p:spPr>
          <a:xfrm>
            <a:off x="6864226" y="4034592"/>
            <a:ext cx="2367508" cy="369332"/>
          </a:xfrm>
          <a:prstGeom prst="rect">
            <a:avLst/>
          </a:prstGeom>
          <a:noFill/>
        </p:spPr>
        <p:txBody>
          <a:bodyPr wrap="none" rtlCol="0">
            <a:spAutoFit/>
          </a:bodyPr>
          <a:lstStyle/>
          <a:p>
            <a:r>
              <a:rPr lang="en-GB" dirty="0" smtClean="0"/>
              <a:t>Step-2: Read command</a:t>
            </a:r>
            <a:endParaRPr lang="en-GB" dirty="0"/>
          </a:p>
        </p:txBody>
      </p:sp>
      <p:sp>
        <p:nvSpPr>
          <p:cNvPr id="9" name="TextBox 8"/>
          <p:cNvSpPr txBox="1"/>
          <p:nvPr/>
        </p:nvSpPr>
        <p:spPr>
          <a:xfrm>
            <a:off x="7561396" y="4414837"/>
            <a:ext cx="1958165" cy="369332"/>
          </a:xfrm>
          <a:prstGeom prst="rect">
            <a:avLst/>
          </a:prstGeom>
          <a:noFill/>
        </p:spPr>
        <p:txBody>
          <a:bodyPr wrap="none" rtlCol="0">
            <a:spAutoFit/>
          </a:bodyPr>
          <a:lstStyle/>
          <a:p>
            <a:r>
              <a:rPr lang="en-GB" dirty="0" smtClean="0"/>
              <a:t>Step-3: Places data</a:t>
            </a:r>
            <a:endParaRPr lang="en-GB" dirty="0"/>
          </a:p>
        </p:txBody>
      </p:sp>
      <p:sp>
        <p:nvSpPr>
          <p:cNvPr id="10" name="TextBox 9"/>
          <p:cNvSpPr txBox="1"/>
          <p:nvPr/>
        </p:nvSpPr>
        <p:spPr>
          <a:xfrm>
            <a:off x="8047980" y="5581413"/>
            <a:ext cx="1830053" cy="369332"/>
          </a:xfrm>
          <a:prstGeom prst="rect">
            <a:avLst/>
          </a:prstGeom>
          <a:noFill/>
        </p:spPr>
        <p:txBody>
          <a:bodyPr wrap="none" rtlCol="0">
            <a:spAutoFit/>
          </a:bodyPr>
          <a:lstStyle/>
          <a:p>
            <a:r>
              <a:rPr lang="en-GB" dirty="0" smtClean="0"/>
              <a:t>Step-4: </a:t>
            </a:r>
            <a:r>
              <a:rPr lang="en-GB" dirty="0" err="1" smtClean="0"/>
              <a:t>Ack</a:t>
            </a:r>
            <a:r>
              <a:rPr lang="en-GB" dirty="0" smtClean="0"/>
              <a:t> signal</a:t>
            </a:r>
            <a:endParaRPr lang="en-GB" dirty="0"/>
          </a:p>
        </p:txBody>
      </p:sp>
      <p:sp>
        <p:nvSpPr>
          <p:cNvPr id="11" name="TextBox 10"/>
          <p:cNvSpPr txBox="1"/>
          <p:nvPr/>
        </p:nvSpPr>
        <p:spPr>
          <a:xfrm flipH="1">
            <a:off x="8963006" y="1835557"/>
            <a:ext cx="1383662" cy="369332"/>
          </a:xfrm>
          <a:prstGeom prst="rect">
            <a:avLst/>
          </a:prstGeom>
          <a:noFill/>
        </p:spPr>
        <p:txBody>
          <a:bodyPr wrap="square" rtlCol="0">
            <a:spAutoFit/>
          </a:bodyPr>
          <a:lstStyle/>
          <a:p>
            <a:r>
              <a:rPr lang="en-US" dirty="0" smtClean="0"/>
              <a:t>(Bus is Busy)</a:t>
            </a:r>
            <a:endParaRPr lang="en-US" dirty="0"/>
          </a:p>
        </p:txBody>
      </p:sp>
    </p:spTree>
    <p:extLst>
      <p:ext uri="{BB962C8B-B14F-4D97-AF65-F5344CB8AC3E}">
        <p14:creationId xmlns:p14="http://schemas.microsoft.com/office/powerpoint/2010/main" val="23207427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F22E13-7E48-4A0B-8121-50B6D8078015}" type="slidenum">
              <a:rPr lang="en-GB" smtClean="0"/>
              <a:t>46</a:t>
            </a:fld>
            <a:endParaRPr lang="en-GB"/>
          </a:p>
        </p:txBody>
      </p:sp>
      <p:pic>
        <p:nvPicPr>
          <p:cNvPr id="9" name="Content Placeholder 8"/>
          <p:cNvPicPr>
            <a:picLocks noGrp="1" noChangeAspect="1"/>
          </p:cNvPicPr>
          <p:nvPr>
            <p:ph idx="1"/>
          </p:nvPr>
        </p:nvPicPr>
        <p:blipFill>
          <a:blip r:embed="rId2"/>
          <a:stretch>
            <a:fillRect/>
          </a:stretch>
        </p:blipFill>
        <p:spPr>
          <a:xfrm>
            <a:off x="3549031" y="1690688"/>
            <a:ext cx="8356410" cy="4665662"/>
          </a:xfrm>
          <a:prstGeom prst="rect">
            <a:avLst/>
          </a:prstGeom>
        </p:spPr>
      </p:pic>
      <p:sp>
        <p:nvSpPr>
          <p:cNvPr id="7"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Asynchronous </a:t>
            </a:r>
            <a:r>
              <a:rPr lang="en-GB" u="sng" dirty="0" smtClean="0"/>
              <a:t>Write</a:t>
            </a:r>
            <a:r>
              <a:rPr lang="en-GB" dirty="0" smtClean="0"/>
              <a:t> Operation</a:t>
            </a:r>
            <a:endParaRPr lang="en-GB" dirty="0"/>
          </a:p>
        </p:txBody>
      </p:sp>
      <p:sp>
        <p:nvSpPr>
          <p:cNvPr id="10" name="TextBox 9"/>
          <p:cNvSpPr txBox="1"/>
          <p:nvPr/>
        </p:nvSpPr>
        <p:spPr>
          <a:xfrm>
            <a:off x="323897" y="1873251"/>
            <a:ext cx="4100674" cy="2308324"/>
          </a:xfrm>
          <a:prstGeom prst="rect">
            <a:avLst/>
          </a:prstGeom>
          <a:noFill/>
        </p:spPr>
        <p:txBody>
          <a:bodyPr wrap="none" rtlCol="0">
            <a:spAutoFit/>
          </a:bodyPr>
          <a:lstStyle/>
          <a:p>
            <a:r>
              <a:rPr lang="en-GB" u="sng" dirty="0" smtClean="0"/>
              <a:t>Steps of Asynchronous Write Operation</a:t>
            </a:r>
            <a:r>
              <a:rPr lang="en-GB" dirty="0" smtClean="0"/>
              <a:t>:</a:t>
            </a:r>
          </a:p>
          <a:p>
            <a:pPr marL="342900" indent="-342900">
              <a:buFont typeface="+mj-lt"/>
              <a:buAutoNum type="arabicPeriod"/>
            </a:pPr>
            <a:r>
              <a:rPr lang="en-GB" dirty="0" smtClean="0"/>
              <a:t>Master simultaneously places data, </a:t>
            </a:r>
          </a:p>
          <a:p>
            <a:r>
              <a:rPr lang="en-GB" dirty="0" smtClean="0"/>
              <a:t>status and address on respective lines.</a:t>
            </a:r>
          </a:p>
          <a:p>
            <a:r>
              <a:rPr lang="en-GB" dirty="0" smtClean="0"/>
              <a:t>2. Then it issues the ‘Write’ command.</a:t>
            </a:r>
          </a:p>
          <a:p>
            <a:r>
              <a:rPr lang="en-GB" dirty="0" smtClean="0"/>
              <a:t>3. Memory module copies the data.</a:t>
            </a:r>
          </a:p>
          <a:p>
            <a:r>
              <a:rPr lang="en-GB" dirty="0" smtClean="0"/>
              <a:t>4. Then it asserts the acknowledge line.</a:t>
            </a:r>
          </a:p>
          <a:p>
            <a:r>
              <a:rPr lang="en-GB" dirty="0" smtClean="0">
                <a:solidFill>
                  <a:schemeClr val="bg1">
                    <a:lumMod val="75000"/>
                  </a:schemeClr>
                </a:solidFill>
              </a:rPr>
              <a:t>5. Master drops the write signal.</a:t>
            </a:r>
          </a:p>
          <a:p>
            <a:r>
              <a:rPr lang="en-GB" dirty="0" smtClean="0">
                <a:solidFill>
                  <a:schemeClr val="bg1">
                    <a:lumMod val="75000"/>
                  </a:schemeClr>
                </a:solidFill>
              </a:rPr>
              <a:t>6. Memory drops the acknowledge signal.</a:t>
            </a:r>
            <a:endParaRPr lang="en-GB" dirty="0">
              <a:solidFill>
                <a:schemeClr val="bg1">
                  <a:lumMod val="75000"/>
                </a:schemeClr>
              </a:solidFill>
            </a:endParaRPr>
          </a:p>
        </p:txBody>
      </p:sp>
      <p:sp>
        <p:nvSpPr>
          <p:cNvPr id="11" name="TextBox 10"/>
          <p:cNvSpPr txBox="1"/>
          <p:nvPr/>
        </p:nvSpPr>
        <p:spPr>
          <a:xfrm>
            <a:off x="6333263" y="1503919"/>
            <a:ext cx="789703" cy="369332"/>
          </a:xfrm>
          <a:prstGeom prst="rect">
            <a:avLst/>
          </a:prstGeom>
          <a:noFill/>
        </p:spPr>
        <p:txBody>
          <a:bodyPr wrap="none" rtlCol="0">
            <a:spAutoFit/>
          </a:bodyPr>
          <a:lstStyle/>
          <a:p>
            <a:r>
              <a:rPr lang="en-GB" dirty="0" smtClean="0"/>
              <a:t>Step-1</a:t>
            </a:r>
            <a:endParaRPr lang="en-GB" dirty="0"/>
          </a:p>
        </p:txBody>
      </p:sp>
      <p:sp>
        <p:nvSpPr>
          <p:cNvPr id="12" name="TextBox 11"/>
          <p:cNvSpPr txBox="1"/>
          <p:nvPr/>
        </p:nvSpPr>
        <p:spPr>
          <a:xfrm>
            <a:off x="6333264" y="2579053"/>
            <a:ext cx="789703" cy="369332"/>
          </a:xfrm>
          <a:prstGeom prst="rect">
            <a:avLst/>
          </a:prstGeom>
          <a:noFill/>
        </p:spPr>
        <p:txBody>
          <a:bodyPr wrap="none" rtlCol="0">
            <a:spAutoFit/>
          </a:bodyPr>
          <a:lstStyle/>
          <a:p>
            <a:r>
              <a:rPr lang="en-GB" dirty="0" smtClean="0"/>
              <a:t>Step-1</a:t>
            </a:r>
            <a:endParaRPr lang="en-GB" dirty="0"/>
          </a:p>
        </p:txBody>
      </p:sp>
      <p:sp>
        <p:nvSpPr>
          <p:cNvPr id="13" name="TextBox 12"/>
          <p:cNvSpPr txBox="1"/>
          <p:nvPr/>
        </p:nvSpPr>
        <p:spPr>
          <a:xfrm>
            <a:off x="6333265" y="3654187"/>
            <a:ext cx="789703" cy="369332"/>
          </a:xfrm>
          <a:prstGeom prst="rect">
            <a:avLst/>
          </a:prstGeom>
          <a:noFill/>
        </p:spPr>
        <p:txBody>
          <a:bodyPr wrap="none" rtlCol="0">
            <a:spAutoFit/>
          </a:bodyPr>
          <a:lstStyle/>
          <a:p>
            <a:r>
              <a:rPr lang="en-GB" dirty="0" smtClean="0"/>
              <a:t>Step-1</a:t>
            </a:r>
            <a:endParaRPr lang="en-GB" dirty="0"/>
          </a:p>
        </p:txBody>
      </p:sp>
      <p:sp>
        <p:nvSpPr>
          <p:cNvPr id="14" name="TextBox 13"/>
          <p:cNvSpPr txBox="1"/>
          <p:nvPr/>
        </p:nvSpPr>
        <p:spPr>
          <a:xfrm>
            <a:off x="7206829" y="4809333"/>
            <a:ext cx="1998239" cy="369332"/>
          </a:xfrm>
          <a:prstGeom prst="rect">
            <a:avLst/>
          </a:prstGeom>
          <a:noFill/>
        </p:spPr>
        <p:txBody>
          <a:bodyPr wrap="none" rtlCol="0">
            <a:spAutoFit/>
          </a:bodyPr>
          <a:lstStyle/>
          <a:p>
            <a:r>
              <a:rPr lang="en-GB" dirty="0" smtClean="0"/>
              <a:t>Step-2: Copies data</a:t>
            </a:r>
            <a:endParaRPr lang="en-GB" dirty="0"/>
          </a:p>
        </p:txBody>
      </p:sp>
      <p:sp>
        <p:nvSpPr>
          <p:cNvPr id="15" name="TextBox 14"/>
          <p:cNvSpPr txBox="1"/>
          <p:nvPr/>
        </p:nvSpPr>
        <p:spPr>
          <a:xfrm>
            <a:off x="8707068" y="5558702"/>
            <a:ext cx="789703" cy="369332"/>
          </a:xfrm>
          <a:prstGeom prst="rect">
            <a:avLst/>
          </a:prstGeom>
          <a:noFill/>
        </p:spPr>
        <p:txBody>
          <a:bodyPr wrap="none" rtlCol="0">
            <a:spAutoFit/>
          </a:bodyPr>
          <a:lstStyle/>
          <a:p>
            <a:r>
              <a:rPr lang="en-GB" dirty="0" smtClean="0"/>
              <a:t>Step-3</a:t>
            </a:r>
            <a:endParaRPr lang="en-GB" dirty="0"/>
          </a:p>
        </p:txBody>
      </p:sp>
    </p:spTree>
    <p:extLst>
      <p:ext uri="{BB962C8B-B14F-4D97-AF65-F5344CB8AC3E}">
        <p14:creationId xmlns:p14="http://schemas.microsoft.com/office/powerpoint/2010/main" val="36106389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for Knowledge</a:t>
            </a:r>
            <a:endParaRPr lang="en-GB" dirty="0"/>
          </a:p>
        </p:txBody>
      </p:sp>
      <p:sp>
        <p:nvSpPr>
          <p:cNvPr id="3" name="Content Placeholder 2"/>
          <p:cNvSpPr>
            <a:spLocks noGrp="1"/>
          </p:cNvSpPr>
          <p:nvPr>
            <p:ph idx="1"/>
          </p:nvPr>
        </p:nvSpPr>
        <p:spPr>
          <a:xfrm>
            <a:off x="838200" y="1825625"/>
            <a:ext cx="10515600" cy="4752596"/>
          </a:xfrm>
        </p:spPr>
        <p:txBody>
          <a:bodyPr/>
          <a:lstStyle/>
          <a:p>
            <a:pPr algn="just"/>
            <a:r>
              <a:rPr lang="en-GB" dirty="0" smtClean="0"/>
              <a:t>Hardware </a:t>
            </a:r>
            <a:r>
              <a:rPr lang="en-GB" dirty="0"/>
              <a:t>interrupts are </a:t>
            </a:r>
            <a:r>
              <a:rPr lang="en-GB" dirty="0">
                <a:hlinkClick r:id="rId2" tooltip="Asynchronous communication"/>
              </a:rPr>
              <a:t>asynchronous</a:t>
            </a:r>
            <a:r>
              <a:rPr lang="en-GB" dirty="0"/>
              <a:t> and can occur in the middle of instruction execution, requiring additional care in programming. The act of initiating a hardware interrupt is referred to as an </a:t>
            </a:r>
            <a:r>
              <a:rPr lang="en-GB" dirty="0">
                <a:hlinkClick r:id="rId3" tooltip="Interrupt request"/>
              </a:rPr>
              <a:t>interrupt request</a:t>
            </a:r>
            <a:r>
              <a:rPr lang="en-GB" dirty="0"/>
              <a:t> (IRQ</a:t>
            </a:r>
            <a:r>
              <a:rPr lang="en-GB" dirty="0" smtClean="0"/>
              <a:t>).</a:t>
            </a:r>
          </a:p>
          <a:p>
            <a:pPr algn="just"/>
            <a:r>
              <a:rPr lang="en-GB" dirty="0"/>
              <a:t>Each interrupt has its own interrupt handler. The number of hardware interrupts is limited by the number of interrupt request (IRQ) lines to the processor, but there may be hundreds of different software interrupts. Interrupts are a commonly used technique for </a:t>
            </a:r>
            <a:r>
              <a:rPr lang="en-GB" dirty="0">
                <a:hlinkClick r:id="rId4" tooltip="Computer multitasking"/>
              </a:rPr>
              <a:t>computer multitasking</a:t>
            </a:r>
            <a:r>
              <a:rPr lang="en-GB" dirty="0"/>
              <a:t>, especially in </a:t>
            </a:r>
            <a:r>
              <a:rPr lang="en-GB" dirty="0">
                <a:hlinkClick r:id="rId5" tooltip="Real-time computing"/>
              </a:rPr>
              <a:t>real-time computing</a:t>
            </a:r>
            <a:r>
              <a:rPr lang="en-GB" dirty="0"/>
              <a:t>. Such a system is said to be </a:t>
            </a:r>
            <a:r>
              <a:rPr lang="en-GB" dirty="0" smtClean="0"/>
              <a:t>interrupt-driven.</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47</a:t>
            </a:fld>
            <a:endParaRPr lang="en-GB"/>
          </a:p>
        </p:txBody>
      </p:sp>
    </p:spTree>
    <p:extLst>
      <p:ext uri="{BB962C8B-B14F-4D97-AF65-F5344CB8AC3E}">
        <p14:creationId xmlns:p14="http://schemas.microsoft.com/office/powerpoint/2010/main" val="137537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a:t>
            </a:r>
            <a:endParaRPr lang="en-GB" dirty="0"/>
          </a:p>
        </p:txBody>
      </p:sp>
      <p:sp>
        <p:nvSpPr>
          <p:cNvPr id="3" name="Content Placeholder 2"/>
          <p:cNvSpPr>
            <a:spLocks noGrp="1"/>
          </p:cNvSpPr>
          <p:nvPr>
            <p:ph idx="1"/>
          </p:nvPr>
        </p:nvSpPr>
        <p:spPr>
          <a:xfrm>
            <a:off x="838200" y="1825624"/>
            <a:ext cx="10515600" cy="4530725"/>
          </a:xfrm>
        </p:spPr>
        <p:txBody>
          <a:bodyPr>
            <a:normAutofit fontScale="92500" lnSpcReduction="10000"/>
          </a:bodyPr>
          <a:lstStyle/>
          <a:p>
            <a:pPr marL="514350" indent="-514350" algn="just">
              <a:buFont typeface="+mj-lt"/>
              <a:buAutoNum type="arabicPeriod"/>
            </a:pPr>
            <a:r>
              <a:rPr lang="en-GB" b="1" dirty="0" smtClean="0"/>
              <a:t>What </a:t>
            </a:r>
            <a:r>
              <a:rPr lang="en-GB" b="1" dirty="0"/>
              <a:t>are the two ‘types of interrupts’? Explain. </a:t>
            </a:r>
            <a:endParaRPr lang="en-GB" b="1" dirty="0" smtClean="0"/>
          </a:p>
          <a:p>
            <a:pPr marL="514350" indent="-514350" algn="just">
              <a:buFont typeface="+mj-lt"/>
              <a:buAutoNum type="arabicPeriod"/>
            </a:pPr>
            <a:r>
              <a:rPr lang="en-GB" b="1" dirty="0" smtClean="0"/>
              <a:t>What </a:t>
            </a:r>
            <a:r>
              <a:rPr lang="en-GB" b="1" dirty="0"/>
              <a:t>are the different ‘classes of interrupts’? </a:t>
            </a:r>
            <a:endParaRPr lang="en-GB" b="1" dirty="0" smtClean="0"/>
          </a:p>
          <a:p>
            <a:pPr marL="514350" indent="-514350" algn="just">
              <a:buFont typeface="+mj-lt"/>
              <a:buAutoNum type="arabicPeriod"/>
            </a:pPr>
            <a:r>
              <a:rPr lang="en-GB" b="1" dirty="0" smtClean="0"/>
              <a:t>Write </a:t>
            </a:r>
            <a:r>
              <a:rPr lang="en-GB" b="1" dirty="0"/>
              <a:t>down the steps of ‘interrupt handler process’. </a:t>
            </a:r>
            <a:endParaRPr lang="en-GB" b="1" dirty="0" smtClean="0"/>
          </a:p>
          <a:p>
            <a:pPr marL="514350" indent="-514350" algn="just">
              <a:buFont typeface="+mj-lt"/>
              <a:buAutoNum type="arabicPeriod"/>
            </a:pPr>
            <a:r>
              <a:rPr lang="en-GB" b="1" dirty="0" smtClean="0"/>
              <a:t>List </a:t>
            </a:r>
            <a:r>
              <a:rPr lang="en-GB" b="1" dirty="0"/>
              <a:t>and briefly define two approaches to dealing with ‘multiple interrupts’. </a:t>
            </a:r>
            <a:endParaRPr lang="en-GB" b="1" dirty="0" smtClean="0"/>
          </a:p>
          <a:p>
            <a:pPr marL="514350" indent="-514350" algn="just">
              <a:buFont typeface="+mj-lt"/>
              <a:buAutoNum type="arabicPeriod"/>
            </a:pPr>
            <a:r>
              <a:rPr lang="en-GB" b="1" dirty="0" smtClean="0"/>
              <a:t>What </a:t>
            </a:r>
            <a:r>
              <a:rPr lang="en-GB" b="1" dirty="0"/>
              <a:t>is the ‘limitation’ of a bus design? </a:t>
            </a:r>
            <a:endParaRPr lang="en-GB" b="1" dirty="0" smtClean="0"/>
          </a:p>
          <a:p>
            <a:pPr marL="514350" indent="-514350" algn="just">
              <a:buFont typeface="+mj-lt"/>
              <a:buAutoNum type="arabicPeriod"/>
            </a:pPr>
            <a:r>
              <a:rPr lang="en-GB" b="1" dirty="0" smtClean="0"/>
              <a:t>Explain </a:t>
            </a:r>
            <a:r>
              <a:rPr lang="en-GB" b="1" dirty="0"/>
              <a:t>the ‘bus operation’ for a read &amp; write operation, using ‘bus request’ signal. </a:t>
            </a:r>
            <a:endParaRPr lang="en-GB" b="1" dirty="0" smtClean="0"/>
          </a:p>
          <a:p>
            <a:pPr marL="514350" indent="-514350" algn="just">
              <a:buFont typeface="+mj-lt"/>
              <a:buAutoNum type="arabicPeriod"/>
            </a:pPr>
            <a:r>
              <a:rPr lang="en-GB" b="1" dirty="0" smtClean="0"/>
              <a:t>What </a:t>
            </a:r>
            <a:r>
              <a:rPr lang="en-GB" b="1" dirty="0"/>
              <a:t>is a ‘system bus’? Explain its three constituent buses. </a:t>
            </a:r>
            <a:endParaRPr lang="en-GB" b="1" dirty="0" smtClean="0"/>
          </a:p>
          <a:p>
            <a:pPr marL="514350" indent="-514350" algn="just">
              <a:buFont typeface="+mj-lt"/>
              <a:buAutoNum type="arabicPeriod"/>
            </a:pPr>
            <a:r>
              <a:rPr lang="en-GB" b="1" dirty="0" smtClean="0"/>
              <a:t>List </a:t>
            </a:r>
            <a:r>
              <a:rPr lang="en-GB" b="1" dirty="0"/>
              <a:t>the different ‘elements of a bus design’. (Bus-type, method of arbitration, </a:t>
            </a:r>
            <a:r>
              <a:rPr lang="en-GB" b="1" dirty="0" smtClean="0"/>
              <a:t>timing).</a:t>
            </a:r>
            <a:endParaRPr lang="en-GB" dirty="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48</a:t>
            </a:fld>
            <a:endParaRPr lang="en-GB"/>
          </a:p>
        </p:txBody>
      </p:sp>
    </p:spTree>
    <p:extLst>
      <p:ext uri="{BB962C8B-B14F-4D97-AF65-F5344CB8AC3E}">
        <p14:creationId xmlns:p14="http://schemas.microsoft.com/office/powerpoint/2010/main" val="38587116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smtClean="0"/>
              <a:t>Quiz 02 </a:t>
            </a:r>
            <a:r>
              <a:rPr lang="en-GB" u="sng" dirty="0" smtClean="0"/>
              <a:t>– From Chapter 03 – Next Class</a:t>
            </a:r>
            <a:endParaRPr lang="en-GB" u="sng" dirty="0"/>
          </a:p>
        </p:txBody>
      </p:sp>
      <p:sp>
        <p:nvSpPr>
          <p:cNvPr id="3" name="Content Placeholder 2"/>
          <p:cNvSpPr>
            <a:spLocks noGrp="1"/>
          </p:cNvSpPr>
          <p:nvPr>
            <p:ph idx="1"/>
          </p:nvPr>
        </p:nvSpPr>
        <p:spPr/>
        <p:txBody>
          <a:bodyPr/>
          <a:lstStyle/>
          <a:p>
            <a:r>
              <a:rPr lang="en-GB" u="sng" dirty="0"/>
              <a:t>Homework</a:t>
            </a:r>
            <a:r>
              <a:rPr lang="en-GB" dirty="0"/>
              <a:t>: Read point-to-point interconnection structure</a:t>
            </a:r>
            <a:r>
              <a:rPr lang="en-GB" dirty="0" smtClean="0"/>
              <a:t>. (Topic 3.5)</a:t>
            </a:r>
          </a:p>
          <a:p>
            <a:endParaRPr lang="en-GB" dirty="0"/>
          </a:p>
          <a:p>
            <a:r>
              <a:rPr lang="en-GB" dirty="0" smtClean="0"/>
              <a:t>This topics is not included in Exam.</a:t>
            </a:r>
          </a:p>
          <a:p>
            <a:pPr marL="0" indent="0">
              <a:buNone/>
            </a:pP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49</a:t>
            </a:fld>
            <a:endParaRPr lang="en-GB"/>
          </a:p>
        </p:txBody>
      </p:sp>
      <p:sp>
        <p:nvSpPr>
          <p:cNvPr id="5" name="Rectangle 4"/>
          <p:cNvSpPr/>
          <p:nvPr/>
        </p:nvSpPr>
        <p:spPr>
          <a:xfrm>
            <a:off x="2639155" y="3539629"/>
            <a:ext cx="691368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Quiz-2 (Ch-3) Next Class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89587" y="4396631"/>
            <a:ext cx="1101282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Assignment-2 (Submission) Next Week</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10844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 of Interrupts</a:t>
            </a:r>
            <a:endParaRPr lang="en-GB" dirty="0"/>
          </a:p>
        </p:txBody>
      </p:sp>
      <p:sp>
        <p:nvSpPr>
          <p:cNvPr id="3" name="Content Placeholder 2"/>
          <p:cNvSpPr>
            <a:spLocks noGrp="1"/>
          </p:cNvSpPr>
          <p:nvPr>
            <p:ph idx="1"/>
          </p:nvPr>
        </p:nvSpPr>
        <p:spPr>
          <a:xfrm>
            <a:off x="838200" y="1825625"/>
            <a:ext cx="10515600" cy="4643414"/>
          </a:xfrm>
        </p:spPr>
        <p:txBody>
          <a:bodyPr>
            <a:normAutofit/>
          </a:bodyPr>
          <a:lstStyle/>
          <a:p>
            <a:r>
              <a:rPr lang="en-GB" u="sng" dirty="0" smtClean="0"/>
              <a:t>Interrupts</a:t>
            </a:r>
            <a:r>
              <a:rPr lang="en-GB" dirty="0" smtClean="0"/>
              <a:t> can be of any of the four types:</a:t>
            </a:r>
          </a:p>
          <a:p>
            <a:pPr marL="514350" indent="-514350" algn="just">
              <a:buFont typeface="+mj-lt"/>
              <a:buAutoNum type="arabicPeriod"/>
            </a:pPr>
            <a:r>
              <a:rPr lang="en-GB" b="1" u="sng" dirty="0" smtClean="0"/>
              <a:t>Program interrupt</a:t>
            </a:r>
            <a:r>
              <a:rPr lang="en-GB" b="1" dirty="0" smtClean="0"/>
              <a:t>: </a:t>
            </a:r>
            <a:r>
              <a:rPr lang="en-GB" dirty="0" smtClean="0"/>
              <a:t>Generated by some condition that occurs as a result of an instruction execution e.g. overflow, division by zero.</a:t>
            </a:r>
          </a:p>
          <a:p>
            <a:pPr marL="514350" indent="-514350" algn="just">
              <a:buFont typeface="+mj-lt"/>
              <a:buAutoNum type="arabicPeriod"/>
            </a:pPr>
            <a:r>
              <a:rPr lang="en-GB" b="1" u="sng" dirty="0" smtClean="0"/>
              <a:t>Timer interrupt</a:t>
            </a:r>
            <a:r>
              <a:rPr lang="en-GB" b="1" dirty="0" smtClean="0"/>
              <a:t>: </a:t>
            </a:r>
            <a:r>
              <a:rPr lang="en-GB" dirty="0" smtClean="0"/>
              <a:t>Generated by a timer within a processor. This allows the operating system to perform certain functions on a regular basis. </a:t>
            </a:r>
            <a:r>
              <a:rPr lang="en-GB" altLang="en-US" dirty="0" smtClean="0"/>
              <a:t>Used in pre-emptive multi-tasking (time for a task).</a:t>
            </a:r>
          </a:p>
          <a:p>
            <a:pPr marL="514350" indent="-514350" algn="just">
              <a:buFont typeface="+mj-lt"/>
              <a:buAutoNum type="arabicPeriod"/>
            </a:pPr>
            <a:r>
              <a:rPr lang="en-GB" altLang="en-US" b="1" u="sng" dirty="0" smtClean="0"/>
              <a:t>I/O interrupt</a:t>
            </a:r>
            <a:r>
              <a:rPr lang="en-GB" altLang="en-US" b="1" dirty="0" smtClean="0"/>
              <a:t>: </a:t>
            </a:r>
            <a:r>
              <a:rPr lang="en-GB" altLang="en-US" dirty="0" smtClean="0"/>
              <a:t>Generated by an I/O controller, to signal normal completion of an operation, or to request service from the CPU.</a:t>
            </a:r>
          </a:p>
          <a:p>
            <a:pPr marL="514350" indent="-514350" algn="just">
              <a:buFont typeface="+mj-lt"/>
              <a:buAutoNum type="arabicPeriod"/>
            </a:pPr>
            <a:r>
              <a:rPr lang="en-GB" altLang="en-US" b="1" u="sng" dirty="0" smtClean="0"/>
              <a:t>Hardware Failure</a:t>
            </a:r>
            <a:r>
              <a:rPr lang="en-GB" altLang="en-US" b="1" dirty="0" smtClean="0"/>
              <a:t>: </a:t>
            </a:r>
            <a:r>
              <a:rPr lang="en-GB" altLang="en-US" dirty="0" smtClean="0"/>
              <a:t>Generated by a failure such as power failure or memory parity error (bit), or to signal a variety of error conditions.</a:t>
            </a:r>
            <a:endParaRPr lang="en-GB" altLang="en-US" b="1" u="sng" dirty="0" smtClean="0"/>
          </a:p>
          <a:p>
            <a:pPr marL="514350" indent="-514350" algn="just">
              <a:buFont typeface="+mj-lt"/>
              <a:buAutoNum type="arabicPeriod"/>
            </a:pPr>
            <a:endParaRPr lang="en-GB" b="1" u="sng" dirty="0" smtClean="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5</a:t>
            </a:fld>
            <a:endParaRPr lang="en-GB"/>
          </a:p>
        </p:txBody>
      </p:sp>
    </p:spTree>
    <p:extLst>
      <p:ext uri="{BB962C8B-B14F-4D97-AF65-F5344CB8AC3E}">
        <p14:creationId xmlns:p14="http://schemas.microsoft.com/office/powerpoint/2010/main" val="1269770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Importance of Interrupts</a:t>
            </a:r>
            <a:endParaRPr lang="en-GB" dirty="0"/>
          </a:p>
        </p:txBody>
      </p:sp>
      <p:sp>
        <p:nvSpPr>
          <p:cNvPr id="3" name="Content Placeholder 2"/>
          <p:cNvSpPr>
            <a:spLocks noGrp="1"/>
          </p:cNvSpPr>
          <p:nvPr>
            <p:ph idx="1"/>
          </p:nvPr>
        </p:nvSpPr>
        <p:spPr>
          <a:xfrm>
            <a:off x="838200" y="1690688"/>
            <a:ext cx="10515600" cy="4895850"/>
          </a:xfrm>
        </p:spPr>
        <p:txBody>
          <a:bodyPr/>
          <a:lstStyle/>
          <a:p>
            <a:pPr algn="just"/>
            <a:r>
              <a:rPr lang="en-GB" dirty="0" smtClean="0"/>
              <a:t>The purpose of </a:t>
            </a:r>
            <a:r>
              <a:rPr lang="en-GB" b="1" dirty="0" smtClean="0"/>
              <a:t>interrupts </a:t>
            </a:r>
            <a:r>
              <a:rPr lang="en-GB" dirty="0" smtClean="0"/>
              <a:t>is to </a:t>
            </a:r>
            <a:r>
              <a:rPr lang="en-GB" u="sng" dirty="0" smtClean="0"/>
              <a:t>improve processing efficiency</a:t>
            </a:r>
            <a:r>
              <a:rPr lang="en-GB" dirty="0" smtClean="0"/>
              <a:t>.</a:t>
            </a:r>
          </a:p>
          <a:p>
            <a:pPr algn="just"/>
            <a:r>
              <a:rPr lang="en-GB" dirty="0" smtClean="0"/>
              <a:t>For example, most external devices are much slower than the CPU.</a:t>
            </a:r>
          </a:p>
          <a:p>
            <a:pPr algn="just"/>
            <a:r>
              <a:rPr lang="en-GB" dirty="0" smtClean="0"/>
              <a:t>Suppose that the processor is transferring data to a printer using the ‘instruction cycle’ scheme.</a:t>
            </a:r>
          </a:p>
          <a:p>
            <a:pPr algn="just"/>
            <a:r>
              <a:rPr lang="en-GB" dirty="0" smtClean="0"/>
              <a:t>After each ‘write’ operation, the processor must pause and remain idle until the printer catches up.</a:t>
            </a:r>
          </a:p>
          <a:p>
            <a:pPr algn="just"/>
            <a:r>
              <a:rPr lang="en-GB" dirty="0" smtClean="0"/>
              <a:t>The length of this pause may be on the order of many hundreds or even thousands of instruction cycles that do not involve memory.</a:t>
            </a:r>
          </a:p>
          <a:p>
            <a:pPr algn="just"/>
            <a:r>
              <a:rPr lang="en-GB" dirty="0" smtClean="0"/>
              <a:t>Clearly, this is a very wasteful use of the processor.</a:t>
            </a:r>
          </a:p>
          <a:p>
            <a:pPr algn="just"/>
            <a:r>
              <a:rPr lang="en-GB" dirty="0" smtClean="0"/>
              <a:t>During the wait cycles, the CPU can work on other task until </a:t>
            </a:r>
            <a:r>
              <a:rPr lang="en-GB" u="sng" dirty="0" smtClean="0"/>
              <a:t>interrupt</a:t>
            </a:r>
            <a:r>
              <a:rPr lang="en-GB" dirty="0" smtClean="0"/>
              <a:t>.</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6</a:t>
            </a:fld>
            <a:endParaRPr lang="en-GB"/>
          </a:p>
        </p:txBody>
      </p:sp>
    </p:spTree>
    <p:extLst>
      <p:ext uri="{BB962C8B-B14F-4D97-AF65-F5344CB8AC3E}">
        <p14:creationId xmlns:p14="http://schemas.microsoft.com/office/powerpoint/2010/main" val="179154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Fig. 3.7 Program Flow Control (Next Slide)</a:t>
            </a:r>
            <a:endParaRPr lang="en-GB" dirty="0"/>
          </a:p>
        </p:txBody>
      </p:sp>
      <p:sp>
        <p:nvSpPr>
          <p:cNvPr id="3" name="Content Placeholder 2"/>
          <p:cNvSpPr>
            <a:spLocks noGrp="1"/>
          </p:cNvSpPr>
          <p:nvPr>
            <p:ph idx="1"/>
          </p:nvPr>
        </p:nvSpPr>
        <p:spPr/>
        <p:txBody>
          <a:bodyPr/>
          <a:lstStyle/>
          <a:p>
            <a:pPr algn="just"/>
            <a:r>
              <a:rPr lang="en-GB" dirty="0" smtClean="0"/>
              <a:t>The user program performs a series of WRITE calls to an I/O device interleaved with processing. Code segments 1, 2 and 3 refer to sequence of instructions that do not involve I/O.</a:t>
            </a:r>
          </a:p>
          <a:p>
            <a:pPr algn="just"/>
            <a:r>
              <a:rPr lang="en-GB" dirty="0" smtClean="0"/>
              <a:t>The WRITE calls are to an I/O program (driver) that is a system </a:t>
            </a:r>
            <a:r>
              <a:rPr lang="en-GB" u="sng" dirty="0" smtClean="0"/>
              <a:t>utility</a:t>
            </a:r>
            <a:r>
              <a:rPr lang="en-GB" dirty="0" smtClean="0"/>
              <a:t> and that will perform the actual I/O operation (to manage &amp; control computer resources).</a:t>
            </a:r>
          </a:p>
          <a:p>
            <a:pPr algn="just"/>
            <a:r>
              <a:rPr lang="en-GB" dirty="0" smtClean="0"/>
              <a:t>Because the I/O operation may take a relatively long time to complete, the user program is hung up waiting for the operation to complete; hence the user program is stopped at the point of the WRITE call for some considerable period of time.</a:t>
            </a:r>
          </a:p>
          <a:p>
            <a:pPr algn="just"/>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7</a:t>
            </a:fld>
            <a:endParaRPr lang="en-GB"/>
          </a:p>
        </p:txBody>
      </p:sp>
    </p:spTree>
    <p:extLst>
      <p:ext uri="{BB962C8B-B14F-4D97-AF65-F5344CB8AC3E}">
        <p14:creationId xmlns:p14="http://schemas.microsoft.com/office/powerpoint/2010/main" val="2190195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Stages of an I/O Write Operation (Figure Next)</a:t>
            </a:r>
            <a:endParaRPr lang="en-GB" dirty="0"/>
          </a:p>
        </p:txBody>
      </p:sp>
      <p:sp>
        <p:nvSpPr>
          <p:cNvPr id="3" name="Content Placeholder 2"/>
          <p:cNvSpPr>
            <a:spLocks noGrp="1"/>
          </p:cNvSpPr>
          <p:nvPr>
            <p:ph idx="1"/>
          </p:nvPr>
        </p:nvSpPr>
        <p:spPr>
          <a:xfrm>
            <a:off x="838200" y="1392072"/>
            <a:ext cx="10515600" cy="5227092"/>
          </a:xfrm>
        </p:spPr>
        <p:txBody>
          <a:bodyPr/>
          <a:lstStyle/>
          <a:p>
            <a:r>
              <a:rPr lang="en-GB" dirty="0" smtClean="0"/>
              <a:t>The I/O program consists of three sections:</a:t>
            </a:r>
            <a:endParaRPr lang="en-GB" u="sng" dirty="0" smtClean="0"/>
          </a:p>
          <a:p>
            <a:pPr algn="just"/>
            <a:r>
              <a:rPr lang="en-GB" u="sng" dirty="0" smtClean="0"/>
              <a:t>Section-1</a:t>
            </a:r>
            <a:r>
              <a:rPr lang="en-GB" dirty="0" smtClean="0"/>
              <a:t>: A sequence of instructions, labelled 4 in the figure, to prepare for the actual I/O operation. This may include copying the data to be output into a special buffer and preparing the parameters  for a device command.</a:t>
            </a:r>
          </a:p>
          <a:p>
            <a:pPr algn="just"/>
            <a:r>
              <a:rPr lang="en-GB" u="sng" dirty="0" smtClean="0"/>
              <a:t>Section-2</a:t>
            </a:r>
            <a:r>
              <a:rPr lang="en-GB" dirty="0" smtClean="0"/>
              <a:t>: The actual I/O command. </a:t>
            </a:r>
            <a:r>
              <a:rPr lang="en-GB" u="sng" dirty="0" smtClean="0"/>
              <a:t>Without the use of interrupts </a:t>
            </a:r>
            <a:r>
              <a:rPr lang="en-GB" dirty="0" smtClean="0"/>
              <a:t>(</a:t>
            </a:r>
            <a:r>
              <a:rPr lang="en-GB" dirty="0" err="1" smtClean="0"/>
              <a:t>Fig.a</a:t>
            </a:r>
            <a:r>
              <a:rPr lang="en-GB" dirty="0" smtClean="0"/>
              <a:t>), once this command is issued, the program must wait for the I/O device to perform the requested function (or periodically poll the device). The program may wait to determine if the operation is done.</a:t>
            </a:r>
          </a:p>
          <a:p>
            <a:pPr algn="just"/>
            <a:r>
              <a:rPr lang="en-GB" u="sng" dirty="0" smtClean="0"/>
              <a:t>Section-3</a:t>
            </a:r>
            <a:r>
              <a:rPr lang="en-GB" dirty="0" smtClean="0"/>
              <a:t>: A sequence of instructions, labelled 5 in the figure, to complete the operation. This may include setting a flag indicating the success or failure of the operation.</a:t>
            </a:r>
            <a:endParaRPr lang="en-GB"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t>8</a:t>
            </a:fld>
            <a:endParaRPr lang="en-GB"/>
          </a:p>
        </p:txBody>
      </p:sp>
    </p:spTree>
    <p:extLst>
      <p:ext uri="{BB962C8B-B14F-4D97-AF65-F5344CB8AC3E}">
        <p14:creationId xmlns:p14="http://schemas.microsoft.com/office/powerpoint/2010/main" val="639587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normAutofit/>
          </a:bodyPr>
          <a:lstStyle/>
          <a:p>
            <a:r>
              <a:rPr lang="en-GB" sz="4000" dirty="0" smtClean="0"/>
              <a:t>Program Flow Control without and with Interrupts</a:t>
            </a:r>
            <a:endParaRPr lang="en-GB" sz="4000" dirty="0"/>
          </a:p>
        </p:txBody>
      </p:sp>
      <p:pic>
        <p:nvPicPr>
          <p:cNvPr id="5" name="Content Placeholder 4"/>
          <p:cNvPicPr>
            <a:picLocks noGrp="1" noChangeAspect="1"/>
          </p:cNvPicPr>
          <p:nvPr>
            <p:ph idx="1"/>
          </p:nvPr>
        </p:nvPicPr>
        <p:blipFill>
          <a:blip r:embed="rId2"/>
          <a:stretch>
            <a:fillRect/>
          </a:stretch>
        </p:blipFill>
        <p:spPr>
          <a:xfrm>
            <a:off x="2931385" y="941696"/>
            <a:ext cx="6329227" cy="5779779"/>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t>9</a:t>
            </a:fld>
            <a:endParaRPr lang="en-GB"/>
          </a:p>
        </p:txBody>
      </p:sp>
      <p:sp>
        <p:nvSpPr>
          <p:cNvPr id="6" name="TextBox 5"/>
          <p:cNvSpPr txBox="1"/>
          <p:nvPr/>
        </p:nvSpPr>
        <p:spPr>
          <a:xfrm>
            <a:off x="9260612" y="3379291"/>
            <a:ext cx="2751651" cy="923330"/>
          </a:xfrm>
          <a:prstGeom prst="rect">
            <a:avLst/>
          </a:prstGeom>
          <a:noFill/>
        </p:spPr>
        <p:txBody>
          <a:bodyPr wrap="none" rtlCol="0">
            <a:spAutoFit/>
          </a:bodyPr>
          <a:lstStyle/>
          <a:p>
            <a:r>
              <a:rPr lang="en-GB" dirty="0" smtClean="0"/>
              <a:t>X = interrupt occurs </a:t>
            </a:r>
          </a:p>
          <a:p>
            <a:r>
              <a:rPr lang="en-GB" dirty="0" smtClean="0"/>
              <a:t>during course of execution </a:t>
            </a:r>
          </a:p>
          <a:p>
            <a:r>
              <a:rPr lang="en-GB" dirty="0" smtClean="0"/>
              <a:t>of user program.</a:t>
            </a:r>
            <a:endParaRPr lang="en-GB" dirty="0"/>
          </a:p>
        </p:txBody>
      </p:sp>
      <p:cxnSp>
        <p:nvCxnSpPr>
          <p:cNvPr id="8" name="Straight Arrow Connector 7"/>
          <p:cNvCxnSpPr/>
          <p:nvPr/>
        </p:nvCxnSpPr>
        <p:spPr>
          <a:xfrm flipH="1" flipV="1">
            <a:off x="6728346" y="3379291"/>
            <a:ext cx="2532266" cy="16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728346" y="3548418"/>
            <a:ext cx="2532266" cy="169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03761" y="2029261"/>
            <a:ext cx="644344" cy="646331"/>
          </a:xfrm>
          <a:prstGeom prst="rect">
            <a:avLst/>
          </a:prstGeom>
          <a:noFill/>
        </p:spPr>
        <p:txBody>
          <a:bodyPr wrap="none" rtlCol="0">
            <a:spAutoFit/>
          </a:bodyPr>
          <a:lstStyle/>
          <a:p>
            <a:r>
              <a:rPr lang="en-GB" dirty="0" smtClean="0"/>
              <a:t>Wait</a:t>
            </a:r>
          </a:p>
          <a:p>
            <a:r>
              <a:rPr lang="en-GB" dirty="0" smtClean="0"/>
              <a:t>state</a:t>
            </a:r>
            <a:endParaRPr lang="en-GB" dirty="0"/>
          </a:p>
        </p:txBody>
      </p:sp>
    </p:spTree>
    <p:extLst>
      <p:ext uri="{BB962C8B-B14F-4D97-AF65-F5344CB8AC3E}">
        <p14:creationId xmlns:p14="http://schemas.microsoft.com/office/powerpoint/2010/main" val="165856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2326</TotalTime>
  <Words>3848</Words>
  <Application>Microsoft Office PowerPoint</Application>
  <PresentationFormat>Widescreen</PresentationFormat>
  <Paragraphs>457</Paragraphs>
  <Slides>49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Chapter No. 03 – A Top-Level View of Computer Function and Interconnection</vt:lpstr>
      <vt:lpstr>Topics to Cover</vt:lpstr>
      <vt:lpstr>What is an ‘Interrupt’?</vt:lpstr>
      <vt:lpstr>Types of Interrupts</vt:lpstr>
      <vt:lpstr>Classes of Interrupts</vt:lpstr>
      <vt:lpstr>Importance of Interrupts</vt:lpstr>
      <vt:lpstr>Fig. 3.7 Program Flow Control (Next Slide)</vt:lpstr>
      <vt:lpstr>Stages of an I/O Write Operation (Figure Next)</vt:lpstr>
      <vt:lpstr>Program Flow Control without and with Interrupts</vt:lpstr>
      <vt:lpstr>Interrupt Cycle added to Instruction Cycle</vt:lpstr>
      <vt:lpstr>Interrupt Handler (See Fig. Last Slide)</vt:lpstr>
      <vt:lpstr>Fig. 3.8 Transfer of Control via Interrupts</vt:lpstr>
      <vt:lpstr>Instruction Cycle with ‘Interrupts Cycle’</vt:lpstr>
      <vt:lpstr>Steps of ‘Interrupt Handler Process’</vt:lpstr>
      <vt:lpstr>‘Program Timing’, Short I/O Wait</vt:lpstr>
      <vt:lpstr>Instruction Cycle, ‘State Diagram’ with Interrupts</vt:lpstr>
      <vt:lpstr>Multiple Interrupts</vt:lpstr>
      <vt:lpstr>Two Approaches to Dealing with ‘Multiple Interrupts’</vt:lpstr>
      <vt:lpstr>Fig. 3.13 Transfer of Control with Multiple Interrupts</vt:lpstr>
      <vt:lpstr>Fig. 3.14 Example Time Sequence of Multiple Interrupts</vt:lpstr>
      <vt:lpstr>3.3 Interconnection Structure</vt:lpstr>
      <vt:lpstr>Memory Module and its Data Exchange</vt:lpstr>
      <vt:lpstr>I/O Module and its Data Exchange</vt:lpstr>
      <vt:lpstr>Processor Module and its Data Exchange</vt:lpstr>
      <vt:lpstr>Types of Data Transfer b/w Computer Modules</vt:lpstr>
      <vt:lpstr>3.4 Bus Interconnection</vt:lpstr>
      <vt:lpstr>Types of Buses</vt:lpstr>
      <vt:lpstr>1. Data Bus</vt:lpstr>
      <vt:lpstr>2. Address Bus</vt:lpstr>
      <vt:lpstr>3. Control Bus</vt:lpstr>
      <vt:lpstr>Control Line Signals</vt:lpstr>
      <vt:lpstr>Limitations of Bus Design</vt:lpstr>
      <vt:lpstr>Bus Operation Explained</vt:lpstr>
      <vt:lpstr>Single-Bus Problems</vt:lpstr>
      <vt:lpstr>Traditional Bus Architecture</vt:lpstr>
      <vt:lpstr>Elements of Bus Design</vt:lpstr>
      <vt:lpstr>Hierarchy – Elements of Bus Design</vt:lpstr>
      <vt:lpstr>Bus Types</vt:lpstr>
      <vt:lpstr>Multiplexed Bus</vt:lpstr>
      <vt:lpstr>Method of Arbitration &amp; Its Types</vt:lpstr>
      <vt:lpstr>Bus Timing &amp; Its Types</vt:lpstr>
      <vt:lpstr>Timing of Synchronous Bus Operation</vt:lpstr>
      <vt:lpstr>See Synchronous Timing Figure (Next Slide)</vt:lpstr>
      <vt:lpstr> Synchronous Bus Timing</vt:lpstr>
      <vt:lpstr>Asynchronous Read Operation</vt:lpstr>
      <vt:lpstr>PowerPoint Presentation</vt:lpstr>
      <vt:lpstr>Read for Knowledge</vt:lpstr>
      <vt:lpstr>Preparatory Questions</vt:lpstr>
      <vt:lpstr>Quiz 02 – From Chapter 03 – 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No. 03 – A Top-Level View of Computer Function and Interconnection</dc:title>
  <dc:creator>Asim Zaman</dc:creator>
  <cp:lastModifiedBy>user</cp:lastModifiedBy>
  <cp:revision>256</cp:revision>
  <dcterms:created xsi:type="dcterms:W3CDTF">2017-10-13T11:51:54Z</dcterms:created>
  <dcterms:modified xsi:type="dcterms:W3CDTF">2021-08-30T06:12:15Z</dcterms:modified>
</cp:coreProperties>
</file>