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8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9" r:id="rId16"/>
    <p:sldId id="290" r:id="rId17"/>
    <p:sldId id="273" r:id="rId18"/>
    <p:sldId id="257" r:id="rId19"/>
    <p:sldId id="286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61" r:id="rId33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55414-5DE7-4FB0-AA2A-B54F6124457C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4BE39-A681-49F2-B5B2-D8F17B9920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742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A030C-ABAF-4691-8064-0ED413251115}" type="datetimeFigureOut">
              <a:rPr lang="en-GB" smtClean="0"/>
              <a:t>30/10/2019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39C25-64B2-4911-86D5-2F4A52C7A73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39C25-64B2-4911-86D5-2F4A52C7A73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05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A6DC-C0A7-4E1B-8EAB-1E4FFEC2975D}" type="datetime1">
              <a:rPr lang="en-GB" smtClean="0"/>
              <a:t>30/10/2019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64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25C7-3A4F-459D-83D4-8D3D7C62B2EA}" type="datetime1">
              <a:rPr lang="en-GB" smtClean="0"/>
              <a:t>30/10/2019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77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230-DE0B-456E-8B35-F3D96262CB63}" type="datetime1">
              <a:rPr lang="en-GB" smtClean="0"/>
              <a:t>30/10/2019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09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B25A-C4E1-43A4-B874-E0E2F081010C}" type="datetime1">
              <a:rPr lang="en-GB" smtClean="0"/>
              <a:t>30/10/2019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31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37F7-82CD-4F96-BD5F-202CBE6625B5}" type="datetime1">
              <a:rPr lang="en-GB" smtClean="0"/>
              <a:t>30/10/2019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34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DAEE-ED1D-47ED-91A5-D5DFE619644F}" type="datetime1">
              <a:rPr lang="en-GB" smtClean="0"/>
              <a:t>30/10/2019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77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3FA8-A949-446B-BFBD-555DFFD3121A}" type="datetime1">
              <a:rPr lang="en-GB" smtClean="0"/>
              <a:t>30/10/2019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7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94CF-906E-4CA7-9919-28E58AC88EBC}" type="datetime1">
              <a:rPr lang="en-GB" smtClean="0"/>
              <a:t>30/10/2019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BEBE-446C-4996-A711-934A86415956}" type="datetime1">
              <a:rPr lang="en-GB" smtClean="0"/>
              <a:t>30/10/2019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34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6459-12D2-411D-B7C3-185F4D62BA5A}" type="datetime1">
              <a:rPr lang="en-GB" smtClean="0"/>
              <a:t>30/10/2019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BAAB-BB25-4EA3-AE43-06AA841F7837}" type="datetime1">
              <a:rPr lang="en-GB" smtClean="0"/>
              <a:t>30/10/2019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56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E9A4-5009-4301-82DC-A8BCCBA3999C}" type="datetime1">
              <a:rPr lang="en-GB" smtClean="0"/>
              <a:t>30/10/2019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ECB3-5505-455A-99D1-3B97C611F4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0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Pipelining + Addressing Modes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– 7  </a:t>
            </a:r>
          </a:p>
          <a:p>
            <a:r>
              <a:rPr lang="en-GB" dirty="0" smtClean="0"/>
              <a:t>19-23 March 2018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4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Superscalar Architecture (Fig. Next Slide)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2936"/>
            <a:ext cx="10515600" cy="4643414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A </a:t>
            </a:r>
            <a:r>
              <a:rPr lang="en-GB" b="1" dirty="0" smtClean="0"/>
              <a:t>superscalar</a:t>
            </a:r>
            <a:r>
              <a:rPr lang="en-GB" dirty="0" smtClean="0"/>
              <a:t> processor has </a:t>
            </a:r>
            <a:r>
              <a:rPr lang="en-GB" u="sng" dirty="0" smtClean="0"/>
              <a:t>two or more execution pipelines</a:t>
            </a:r>
            <a:r>
              <a:rPr lang="en-GB" dirty="0" smtClean="0"/>
              <a:t>, making it possible for two instructions to be in the execution stage at the same time. </a:t>
            </a:r>
          </a:p>
          <a:p>
            <a:pPr algn="just"/>
            <a:r>
              <a:rPr lang="en-GB" dirty="0" smtClean="0"/>
              <a:t>In the previous pipeline example, we assumed that the ‘instruction execution’ stage (S4) required a single clock cycle.</a:t>
            </a:r>
          </a:p>
          <a:p>
            <a:pPr algn="just"/>
            <a:r>
              <a:rPr lang="en-GB" dirty="0" smtClean="0"/>
              <a:t>That was an overly simplistic approach.</a:t>
            </a:r>
          </a:p>
          <a:p>
            <a:pPr algn="just"/>
            <a:r>
              <a:rPr lang="en-GB" dirty="0" smtClean="0"/>
              <a:t>What would happen if stage S4 required two clock cycles?</a:t>
            </a:r>
          </a:p>
          <a:p>
            <a:pPr algn="just"/>
            <a:r>
              <a:rPr lang="en-GB" dirty="0" smtClean="0"/>
              <a:t>Then a bottleneck would occur, as shown in Figure next slide.</a:t>
            </a:r>
          </a:p>
          <a:p>
            <a:pPr algn="just"/>
            <a:r>
              <a:rPr lang="en-GB" dirty="0" smtClean="0"/>
              <a:t>Instruction I-2 cannot enter stage S4 until I-1 has completed the stage, so I-2 has to wait one more cycle before entering stage S4.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EE6-EB16-4BAE-83B6-406147EB6B07}" type="slidenum">
              <a:rPr lang="en-GB" smtClean="0"/>
              <a:t>10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7650" y="6378598"/>
            <a:ext cx="927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	Q.</a:t>
            </a:r>
            <a:r>
              <a:rPr lang="en-GB" dirty="0" smtClean="0"/>
              <a:t> Define a way of increasing the efficiency of the pipeline. </a:t>
            </a:r>
            <a:r>
              <a:rPr lang="en-GB" dirty="0" err="1" smtClean="0"/>
              <a:t>Ans</a:t>
            </a:r>
            <a:r>
              <a:rPr lang="en-GB" dirty="0" smtClean="0"/>
              <a:t>: Superscalar approach.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79936" y="2538483"/>
            <a:ext cx="6832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For n-pipelines, n-instructions can execute during the same clock cycle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5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Without Super-Scalar Pipelining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487"/>
            <a:ext cx="10515600" cy="4351338"/>
          </a:xfrm>
        </p:spPr>
        <p:txBody>
          <a:bodyPr/>
          <a:lstStyle/>
          <a:p>
            <a:pPr algn="just"/>
            <a:r>
              <a:rPr lang="en-GB" dirty="0" smtClean="0"/>
              <a:t>As more instructions enter the pipeline, wasted cycles occur (shaded in grey &amp; blue).</a:t>
            </a:r>
          </a:p>
          <a:p>
            <a:pPr algn="just"/>
            <a:r>
              <a:rPr lang="en-GB" dirty="0" smtClean="0"/>
              <a:t>In general, for </a:t>
            </a:r>
            <a:r>
              <a:rPr lang="en-GB" b="1" dirty="0" smtClean="0"/>
              <a:t>k </a:t>
            </a:r>
            <a:r>
              <a:rPr lang="en-GB" dirty="0" smtClean="0"/>
              <a:t>stages (where one stage requires 2 execute cycles), </a:t>
            </a:r>
            <a:r>
              <a:rPr lang="en-GB" b="1" dirty="0" smtClean="0"/>
              <a:t>n</a:t>
            </a:r>
            <a:r>
              <a:rPr lang="en-GB" dirty="0" smtClean="0"/>
              <a:t> instruction require </a:t>
            </a:r>
            <a:r>
              <a:rPr lang="en-GB" b="1" dirty="0" smtClean="0"/>
              <a:t>(k + 2n – 1)</a:t>
            </a:r>
            <a:r>
              <a:rPr lang="en-GB" dirty="0" smtClean="0"/>
              <a:t> cycles to process.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EE6-EB16-4BAE-83B6-406147EB6B07}" type="slidenum">
              <a:rPr lang="en-GB" smtClean="0"/>
              <a:t>11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090245" y="4882319"/>
            <a:ext cx="220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One cycle Wait for I-2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090245" y="5383212"/>
            <a:ext cx="228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Two cycles Wait for I-3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154525" y="5890478"/>
            <a:ext cx="2160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k+(2n-1)</a:t>
            </a:r>
            <a:r>
              <a:rPr lang="en-GB" sz="2400" dirty="0" smtClean="0"/>
              <a:t> Cycles </a:t>
            </a:r>
          </a:p>
          <a:p>
            <a:pPr algn="ctr"/>
            <a:r>
              <a:rPr lang="en-GB" sz="2400" dirty="0" smtClean="0"/>
              <a:t>=&gt; 11 cycles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305" y="3111500"/>
            <a:ext cx="6000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With </a:t>
            </a:r>
            <a:r>
              <a:rPr lang="en-GB" dirty="0"/>
              <a:t>Super-Scalar </a:t>
            </a:r>
            <a:r>
              <a:rPr lang="en-GB" dirty="0" smtClean="0"/>
              <a:t>Pipelining (Fig. Next Slide)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12272" cy="4530725"/>
          </a:xfrm>
        </p:spPr>
        <p:txBody>
          <a:bodyPr/>
          <a:lstStyle/>
          <a:p>
            <a:pPr algn="just"/>
            <a:r>
              <a:rPr lang="en-GB" dirty="0" smtClean="0"/>
              <a:t>When a </a:t>
            </a:r>
            <a:r>
              <a:rPr lang="en-GB" u="sng" dirty="0" smtClean="0"/>
              <a:t>superscalar</a:t>
            </a:r>
            <a:r>
              <a:rPr lang="en-GB" dirty="0" smtClean="0"/>
              <a:t> processor design is used, multiple instructions can be in the execution stage at the same time.</a:t>
            </a:r>
          </a:p>
          <a:p>
            <a:pPr algn="just"/>
            <a:r>
              <a:rPr lang="en-GB" u="sng" dirty="0" smtClean="0"/>
              <a:t>For n-pipelines, n-instructions can execute during the same clock cycle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Let us introduce a second pipeline (superscalar) into our 6-staged pipeline and assume that execution stage S4 requires two clock cycles.</a:t>
            </a:r>
          </a:p>
          <a:p>
            <a:pPr algn="just"/>
            <a:r>
              <a:rPr lang="en-GB" dirty="0" smtClean="0"/>
              <a:t>In Figure, odd-numbered instructions enter the </a:t>
            </a:r>
            <a:r>
              <a:rPr lang="en-GB" i="1" u="sng" dirty="0" smtClean="0"/>
              <a:t>u-pipeline</a:t>
            </a:r>
            <a:r>
              <a:rPr lang="en-GB" dirty="0" smtClean="0"/>
              <a:t> and even-numbered instructions enter the </a:t>
            </a:r>
            <a:r>
              <a:rPr lang="en-GB" i="1" u="sng" dirty="0" smtClean="0"/>
              <a:t>v-pipeline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This removes the wasted cycles, and it is now possible to process </a:t>
            </a:r>
            <a:r>
              <a:rPr lang="en-GB" b="1" dirty="0" smtClean="0"/>
              <a:t>n</a:t>
            </a:r>
            <a:r>
              <a:rPr lang="en-GB" dirty="0" smtClean="0"/>
              <a:t> instructions in </a:t>
            </a:r>
            <a:r>
              <a:rPr lang="en-GB" b="1" dirty="0" smtClean="0"/>
              <a:t>(k + n)</a:t>
            </a:r>
            <a:r>
              <a:rPr lang="en-GB" dirty="0" smtClean="0"/>
              <a:t> cycles.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EE6-EB16-4BAE-83B6-406147EB6B0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28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Pipelined Stages (Superscalar)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EE6-EB16-4BAE-83B6-406147EB6B07}" type="slidenum">
              <a:rPr lang="en-GB" smtClean="0"/>
              <a:t>13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527011" y="5894685"/>
            <a:ext cx="3458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(k + n)</a:t>
            </a:r>
            <a:r>
              <a:rPr lang="en-GB" sz="2400" dirty="0" smtClean="0"/>
              <a:t> Cycles = &gt; 10 cycles</a:t>
            </a:r>
            <a:endParaRPr lang="en-GB" sz="2400" b="1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22" y="1690688"/>
            <a:ext cx="11105155" cy="41369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6890" y="1958647"/>
            <a:ext cx="1539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Every next</a:t>
            </a:r>
          </a:p>
          <a:p>
            <a:r>
              <a:rPr lang="en-GB" dirty="0" smtClean="0"/>
              <a:t>Instruction</a:t>
            </a:r>
          </a:p>
          <a:p>
            <a:r>
              <a:rPr lang="en-GB" dirty="0" smtClean="0"/>
              <a:t>Executed</a:t>
            </a:r>
          </a:p>
          <a:p>
            <a:r>
              <a:rPr lang="en-GB" dirty="0" smtClean="0"/>
              <a:t>Per clock cycle</a:t>
            </a:r>
            <a:endParaRPr lang="en-GB" dirty="0"/>
          </a:p>
        </p:txBody>
      </p:sp>
      <p:sp>
        <p:nvSpPr>
          <p:cNvPr id="11" name="Arc 10"/>
          <p:cNvSpPr/>
          <p:nvPr/>
        </p:nvSpPr>
        <p:spPr>
          <a:xfrm>
            <a:off x="3002507" y="3780429"/>
            <a:ext cx="3248168" cy="551917"/>
          </a:xfrm>
          <a:prstGeom prst="arc">
            <a:avLst>
              <a:gd name="adj1" fmla="val 16275183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50675" y="4026090"/>
            <a:ext cx="109182" cy="27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5622877" y="3698542"/>
            <a:ext cx="81887" cy="4094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/>
          <p:cNvSpPr/>
          <p:nvPr/>
        </p:nvSpPr>
        <p:spPr>
          <a:xfrm>
            <a:off x="6782937" y="4026090"/>
            <a:ext cx="68239" cy="4230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Brace 21"/>
          <p:cNvSpPr/>
          <p:nvPr/>
        </p:nvSpPr>
        <p:spPr>
          <a:xfrm>
            <a:off x="5663820" y="4332346"/>
            <a:ext cx="45719" cy="4443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Brace 22"/>
          <p:cNvSpPr/>
          <p:nvPr/>
        </p:nvSpPr>
        <p:spPr>
          <a:xfrm>
            <a:off x="6782937" y="4633415"/>
            <a:ext cx="68239" cy="41625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64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Super-Pipeline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In a </a:t>
            </a:r>
            <a:r>
              <a:rPr lang="en-GB" u="sng" dirty="0" smtClean="0"/>
              <a:t>Super-pipeline</a:t>
            </a:r>
            <a:r>
              <a:rPr lang="en-GB" dirty="0" smtClean="0"/>
              <a:t>, many </a:t>
            </a:r>
            <a:r>
              <a:rPr lang="en-GB" u="sng" dirty="0" smtClean="0"/>
              <a:t>pipeline stages need less than half a clock cycle</a:t>
            </a:r>
            <a:r>
              <a:rPr lang="en-GB" dirty="0" smtClean="0"/>
              <a:t>.</a:t>
            </a:r>
          </a:p>
          <a:p>
            <a:pPr algn="just"/>
            <a:endParaRPr lang="en-GB" dirty="0" smtClean="0"/>
          </a:p>
          <a:p>
            <a:pPr algn="just"/>
            <a:r>
              <a:rPr lang="en-GB" u="sng" dirty="0" smtClean="0"/>
              <a:t>Super-pipeline</a:t>
            </a:r>
            <a:r>
              <a:rPr lang="en-GB" dirty="0" smtClean="0"/>
              <a:t> is the </a:t>
            </a:r>
            <a:r>
              <a:rPr lang="en-GB" u="sng" dirty="0" smtClean="0"/>
              <a:t>breaking of stages of a given pipeline into smaller stages</a:t>
            </a:r>
            <a:r>
              <a:rPr lang="en-GB" dirty="0" smtClean="0"/>
              <a:t>. (thus making the pipeline deeper) in an attempt to shorten the clock period and thus enhancing the instruction throughput by keeping more and more instructions in flight at a time.</a:t>
            </a:r>
          </a:p>
          <a:p>
            <a:pPr algn="just"/>
            <a:endParaRPr lang="en-GB" dirty="0" smtClean="0"/>
          </a:p>
          <a:p>
            <a:pPr algn="just"/>
            <a:endParaRPr lang="en-GB" u="sng" dirty="0" smtClean="0"/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Super-pipeline Performance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122" y="1825625"/>
            <a:ext cx="8159756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4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537"/>
            <a:ext cx="10515600" cy="1325563"/>
          </a:xfrm>
        </p:spPr>
        <p:txBody>
          <a:bodyPr/>
          <a:lstStyle/>
          <a:p>
            <a:r>
              <a:rPr lang="en-GB" dirty="0" smtClean="0"/>
              <a:t>‘Super-Scalar’ VS ‘Super-Pipeline’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477000" cy="4530725"/>
          </a:xfrm>
        </p:spPr>
        <p:txBody>
          <a:bodyPr>
            <a:normAutofit/>
          </a:bodyPr>
          <a:lstStyle/>
          <a:p>
            <a:pPr algn="just"/>
            <a:r>
              <a:rPr lang="en-GB" u="sng" dirty="0" smtClean="0"/>
              <a:t>Simple pipeline</a:t>
            </a:r>
            <a:r>
              <a:rPr lang="en-GB" dirty="0" smtClean="0"/>
              <a:t> system performs </a:t>
            </a:r>
            <a:r>
              <a:rPr lang="en-GB" u="sng" dirty="0" smtClean="0"/>
              <a:t>only one pipeline stage per clock cycle</a:t>
            </a:r>
            <a:r>
              <a:rPr lang="en-GB" dirty="0" smtClean="0"/>
              <a:t>.</a:t>
            </a:r>
          </a:p>
          <a:p>
            <a:pPr algn="just"/>
            <a:endParaRPr lang="en-GB" dirty="0" smtClean="0"/>
          </a:p>
          <a:p>
            <a:pPr algn="just"/>
            <a:r>
              <a:rPr lang="en-GB" u="sng" dirty="0" smtClean="0"/>
              <a:t>Super-pipeline</a:t>
            </a:r>
            <a:r>
              <a:rPr lang="en-GB" dirty="0" smtClean="0"/>
              <a:t> system is capable of performing </a:t>
            </a:r>
            <a:r>
              <a:rPr lang="en-GB" u="sng" dirty="0" smtClean="0"/>
              <a:t>two pipeline stages per clock cycle</a:t>
            </a:r>
            <a:r>
              <a:rPr lang="en-GB" dirty="0" smtClean="0"/>
              <a:t>.</a:t>
            </a:r>
          </a:p>
          <a:p>
            <a:pPr algn="just"/>
            <a:endParaRPr lang="en-GB" dirty="0" smtClean="0"/>
          </a:p>
          <a:p>
            <a:pPr algn="just"/>
            <a:r>
              <a:rPr lang="en-GB" u="sng" dirty="0" smtClean="0"/>
              <a:t>Super-scalar</a:t>
            </a:r>
            <a:r>
              <a:rPr lang="en-GB" dirty="0" smtClean="0"/>
              <a:t> performs </a:t>
            </a:r>
            <a:r>
              <a:rPr lang="en-GB" u="sng" dirty="0" smtClean="0"/>
              <a:t>only one pipeline stage per clock stage in each parallel pipeline.</a:t>
            </a:r>
            <a:endParaRPr lang="en-GB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16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660" y="0"/>
            <a:ext cx="4676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 Hazards/Problems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Limits to Pipelining, </a:t>
            </a:r>
            <a:r>
              <a:rPr lang="en-GB" u="sng" dirty="0" smtClean="0"/>
              <a:t>Hazards</a:t>
            </a:r>
            <a:r>
              <a:rPr lang="en-GB" dirty="0" smtClean="0"/>
              <a:t> prevent next instruction from executing during its designated clock cycles.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  </a:t>
            </a:r>
            <a:r>
              <a:rPr lang="en-GB" u="sng" dirty="0" smtClean="0"/>
              <a:t>Structural hazards</a:t>
            </a:r>
            <a:r>
              <a:rPr lang="en-GB" dirty="0" smtClean="0"/>
              <a:t>: Hardware cannot support some combination of instructions (single processor will limit to machine level parallelism).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u="sng" dirty="0" smtClean="0"/>
              <a:t>Control hazards</a:t>
            </a:r>
            <a:r>
              <a:rPr lang="en-GB" dirty="0" smtClean="0"/>
              <a:t>: Pipelining of branches causes later instruction fetches to wait for the result of the branch. (limited ILP)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u="sng" dirty="0" smtClean="0"/>
              <a:t>Data hazards</a:t>
            </a:r>
            <a:r>
              <a:rPr lang="en-GB" dirty="0" smtClean="0"/>
              <a:t>: Instruction depends on result of prior instruction still in the pipeline (data dependency).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/>
              <a:t> These might result in pipeline ‘stalls’ or ‘bubbles’ in the pipeline.</a:t>
            </a:r>
            <a:endParaRPr lang="en-GB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Preparatory Questions (Pipelining)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1" dirty="0" smtClean="0"/>
              <a:t>Q1. </a:t>
            </a:r>
            <a:r>
              <a:rPr lang="en-GB" b="1" dirty="0"/>
              <a:t>What is the ‘instruction pipelining’? How can we pipeline instructions? </a:t>
            </a:r>
            <a:endParaRPr lang="en-GB" b="1" dirty="0" smtClean="0"/>
          </a:p>
          <a:p>
            <a:pPr marL="0" indent="0" algn="just">
              <a:buNone/>
            </a:pPr>
            <a:r>
              <a:rPr lang="en-GB" b="1" dirty="0" smtClean="0"/>
              <a:t>Q2. </a:t>
            </a:r>
            <a:r>
              <a:rPr lang="en-GB" b="1" dirty="0"/>
              <a:t>In a six-stage pipelined processor, how many instructions can be executed in 18 clock cycles? </a:t>
            </a:r>
            <a:endParaRPr lang="en-GB" b="1" dirty="0" smtClean="0"/>
          </a:p>
          <a:p>
            <a:pPr marL="0" indent="0" algn="just">
              <a:buNone/>
            </a:pPr>
            <a:r>
              <a:rPr lang="en-GB" b="1" dirty="0" smtClean="0"/>
              <a:t>Q3. </a:t>
            </a:r>
            <a:r>
              <a:rPr lang="en-GB" b="1" dirty="0"/>
              <a:t>What is a ‘superscalar’ pipeline? How does it improve processor performance? </a:t>
            </a:r>
            <a:endParaRPr lang="en-GB" b="1" dirty="0" smtClean="0"/>
          </a:p>
          <a:p>
            <a:pPr marL="0" indent="0" algn="just">
              <a:buNone/>
            </a:pPr>
            <a:r>
              <a:rPr lang="en-GB" b="1" dirty="0" smtClean="0"/>
              <a:t>Q4. What is a ‘</a:t>
            </a:r>
            <a:r>
              <a:rPr lang="en-GB" b="1" dirty="0" err="1" smtClean="0"/>
              <a:t>superpipeline</a:t>
            </a:r>
            <a:r>
              <a:rPr lang="en-GB" b="1" dirty="0" smtClean="0"/>
              <a:t>’? How does it differ from a normal pipeline?</a:t>
            </a:r>
          </a:p>
          <a:p>
            <a:pPr marL="0" indent="0" algn="just">
              <a:buNone/>
            </a:pPr>
            <a:r>
              <a:rPr lang="en-GB" b="1" dirty="0" smtClean="0"/>
              <a:t>Q5. What are the ‘hazards’ to pipelining?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to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Addressing Modes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Immediate Addressing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Register Addressing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Direct Addressing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Indirect Addressing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Register Indirect Addressing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2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Paper Pattern – Mid-Term (Total Marks = 30)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Short Questions – 6 or 7 (2 marks each)</a:t>
            </a:r>
          </a:p>
          <a:p>
            <a:endParaRPr lang="en-GB" dirty="0" smtClean="0"/>
          </a:p>
          <a:p>
            <a:r>
              <a:rPr lang="en-GB" dirty="0" smtClean="0"/>
              <a:t>Long question – 1 or 2 (5 marks each)</a:t>
            </a:r>
          </a:p>
          <a:p>
            <a:endParaRPr lang="en-GB" dirty="0" smtClean="0"/>
          </a:p>
          <a:p>
            <a:r>
              <a:rPr lang="en-GB" dirty="0" smtClean="0"/>
              <a:t>Numerical question – 1 or 2 (5 marks each)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7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13.1 Addressing Modes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The address field or fields in a typical instruction format are relatively small.</a:t>
            </a:r>
          </a:p>
          <a:p>
            <a:pPr algn="just"/>
            <a:r>
              <a:rPr lang="en-GB" dirty="0" smtClean="0"/>
              <a:t>We would like to be able to reference a large range of locations in main memory or, for some systems, virtual memory.</a:t>
            </a:r>
          </a:p>
          <a:p>
            <a:pPr algn="just"/>
            <a:r>
              <a:rPr lang="en-GB" dirty="0" smtClean="0"/>
              <a:t>To achieve this objective, a variety of addressing techniques has been employed.</a:t>
            </a:r>
          </a:p>
          <a:p>
            <a:pPr algn="just"/>
            <a:r>
              <a:rPr lang="en-GB" dirty="0" smtClean="0"/>
              <a:t>The </a:t>
            </a:r>
            <a:r>
              <a:rPr lang="en-GB" b="1" dirty="0" smtClean="0"/>
              <a:t>mode field</a:t>
            </a:r>
            <a:r>
              <a:rPr lang="en-GB" dirty="0" smtClean="0"/>
              <a:t> in the instruction format determines which addressing mode is to be used.</a:t>
            </a:r>
          </a:p>
          <a:p>
            <a:pPr algn="just"/>
            <a:r>
              <a:rPr lang="en-GB" dirty="0" smtClean="0"/>
              <a:t>They all involve some trade-off.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046D-4325-48F0-B859-30ABF1B3E85A}" type="slidenum">
              <a:rPr lang="en-GB" smtClean="0"/>
              <a:t>20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606722" y="2292824"/>
            <a:ext cx="3985147" cy="368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3821373" y="2292824"/>
            <a:ext cx="0" cy="36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7192" y="2292824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Opcode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82470" y="22996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Address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353018" y="2291981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Word = instruction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677027" y="2484313"/>
            <a:ext cx="59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834"/>
            <a:ext cx="10515600" cy="1325563"/>
          </a:xfrm>
        </p:spPr>
        <p:txBody>
          <a:bodyPr/>
          <a:lstStyle/>
          <a:p>
            <a:r>
              <a:rPr lang="en-GB" dirty="0" smtClean="0"/>
              <a:t>Types of Addressing Modes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503" y="1575741"/>
            <a:ext cx="10816989" cy="4487330"/>
          </a:xfrm>
        </p:spPr>
        <p:txBody>
          <a:bodyPr/>
          <a:lstStyle/>
          <a:p>
            <a:r>
              <a:rPr lang="en-GB" dirty="0" smtClean="0"/>
              <a:t>The most common addressing techniques, or modes (used in RISC) are: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 use the following notation here: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/>
              <a:t>A</a:t>
            </a:r>
            <a:r>
              <a:rPr lang="en-GB" dirty="0" smtClean="0"/>
              <a:t> = </a:t>
            </a:r>
            <a:r>
              <a:rPr lang="en-GB" u="sng" dirty="0" smtClean="0"/>
              <a:t>contents of an address field </a:t>
            </a:r>
            <a:r>
              <a:rPr lang="en-GB" dirty="0" smtClean="0"/>
              <a:t>in the instruction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/>
              <a:t>R</a:t>
            </a:r>
            <a:r>
              <a:rPr lang="en-GB" dirty="0" smtClean="0"/>
              <a:t> = </a:t>
            </a:r>
            <a:r>
              <a:rPr lang="en-GB" u="sng" dirty="0" smtClean="0"/>
              <a:t>contents of </a:t>
            </a:r>
            <a:r>
              <a:rPr lang="en-GB" dirty="0" smtClean="0"/>
              <a:t>an address field in the instruction that refers to </a:t>
            </a:r>
            <a:r>
              <a:rPr lang="en-GB" u="sng" dirty="0" smtClean="0"/>
              <a:t>a register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/>
              <a:t>EA</a:t>
            </a:r>
            <a:r>
              <a:rPr lang="en-GB" dirty="0" smtClean="0"/>
              <a:t> = </a:t>
            </a:r>
            <a:r>
              <a:rPr lang="en-GB" u="sng" dirty="0" smtClean="0"/>
              <a:t>actual (effective) address of the location </a:t>
            </a:r>
            <a:r>
              <a:rPr lang="en-GB" dirty="0" smtClean="0"/>
              <a:t>containing the referenced             	operand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b="1" dirty="0" smtClean="0"/>
              <a:t>(X)</a:t>
            </a:r>
            <a:r>
              <a:rPr lang="en-GB" dirty="0" smtClean="0"/>
              <a:t> = </a:t>
            </a:r>
            <a:r>
              <a:rPr lang="en-GB" u="sng" dirty="0" smtClean="0"/>
              <a:t>contents of memory location X or register X</a:t>
            </a:r>
            <a:endParaRPr lang="en-GB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046D-4325-48F0-B859-30ABF1B3E85A}" type="slidenum">
              <a:rPr lang="en-GB" smtClean="0"/>
              <a:t>21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13712" y="2025804"/>
          <a:ext cx="101645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8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2400" dirty="0" smtClean="0"/>
                        <a:t>Immediate addressing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2400" dirty="0" smtClean="0"/>
                        <a:t>Direct addressing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2400" dirty="0" smtClean="0"/>
                        <a:t>Indirect</a:t>
                      </a:r>
                      <a:r>
                        <a:rPr lang="en-GB" sz="2400" baseline="0" dirty="0" smtClean="0"/>
                        <a:t> addressing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2400" b="1" dirty="0" smtClean="0"/>
                        <a:t>Register addressing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2400" b="1" dirty="0" smtClean="0"/>
                        <a:t>Register indirect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41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Addressing Modes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algn="just"/>
            <a:r>
              <a:rPr lang="en-GB" dirty="0" smtClean="0"/>
              <a:t>In a system without virtual memory, the </a:t>
            </a:r>
            <a:r>
              <a:rPr lang="en-GB" b="1" dirty="0" smtClean="0"/>
              <a:t>effective address (EA)</a:t>
            </a:r>
            <a:r>
              <a:rPr lang="en-GB" dirty="0" smtClean="0"/>
              <a:t> will be either </a:t>
            </a:r>
            <a:r>
              <a:rPr lang="en-GB" u="sng" dirty="0" smtClean="0"/>
              <a:t>a main memory address or a register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In a virtual memory system, the effective address is a </a:t>
            </a:r>
            <a:r>
              <a:rPr lang="en-GB" u="sng" dirty="0" smtClean="0"/>
              <a:t>virtual address or a register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046D-4325-48F0-B859-30ABF1B3E85A}" type="slidenum">
              <a:rPr lang="en-GB" smtClean="0"/>
              <a:t>22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56" y="1690688"/>
            <a:ext cx="10543044" cy="271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Immediate Addressing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594"/>
            <a:ext cx="10515600" cy="4895851"/>
          </a:xfrm>
        </p:spPr>
        <p:txBody>
          <a:bodyPr/>
          <a:lstStyle/>
          <a:p>
            <a:pPr algn="just"/>
            <a:r>
              <a:rPr lang="en-GB" b="1" dirty="0" smtClean="0"/>
              <a:t>Immediate addressing</a:t>
            </a:r>
            <a:r>
              <a:rPr lang="en-GB" dirty="0" smtClean="0"/>
              <a:t> is the simplest form of addressing, in which the operand value is present in the instruction</a:t>
            </a:r>
          </a:p>
          <a:p>
            <a:pPr marL="0" indent="0" algn="ctr">
              <a:buNone/>
            </a:pPr>
            <a:r>
              <a:rPr lang="en-GB" b="1" dirty="0" smtClean="0"/>
              <a:t>Operand = A</a:t>
            </a:r>
          </a:p>
          <a:p>
            <a:pPr algn="just"/>
            <a:r>
              <a:rPr lang="en-GB" dirty="0" smtClean="0"/>
              <a:t>This mode can be used to define and use constants or set initial values of variables. </a:t>
            </a:r>
            <a:r>
              <a:rPr lang="en-GB" u="sng" dirty="0" smtClean="0"/>
              <a:t>Example</a:t>
            </a:r>
            <a:r>
              <a:rPr lang="en-GB" dirty="0" smtClean="0"/>
              <a:t>: </a:t>
            </a:r>
            <a:r>
              <a:rPr lang="en-GB" b="1" dirty="0" err="1"/>
              <a:t>mov</a:t>
            </a:r>
            <a:r>
              <a:rPr lang="en-GB" dirty="0"/>
              <a:t> AX, 45h</a:t>
            </a:r>
            <a:endParaRPr lang="en-GB" dirty="0" smtClean="0"/>
          </a:p>
          <a:p>
            <a:pPr algn="just"/>
            <a:r>
              <a:rPr lang="en-GB" dirty="0" smtClean="0"/>
              <a:t>The </a:t>
            </a:r>
            <a:r>
              <a:rPr lang="en-GB" u="sng" dirty="0" smtClean="0"/>
              <a:t>advantage</a:t>
            </a:r>
            <a:r>
              <a:rPr lang="en-GB" dirty="0"/>
              <a:t> </a:t>
            </a:r>
            <a:r>
              <a:rPr lang="en-GB" dirty="0" smtClean="0"/>
              <a:t>of immediate addressing is that no memory reference other than the instruction fetch is required to obtain the operand, thus saving one memory or cache cycle in the instruction cycle.</a:t>
            </a:r>
          </a:p>
          <a:p>
            <a:pPr algn="just"/>
            <a:r>
              <a:rPr lang="en-GB" dirty="0" smtClean="0"/>
              <a:t>The </a:t>
            </a:r>
            <a:r>
              <a:rPr lang="en-GB" u="sng" dirty="0" smtClean="0"/>
              <a:t>disadvantage</a:t>
            </a:r>
            <a:r>
              <a:rPr lang="en-GB" dirty="0" smtClean="0"/>
              <a:t> is that the size of the number is restricted to the size of the address field, which, in most instruction sets, is small compared with the word length.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046D-4325-48F0-B859-30ABF1B3E85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9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(a) Immediate Addressing Mode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394" y="1690688"/>
            <a:ext cx="4665662" cy="46656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046D-4325-48F0-B859-30ABF1B3E85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Register Addressing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96" y="1690688"/>
            <a:ext cx="10707807" cy="4643414"/>
          </a:xfrm>
        </p:spPr>
        <p:txBody>
          <a:bodyPr>
            <a:normAutofit/>
          </a:bodyPr>
          <a:lstStyle/>
          <a:p>
            <a:r>
              <a:rPr lang="en-GB" b="1" dirty="0" smtClean="0"/>
              <a:t>Register addressing</a:t>
            </a:r>
            <a:r>
              <a:rPr lang="en-GB" dirty="0" smtClean="0"/>
              <a:t> is similar to direct addressing. </a:t>
            </a:r>
            <a:r>
              <a:rPr lang="en-GB" u="sng" dirty="0" smtClean="0"/>
              <a:t>Example</a:t>
            </a:r>
            <a:r>
              <a:rPr lang="en-GB" dirty="0" smtClean="0"/>
              <a:t>: </a:t>
            </a:r>
            <a:r>
              <a:rPr lang="en-GB" b="1" dirty="0" err="1" smtClean="0"/>
              <a:t>mov</a:t>
            </a:r>
            <a:r>
              <a:rPr lang="en-GB" dirty="0" smtClean="0"/>
              <a:t> </a:t>
            </a:r>
            <a:r>
              <a:rPr lang="en-GB" dirty="0"/>
              <a:t>AX,BX</a:t>
            </a:r>
            <a:endParaRPr lang="en-GB" dirty="0" smtClean="0"/>
          </a:p>
          <a:p>
            <a:pPr algn="just"/>
            <a:r>
              <a:rPr lang="en-GB" dirty="0" smtClean="0"/>
              <a:t>The only difference is that the address field refers to a register rather than a main memory address:</a:t>
            </a:r>
          </a:p>
          <a:p>
            <a:pPr marL="0" indent="0" algn="ctr">
              <a:buNone/>
            </a:pPr>
            <a:r>
              <a:rPr lang="en-GB" b="1" dirty="0" smtClean="0"/>
              <a:t>EA = R</a:t>
            </a:r>
            <a:endParaRPr lang="en-GB" b="1" dirty="0"/>
          </a:p>
          <a:p>
            <a:pPr algn="just"/>
            <a:r>
              <a:rPr lang="en-GB" dirty="0" smtClean="0"/>
              <a:t>Typically, an address field that references registers will be of ‘5 bits’, so that a total of 32 general-purpose registers can be referenced.</a:t>
            </a:r>
          </a:p>
          <a:p>
            <a:pPr algn="just"/>
            <a:r>
              <a:rPr lang="en-GB" dirty="0" smtClean="0"/>
              <a:t>The </a:t>
            </a:r>
            <a:r>
              <a:rPr lang="en-GB" u="sng" dirty="0" smtClean="0"/>
              <a:t>advantages</a:t>
            </a:r>
            <a:r>
              <a:rPr lang="en-GB" dirty="0" smtClean="0"/>
              <a:t> of register addressing are that: (1) only a small address field is needed in the instruction, and (2) no time-consuming memory references are required, coz register access time is less.</a:t>
            </a:r>
          </a:p>
          <a:p>
            <a:pPr algn="just"/>
            <a:r>
              <a:rPr lang="en-GB" dirty="0" smtClean="0"/>
              <a:t>The </a:t>
            </a:r>
            <a:r>
              <a:rPr lang="en-GB" u="sng" dirty="0" smtClean="0"/>
              <a:t>disadvantage</a:t>
            </a:r>
            <a:r>
              <a:rPr lang="en-GB" dirty="0" smtClean="0"/>
              <a:t> is that the address space is very limited.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046D-4325-48F0-B859-30ABF1B3E85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(b) Register Addressing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430" y="1685724"/>
            <a:ext cx="4670626" cy="46706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046D-4325-48F0-B859-30ABF1B3E85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4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Direct Addressing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9288"/>
            <a:ext cx="5972033" cy="4657062"/>
          </a:xfrm>
        </p:spPr>
        <p:txBody>
          <a:bodyPr/>
          <a:lstStyle/>
          <a:p>
            <a:pPr algn="just"/>
            <a:r>
              <a:rPr lang="en-GB" b="1" dirty="0" smtClean="0"/>
              <a:t>Direct addressing</a:t>
            </a:r>
            <a:r>
              <a:rPr lang="en-GB" dirty="0" smtClean="0"/>
              <a:t>, the address field contains the ‘effective address’ of the operand:</a:t>
            </a:r>
          </a:p>
          <a:p>
            <a:pPr marL="0" indent="0" algn="ctr">
              <a:buNone/>
            </a:pPr>
            <a:r>
              <a:rPr lang="en-GB" b="1" dirty="0" smtClean="0"/>
              <a:t>EA = A</a:t>
            </a:r>
            <a:endParaRPr lang="en-GB" b="1" dirty="0"/>
          </a:p>
          <a:p>
            <a:pPr algn="just"/>
            <a:r>
              <a:rPr lang="en-GB" u="sng" dirty="0" err="1" smtClean="0"/>
              <a:t>Adv</a:t>
            </a:r>
            <a:r>
              <a:rPr lang="en-GB" dirty="0" smtClean="0"/>
              <a:t>: It requires only one memory reference and no special calculation.</a:t>
            </a:r>
          </a:p>
          <a:p>
            <a:pPr algn="just"/>
            <a:r>
              <a:rPr lang="en-GB" u="sng" dirty="0" smtClean="0"/>
              <a:t>Disadvantage</a:t>
            </a:r>
            <a:r>
              <a:rPr lang="en-GB" dirty="0" smtClean="0"/>
              <a:t>: The limitations is that it provides only a limited address space.</a:t>
            </a:r>
          </a:p>
          <a:p>
            <a:pPr algn="just"/>
            <a:r>
              <a:rPr lang="en-GB" dirty="0" smtClean="0"/>
              <a:t>‘One clock cycle’ is required for fetch.</a:t>
            </a:r>
          </a:p>
          <a:p>
            <a:pPr algn="just"/>
            <a:r>
              <a:rPr lang="en-GB" u="sng" dirty="0" smtClean="0"/>
              <a:t>Example</a:t>
            </a:r>
            <a:r>
              <a:rPr lang="en-GB" dirty="0" smtClean="0"/>
              <a:t>: </a:t>
            </a:r>
            <a:r>
              <a:rPr lang="en-GB" dirty="0"/>
              <a:t>Var1 </a:t>
            </a:r>
            <a:r>
              <a:rPr lang="en-GB" b="1" dirty="0" err="1"/>
              <a:t>db</a:t>
            </a:r>
            <a:r>
              <a:rPr lang="en-GB" dirty="0"/>
              <a:t> </a:t>
            </a:r>
            <a:r>
              <a:rPr lang="en-GB" dirty="0" smtClean="0"/>
              <a:t>100h; </a:t>
            </a:r>
            <a:r>
              <a:rPr lang="en-GB" b="1" dirty="0" err="1"/>
              <a:t>mov</a:t>
            </a:r>
            <a:r>
              <a:rPr lang="en-GB" dirty="0"/>
              <a:t> AX, Var1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046D-4325-48F0-B859-30ABF1B3E85A}" type="slidenum">
              <a:rPr lang="en-GB" smtClean="0"/>
              <a:t>27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769" y="1735932"/>
            <a:ext cx="4441031" cy="444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Indirect Addressing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With ‘direct addressing’ the length of the address field is usually less than the word length, thus limiting the address range.</a:t>
            </a:r>
          </a:p>
          <a:p>
            <a:pPr algn="just"/>
            <a:r>
              <a:rPr lang="en-GB" dirty="0" smtClean="0"/>
              <a:t>One solution is to have the </a:t>
            </a:r>
            <a:r>
              <a:rPr lang="en-GB" u="sng" dirty="0" smtClean="0"/>
              <a:t>address field refer to the address of a word in memory</a:t>
            </a:r>
            <a:r>
              <a:rPr lang="en-GB" dirty="0" smtClean="0"/>
              <a:t>, which in turn contains a full-length address of the operand.</a:t>
            </a:r>
          </a:p>
          <a:p>
            <a:pPr algn="just"/>
            <a:r>
              <a:rPr lang="en-GB" dirty="0" smtClean="0"/>
              <a:t>This is known as </a:t>
            </a:r>
            <a:r>
              <a:rPr lang="en-GB" b="1" dirty="0" smtClean="0"/>
              <a:t>indirect addressing</a:t>
            </a:r>
            <a:r>
              <a:rPr lang="en-GB" dirty="0" smtClean="0"/>
              <a:t>:</a:t>
            </a:r>
          </a:p>
          <a:p>
            <a:pPr marL="0" indent="0" algn="ctr">
              <a:buNone/>
            </a:pPr>
            <a:r>
              <a:rPr lang="en-GB" b="1" dirty="0" smtClean="0"/>
              <a:t>EA = (A)</a:t>
            </a:r>
            <a:endParaRPr lang="en-GB" b="1" dirty="0"/>
          </a:p>
          <a:p>
            <a:pPr algn="just"/>
            <a:r>
              <a:rPr lang="en-GB" dirty="0" smtClean="0"/>
              <a:t>As defined earlier, the parentheses </a:t>
            </a:r>
            <a:r>
              <a:rPr lang="en-GB" b="1" dirty="0" smtClean="0"/>
              <a:t>()</a:t>
            </a:r>
            <a:r>
              <a:rPr lang="en-GB" dirty="0" smtClean="0"/>
              <a:t> are to mean </a:t>
            </a:r>
            <a:r>
              <a:rPr lang="en-GB" b="1" dirty="0" smtClean="0"/>
              <a:t>[contents of]</a:t>
            </a:r>
            <a:r>
              <a:rPr lang="en-GB" dirty="0" smtClean="0"/>
              <a:t>.</a:t>
            </a:r>
          </a:p>
          <a:p>
            <a:pPr algn="just"/>
            <a:r>
              <a:rPr lang="en-GB" u="sng" dirty="0" smtClean="0"/>
              <a:t>Example</a:t>
            </a:r>
            <a:r>
              <a:rPr lang="en-GB" dirty="0" smtClean="0"/>
              <a:t>: </a:t>
            </a:r>
            <a:r>
              <a:rPr lang="en-GB" dirty="0"/>
              <a:t>Var1 </a:t>
            </a:r>
            <a:r>
              <a:rPr lang="en-GB" b="1" dirty="0" err="1"/>
              <a:t>db</a:t>
            </a:r>
            <a:r>
              <a:rPr lang="en-GB" dirty="0"/>
              <a:t> 10h, </a:t>
            </a:r>
            <a:r>
              <a:rPr lang="en-GB" dirty="0" smtClean="0"/>
              <a:t>20h;	</a:t>
            </a:r>
            <a:r>
              <a:rPr lang="en-GB" b="1" dirty="0" err="1"/>
              <a:t>mov</a:t>
            </a:r>
            <a:r>
              <a:rPr lang="en-GB" b="1" dirty="0"/>
              <a:t> </a:t>
            </a:r>
            <a:r>
              <a:rPr lang="en-GB" dirty="0"/>
              <a:t>SI, </a:t>
            </a:r>
            <a:r>
              <a:rPr lang="en-GB" b="1" dirty="0"/>
              <a:t>offset</a:t>
            </a:r>
            <a:r>
              <a:rPr lang="en-GB" dirty="0"/>
              <a:t> </a:t>
            </a:r>
            <a:r>
              <a:rPr lang="en-GB" dirty="0" smtClean="0"/>
              <a:t>var1;        </a:t>
            </a:r>
            <a:r>
              <a:rPr lang="en-GB" b="1" dirty="0" err="1" smtClean="0"/>
              <a:t>mov</a:t>
            </a:r>
            <a:r>
              <a:rPr lang="en-GB" dirty="0" smtClean="0"/>
              <a:t> </a:t>
            </a:r>
            <a:r>
              <a:rPr lang="en-GB" dirty="0"/>
              <a:t>AL, [SI + 1]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046D-4325-48F0-B859-30ABF1B3E85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3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(d) Indirect Addressing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0205" y="1690688"/>
            <a:ext cx="4703595" cy="46656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046D-4325-48F0-B859-30ABF1B3E85A}" type="slidenum">
              <a:rPr lang="en-GB" smtClean="0"/>
              <a:t>29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831899" y="5036024"/>
            <a:ext cx="126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Operand Address</a:t>
            </a:r>
            <a:endParaRPr lang="en-GB" sz="1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59863"/>
            <a:ext cx="5603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/>
              <a:t>The </a:t>
            </a:r>
            <a:r>
              <a:rPr lang="en-GB" u="sng" dirty="0" smtClean="0"/>
              <a:t>advantage</a:t>
            </a:r>
            <a:r>
              <a:rPr lang="en-GB" dirty="0" smtClean="0"/>
              <a:t> of this approach is that for a word length of N-bits, an address space of 2</a:t>
            </a:r>
            <a:r>
              <a:rPr lang="en-GB" baseline="30000" dirty="0" smtClean="0"/>
              <a:t>N</a:t>
            </a:r>
            <a:r>
              <a:rPr lang="en-GB" dirty="0" smtClean="0"/>
              <a:t> is now available. (thus we can now access higher memory locations)</a:t>
            </a:r>
          </a:p>
          <a:p>
            <a:pPr algn="just"/>
            <a:r>
              <a:rPr lang="en-GB" dirty="0" smtClean="0"/>
              <a:t>The </a:t>
            </a:r>
            <a:r>
              <a:rPr lang="en-GB" u="sng" dirty="0" smtClean="0"/>
              <a:t>disadvantage</a:t>
            </a:r>
            <a:r>
              <a:rPr lang="en-GB" dirty="0" smtClean="0"/>
              <a:t> is that instruction execution requires two memory references to fetch the operand: one to get its address and a second to get its value.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9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to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900"/>
            <a:ext cx="10515600" cy="5206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‘Organizational techniques’ </a:t>
            </a:r>
            <a:r>
              <a:rPr lang="en-GB" dirty="0"/>
              <a:t>to Improve Processor Speed</a:t>
            </a:r>
          </a:p>
          <a:p>
            <a:r>
              <a:rPr lang="en-GB" dirty="0"/>
              <a:t>Pipelining</a:t>
            </a:r>
          </a:p>
          <a:p>
            <a:r>
              <a:rPr lang="en-GB" dirty="0" smtClean="0"/>
              <a:t>Superscalar</a:t>
            </a:r>
          </a:p>
          <a:p>
            <a:r>
              <a:rPr lang="en-GB" dirty="0" smtClean="0"/>
              <a:t>Super-pipeline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Addressing Modes</a:t>
            </a:r>
          </a:p>
          <a:p>
            <a:r>
              <a:rPr lang="en-GB" dirty="0" smtClean="0"/>
              <a:t>Immediate Addressing</a:t>
            </a:r>
          </a:p>
          <a:p>
            <a:r>
              <a:rPr lang="en-GB" dirty="0" smtClean="0"/>
              <a:t>Register Addressing</a:t>
            </a:r>
          </a:p>
          <a:p>
            <a:r>
              <a:rPr lang="en-GB" dirty="0" smtClean="0"/>
              <a:t>Direct Addressing</a:t>
            </a:r>
          </a:p>
          <a:p>
            <a:r>
              <a:rPr lang="en-GB" dirty="0" smtClean="0"/>
              <a:t>Indirect Addressing</a:t>
            </a:r>
          </a:p>
          <a:p>
            <a:r>
              <a:rPr lang="en-GB" dirty="0" smtClean="0"/>
              <a:t>Register Indirect Addressing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ECB3-5505-455A-99D1-3B97C611F4BB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017243" y="2060811"/>
            <a:ext cx="215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See Morris Page. 302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3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Register Indirect Addressing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332"/>
            <a:ext cx="10515600" cy="5032375"/>
          </a:xfrm>
        </p:spPr>
        <p:txBody>
          <a:bodyPr/>
          <a:lstStyle/>
          <a:p>
            <a:pPr algn="just"/>
            <a:r>
              <a:rPr lang="en-GB" dirty="0" smtClean="0"/>
              <a:t>Just as register address is analogous to direct addressing, </a:t>
            </a:r>
            <a:r>
              <a:rPr lang="en-GB" b="1" dirty="0" smtClean="0"/>
              <a:t>register indirect addressing</a:t>
            </a:r>
            <a:r>
              <a:rPr lang="en-GB" dirty="0" smtClean="0"/>
              <a:t> is analogous to </a:t>
            </a:r>
            <a:r>
              <a:rPr lang="en-GB" u="sng" dirty="0" smtClean="0"/>
              <a:t>indirect addressing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In both cases, the only difference is whether the address field refers to a memory location or a register.</a:t>
            </a:r>
          </a:p>
          <a:p>
            <a:pPr algn="just"/>
            <a:r>
              <a:rPr lang="en-GB" dirty="0" smtClean="0"/>
              <a:t>Thus, for register indirect address,</a:t>
            </a:r>
          </a:p>
          <a:p>
            <a:pPr marL="0" indent="0" algn="ctr">
              <a:buNone/>
            </a:pPr>
            <a:r>
              <a:rPr lang="en-GB" b="1" dirty="0" smtClean="0"/>
              <a:t>EA = (R)</a:t>
            </a:r>
            <a:endParaRPr lang="en-GB" b="1" dirty="0"/>
          </a:p>
          <a:p>
            <a:pPr algn="just"/>
            <a:r>
              <a:rPr lang="en-GB" u="sng" dirty="0" smtClean="0"/>
              <a:t>Advantages</a:t>
            </a:r>
            <a:r>
              <a:rPr lang="en-GB" dirty="0" smtClean="0"/>
              <a:t>: The address space limitation (limited range of addresses) of the address field is overcome by having that field refer to a word-length location containing an address.</a:t>
            </a:r>
          </a:p>
          <a:p>
            <a:pPr algn="just"/>
            <a:r>
              <a:rPr lang="en-GB" dirty="0" smtClean="0"/>
              <a:t>In addition, register indirect addressing uses one less memory reference than indirect addressing. (saves one clock cycle)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046D-4325-48F0-B859-30ABF1B3E85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(e) Register Indirect Addressing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134" y="1648943"/>
            <a:ext cx="4857466" cy="48771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046D-4325-48F0-B859-30ABF1B3E85A}" type="slidenum">
              <a:rPr lang="en-GB" smtClean="0"/>
              <a:t>31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464615" y="4217158"/>
            <a:ext cx="126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Operand Address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746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Preparatory Question (Addressing Modes)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Briefly define ‘immediate addressing’.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Briefly define ‘direct addressing’.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Briefly define ‘indirect addressing’.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Briefly define ‘register addressing’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Briefly define ‘register indirect addressing’.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What is the advantage of ‘indirect addressing’?</a:t>
            </a:r>
          </a:p>
          <a:p>
            <a:pPr marL="514350" indent="-514350">
              <a:buFont typeface="+mj-lt"/>
              <a:buAutoNum type="arabicPeriod"/>
            </a:pP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046D-4325-48F0-B859-30ABF1B3E85A}" type="slidenum">
              <a:rPr lang="en-GB" smtClean="0"/>
              <a:t>32</a:t>
            </a:fld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851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mtClean="0"/>
              <a:t>The End – before Mids.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Multi-Stage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algn="just"/>
            <a:r>
              <a:rPr lang="en-GB" b="1" dirty="0" smtClean="0"/>
              <a:t>Instruction pipelining</a:t>
            </a:r>
            <a:r>
              <a:rPr lang="en-GB" dirty="0" smtClean="0"/>
              <a:t> is an organizational approach, to </a:t>
            </a:r>
            <a:r>
              <a:rPr lang="en-GB" u="sng" dirty="0" smtClean="0"/>
              <a:t>improve the processor performance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As in a </a:t>
            </a:r>
            <a:r>
              <a:rPr lang="en-GB" u="sng" dirty="0" smtClean="0"/>
              <a:t>pipeline</a:t>
            </a:r>
            <a:r>
              <a:rPr lang="en-GB" dirty="0" smtClean="0"/>
              <a:t>, new inputs are accepted at one end before previously accepted inputs appear as output at the other end.</a:t>
            </a:r>
          </a:p>
          <a:p>
            <a:pPr algn="just"/>
            <a:r>
              <a:rPr lang="en-GB" dirty="0"/>
              <a:t>Each step in the instruction cycle </a:t>
            </a:r>
            <a:r>
              <a:rPr lang="en-GB" dirty="0" smtClean="0"/>
              <a:t>(fetch -&gt; decode -&gt; execute) takes </a:t>
            </a:r>
            <a:r>
              <a:rPr lang="en-GB" dirty="0"/>
              <a:t>at least one tick of the system clock, called a </a:t>
            </a:r>
            <a:r>
              <a:rPr lang="en-GB" u="sng" dirty="0"/>
              <a:t>clock cycle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But this does not mean that the processor must wait until all steps are completed before beginning to process the next instruction.</a:t>
            </a:r>
          </a:p>
          <a:p>
            <a:pPr algn="just"/>
            <a:r>
              <a:rPr lang="en-GB" dirty="0"/>
              <a:t>The processor can execute the steps in parallel, a technique known as </a:t>
            </a:r>
            <a:r>
              <a:rPr lang="en-GB" b="1" dirty="0"/>
              <a:t>pipelining</a:t>
            </a:r>
            <a:r>
              <a:rPr lang="en-GB" dirty="0"/>
              <a:t>. </a:t>
            </a:r>
            <a:r>
              <a:rPr lang="en-GB" dirty="0" smtClean="0"/>
              <a:t>(e.g. overlapping of instruction processing steps)</a:t>
            </a:r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EE6-EB16-4BAE-83B6-406147EB6B07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618026" y="832513"/>
            <a:ext cx="3985147" cy="368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768496" y="832513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Opcode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793774" y="839336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Address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82208" y="83167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6212" y="512068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Instruction 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3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Six-Stages of an Instruction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The six-stages of an instruction are listed below: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 smtClean="0"/>
              <a:t>Fetch instruction (FI)</a:t>
            </a:r>
            <a:r>
              <a:rPr lang="en-GB" b="1" dirty="0" smtClean="0"/>
              <a:t>:</a:t>
            </a:r>
            <a:r>
              <a:rPr lang="en-GB" dirty="0" smtClean="0"/>
              <a:t> Read the next expected instruction into a buffer.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 smtClean="0"/>
              <a:t>Decode instruction (DI)</a:t>
            </a:r>
            <a:r>
              <a:rPr lang="en-GB" b="1" dirty="0" smtClean="0"/>
              <a:t>: </a:t>
            </a:r>
            <a:r>
              <a:rPr lang="en-GB" dirty="0" smtClean="0"/>
              <a:t>Determine the opcode and the operand.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 smtClean="0"/>
              <a:t>Calculate operands (CO)</a:t>
            </a:r>
            <a:r>
              <a:rPr lang="en-GB" b="1" dirty="0" smtClean="0"/>
              <a:t>: </a:t>
            </a:r>
            <a:r>
              <a:rPr lang="en-GB" dirty="0" smtClean="0"/>
              <a:t>Calculate the effective address of each source operand. This may involve address calculation.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 smtClean="0"/>
              <a:t>Fetch operand (FO)</a:t>
            </a:r>
            <a:r>
              <a:rPr lang="en-GB" b="1" dirty="0" smtClean="0"/>
              <a:t>:</a:t>
            </a:r>
            <a:r>
              <a:rPr lang="en-GB" dirty="0" smtClean="0"/>
              <a:t> Fetch each operand from memory to register.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 smtClean="0"/>
              <a:t>Execute instruction (EI)</a:t>
            </a:r>
            <a:r>
              <a:rPr lang="en-GB" b="1" dirty="0" smtClean="0"/>
              <a:t>:</a:t>
            </a:r>
            <a:r>
              <a:rPr lang="en-GB" dirty="0" smtClean="0"/>
              <a:t> Perform the indicated operation/result.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 smtClean="0"/>
              <a:t>Write operand (WO)</a:t>
            </a:r>
            <a:r>
              <a:rPr lang="en-GB" b="1" dirty="0" smtClean="0"/>
              <a:t>: </a:t>
            </a:r>
            <a:r>
              <a:rPr lang="en-GB" dirty="0" smtClean="0"/>
              <a:t>Store the result in memory.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EE6-EB16-4BAE-83B6-406147EB6B0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9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 smtClean="0"/>
              <a:t>Non-Pipelined Instruction Execution (Fig. Next)</a:t>
            </a:r>
            <a:endParaRPr lang="en-GB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Let’s assume that each execution stage in the processor requires a single clock cycle.</a:t>
            </a:r>
          </a:p>
          <a:p>
            <a:pPr algn="just"/>
            <a:r>
              <a:rPr lang="en-GB" dirty="0" smtClean="0"/>
              <a:t>Figure uses a grid to represent a six-stage </a:t>
            </a:r>
            <a:r>
              <a:rPr lang="en-GB" i="1" dirty="0" smtClean="0"/>
              <a:t>non-pipelined</a:t>
            </a:r>
            <a:r>
              <a:rPr lang="en-GB" dirty="0" smtClean="0"/>
              <a:t> processor.</a:t>
            </a:r>
          </a:p>
          <a:p>
            <a:pPr algn="just"/>
            <a:r>
              <a:rPr lang="en-GB" dirty="0" smtClean="0"/>
              <a:t>When instruction I-1 has finished stage S6, instruction I-2 begins.</a:t>
            </a:r>
          </a:p>
          <a:p>
            <a:pPr algn="just"/>
            <a:r>
              <a:rPr lang="en-GB" dirty="0" smtClean="0"/>
              <a:t>Twelve clock cycles are required to execute the two instructions.</a:t>
            </a:r>
          </a:p>
          <a:p>
            <a:pPr algn="just"/>
            <a:r>
              <a:rPr lang="en-GB" dirty="0" smtClean="0"/>
              <a:t>In other words, for </a:t>
            </a:r>
            <a:r>
              <a:rPr lang="en-GB" b="1" dirty="0" smtClean="0"/>
              <a:t>k</a:t>
            </a:r>
            <a:r>
              <a:rPr lang="en-GB" dirty="0" smtClean="0"/>
              <a:t> execution stages, </a:t>
            </a:r>
            <a:r>
              <a:rPr lang="en-GB" b="1" dirty="0" smtClean="0"/>
              <a:t>n</a:t>
            </a:r>
            <a:r>
              <a:rPr lang="en-GB" dirty="0" smtClean="0"/>
              <a:t> instructions require </a:t>
            </a:r>
            <a:r>
              <a:rPr lang="en-GB" b="1" dirty="0" smtClean="0"/>
              <a:t>(n*k) </a:t>
            </a:r>
            <a:r>
              <a:rPr lang="en-GB" dirty="0" smtClean="0"/>
              <a:t>cycles to process.</a:t>
            </a:r>
          </a:p>
          <a:p>
            <a:pPr algn="just"/>
            <a:r>
              <a:rPr lang="en-GB" dirty="0" smtClean="0"/>
              <a:t>Of course, it represents a major waste of CPU resources because each stage is used only one-sixth of the time.</a:t>
            </a:r>
            <a:endParaRPr lang="en-GB" dirty="0"/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EE6-EB16-4BAE-83B6-406147EB6B0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25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6-Stage Non-Pipelined </a:t>
            </a:r>
            <a:r>
              <a:rPr lang="en-GB" dirty="0"/>
              <a:t>Instruction Execution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565" y="1690688"/>
            <a:ext cx="8752252" cy="46656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EE6-EB16-4BAE-83B6-406147EB6B07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513817" y="3179928"/>
            <a:ext cx="14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instruction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13817" y="5038500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instruction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28770" y="6352143"/>
            <a:ext cx="3251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(n*k) </a:t>
            </a:r>
            <a:r>
              <a:rPr lang="en-GB" sz="2400" dirty="0" smtClean="0"/>
              <a:t>Cycles =&gt; 12 cycles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886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Pipelined Execution (Fig. Next Slide)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594"/>
            <a:ext cx="10612273" cy="4895850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If, on the other hand, a processor supports pipelining, a new instruction can enter stage S1 during the second clock cycle.</a:t>
            </a:r>
          </a:p>
          <a:p>
            <a:pPr algn="just"/>
            <a:r>
              <a:rPr lang="en-GB" dirty="0" smtClean="0"/>
              <a:t>Meanwhile, the first instruction has entered stage S2.</a:t>
            </a:r>
          </a:p>
          <a:p>
            <a:pPr algn="just"/>
            <a:r>
              <a:rPr lang="en-GB" dirty="0" smtClean="0"/>
              <a:t>This enables the overlapped execution of the two instructions.</a:t>
            </a:r>
          </a:p>
          <a:p>
            <a:pPr algn="just"/>
            <a:r>
              <a:rPr lang="en-GB" dirty="0" smtClean="0"/>
              <a:t>In Figure, two instructions I-1 and I-2, are shown progressing through the pipeline.</a:t>
            </a:r>
          </a:p>
          <a:p>
            <a:pPr algn="just"/>
            <a:r>
              <a:rPr lang="en-GB" dirty="0" smtClean="0"/>
              <a:t>I-2 enters stage S1 as soon as I-1 has moved to stage S2.</a:t>
            </a:r>
          </a:p>
          <a:p>
            <a:pPr algn="just"/>
            <a:r>
              <a:rPr lang="en-GB" dirty="0" smtClean="0"/>
              <a:t>As a result, only seven clock cycles are required to execute I-1 &amp; I-2.</a:t>
            </a:r>
          </a:p>
          <a:p>
            <a:pPr algn="just"/>
            <a:r>
              <a:rPr lang="en-GB" dirty="0" smtClean="0"/>
              <a:t>When the pipelining is full, all six stages are in use all the time.</a:t>
            </a:r>
          </a:p>
          <a:p>
            <a:pPr algn="just"/>
            <a:r>
              <a:rPr lang="en-GB" dirty="0" smtClean="0"/>
              <a:t>In general, for </a:t>
            </a:r>
            <a:r>
              <a:rPr lang="en-GB" b="1" dirty="0" smtClean="0"/>
              <a:t>k</a:t>
            </a:r>
            <a:r>
              <a:rPr lang="en-GB" dirty="0" smtClean="0"/>
              <a:t> execution stages, </a:t>
            </a:r>
            <a:r>
              <a:rPr lang="en-GB" b="1" dirty="0" smtClean="0"/>
              <a:t>n</a:t>
            </a:r>
            <a:r>
              <a:rPr lang="en-GB" dirty="0" smtClean="0"/>
              <a:t> instructions require </a:t>
            </a:r>
            <a:r>
              <a:rPr lang="en-GB" b="1" dirty="0" smtClean="0"/>
              <a:t>k+(n-1)</a:t>
            </a:r>
            <a:r>
              <a:rPr lang="en-GB" dirty="0" smtClean="0"/>
              <a:t> cycles.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EE6-EB16-4BAE-83B6-406147EB6B0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5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6-Stage </a:t>
            </a:r>
            <a:r>
              <a:rPr lang="en-GB" dirty="0" smtClean="0"/>
              <a:t>Pipelined </a:t>
            </a:r>
            <a:r>
              <a:rPr lang="en-GB" dirty="0"/>
              <a:t>Instruction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EE6-EB16-4BAE-83B6-406147EB6B07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91030" y="5902355"/>
            <a:ext cx="98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Q.</a:t>
            </a:r>
            <a:r>
              <a:rPr lang="en-GB" dirty="0" smtClean="0"/>
              <a:t> In a six-stage pipelined processor, how many </a:t>
            </a:r>
            <a:r>
              <a:rPr lang="en-GB" u="sng" dirty="0" smtClean="0"/>
              <a:t>instructions</a:t>
            </a:r>
            <a:r>
              <a:rPr lang="en-GB" dirty="0" smtClean="0"/>
              <a:t> can be executed in 12 clock cycles? </a:t>
            </a:r>
            <a:r>
              <a:rPr lang="en-GB" dirty="0" err="1" smtClean="0"/>
              <a:t>Ans</a:t>
            </a:r>
            <a:r>
              <a:rPr lang="en-GB" dirty="0" smtClean="0"/>
              <a:t>: 7.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339803" y="5491685"/>
            <a:ext cx="36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k + (n-1</a:t>
            </a:r>
            <a:r>
              <a:rPr lang="en-GB" sz="2400" b="1" dirty="0" smtClean="0"/>
              <a:t>) =</a:t>
            </a:r>
            <a:r>
              <a:rPr lang="en-GB" sz="2400" dirty="0" smtClean="0"/>
              <a:t> </a:t>
            </a:r>
            <a:r>
              <a:rPr lang="en-GB" sz="2400" dirty="0" smtClean="0"/>
              <a:t>cycles =&gt; 7 cycles</a:t>
            </a:r>
            <a:endParaRPr lang="en-GB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2994" y="3698543"/>
            <a:ext cx="1201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</a:t>
            </a:r>
          </a:p>
          <a:p>
            <a:r>
              <a:rPr lang="en-GB" dirty="0" smtClean="0"/>
              <a:t>Instruction</a:t>
            </a:r>
          </a:p>
          <a:p>
            <a:r>
              <a:rPr lang="en-GB" dirty="0" smtClean="0"/>
              <a:t>executed</a:t>
            </a:r>
          </a:p>
          <a:p>
            <a:r>
              <a:rPr lang="en-GB" dirty="0" smtClean="0"/>
              <a:t>Per cycle.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2434431"/>
            <a:ext cx="91821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2101</Words>
  <Application>Microsoft Office PowerPoint</Application>
  <PresentationFormat>Widescreen</PresentationFormat>
  <Paragraphs>241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Pipelining + Addressing Modes</vt:lpstr>
      <vt:lpstr>Paper Pattern – Mid-Term (Total Marks = 30)</vt:lpstr>
      <vt:lpstr>Topics to Cover</vt:lpstr>
      <vt:lpstr>1. Multi-Stage Pipeline</vt:lpstr>
      <vt:lpstr>Six-Stages of an Instruction</vt:lpstr>
      <vt:lpstr>Non-Pipelined Instruction Execution (Fig. Next)</vt:lpstr>
      <vt:lpstr>6-Stage Non-Pipelined Instruction Execution</vt:lpstr>
      <vt:lpstr>Pipelined Execution (Fig. Next Slide)</vt:lpstr>
      <vt:lpstr>6-Stage Pipelined Instruction Execution</vt:lpstr>
      <vt:lpstr>2. Superscalar Architecture (Fig. Next Slide)</vt:lpstr>
      <vt:lpstr>Without Super-Scalar Pipelining</vt:lpstr>
      <vt:lpstr>With Super-Scalar Pipelining (Fig. Next Slide)</vt:lpstr>
      <vt:lpstr>Two Pipelined Stages (Superscalar)</vt:lpstr>
      <vt:lpstr>3. Super-Pipeline</vt:lpstr>
      <vt:lpstr>Super-pipeline Performance</vt:lpstr>
      <vt:lpstr>‘Super-Scalar’ VS ‘Super-Pipeline’</vt:lpstr>
      <vt:lpstr>Pipeline Hazards/Problems</vt:lpstr>
      <vt:lpstr>Preparatory Questions (Pipelining)</vt:lpstr>
      <vt:lpstr>Topics to Cover</vt:lpstr>
      <vt:lpstr>13.1 Addressing Modes</vt:lpstr>
      <vt:lpstr>Types of Addressing Modes</vt:lpstr>
      <vt:lpstr>Basic Addressing Modes</vt:lpstr>
      <vt:lpstr>1. Immediate Addressing</vt:lpstr>
      <vt:lpstr>(a) Immediate Addressing Mode</vt:lpstr>
      <vt:lpstr>2. Register Addressing</vt:lpstr>
      <vt:lpstr>(b) Register Addressing</vt:lpstr>
      <vt:lpstr>3. Direct Addressing</vt:lpstr>
      <vt:lpstr>4. Indirect Addressing</vt:lpstr>
      <vt:lpstr>(d) Indirect Addressing</vt:lpstr>
      <vt:lpstr>5. Register Indirect Addressing</vt:lpstr>
      <vt:lpstr>(e) Register Indirect Addressing</vt:lpstr>
      <vt:lpstr>Preparatory Question (Addressing Modes)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Zaman</dc:creator>
  <cp:lastModifiedBy>user</cp:lastModifiedBy>
  <cp:revision>52</cp:revision>
  <cp:lastPrinted>2018-03-18T11:46:08Z</cp:lastPrinted>
  <dcterms:created xsi:type="dcterms:W3CDTF">2018-03-04T06:51:51Z</dcterms:created>
  <dcterms:modified xsi:type="dcterms:W3CDTF">2019-10-30T03:40:55Z</dcterms:modified>
</cp:coreProperties>
</file>