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21449-30E7-4C7B-B5D3-92F5FF7A3E0A}" type="datetimeFigureOut">
              <a:rPr lang="en-GB" smtClean="0"/>
              <a:t>20/05/2018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B6BE4-73A3-437D-82C0-46217873F973}" type="slidenum">
              <a:rPr lang="en-GB" smtClean="0"/>
              <a:t>‹#›</a:t>
            </a:fld>
            <a:endParaRPr lang="en-GB"/>
          </a:p>
        </p:txBody>
      </p:sp>
    </p:spTree>
    <p:extLst>
      <p:ext uri="{BB962C8B-B14F-4D97-AF65-F5344CB8AC3E}">
        <p14:creationId xmlns:p14="http://schemas.microsoft.com/office/powerpoint/2010/main" val="1701248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9B6BE4-73A3-437D-82C0-46217873F973}" type="slidenum">
              <a:rPr lang="en-GB" smtClean="0"/>
              <a:t>4</a:t>
            </a:fld>
            <a:endParaRPr lang="en-GB"/>
          </a:p>
        </p:txBody>
      </p:sp>
    </p:spTree>
    <p:extLst>
      <p:ext uri="{BB962C8B-B14F-4D97-AF65-F5344CB8AC3E}">
        <p14:creationId xmlns:p14="http://schemas.microsoft.com/office/powerpoint/2010/main" val="216067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34A7AC-86D1-4072-BAF1-9FA460FD771F}" type="datetime1">
              <a:rPr lang="en-GB" smtClean="0"/>
              <a:t>20/05/2018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32466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35DBCE0-3894-45B2-837A-6153C5D6B122}" type="datetime1">
              <a:rPr lang="en-GB" smtClean="0"/>
              <a:t>20/05/2018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255924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E581A3-FFD3-47C2-A4CB-6EEF16132925}" type="datetime1">
              <a:rPr lang="en-GB" smtClean="0"/>
              <a:t>20/05/2018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54490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6C11DD-F980-40FE-9EB9-43BDBF70ED36}" type="datetime1">
              <a:rPr lang="en-GB" smtClean="0"/>
              <a:t>20/05/2018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18214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CD0D1-E5D2-496D-9032-39EFC7EAB2CD}" type="datetime1">
              <a:rPr lang="en-GB" smtClean="0"/>
              <a:t>20/05/2018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126293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E2FC05-9FBA-47DA-BFE2-1E5E8210C36C}" type="datetime1">
              <a:rPr lang="en-GB" smtClean="0"/>
              <a:t>20/05/2018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274158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2FCD7E3-6138-4493-AAC1-61E0766F23EF}" type="datetime1">
              <a:rPr lang="en-GB" smtClean="0"/>
              <a:t>20/05/2018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119949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EF8F95E-47E1-411B-A4A3-7975094F94C1}" type="datetime1">
              <a:rPr lang="en-GB" smtClean="0"/>
              <a:t>20/05/2018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353516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00D71-7C19-41E5-8FD4-56361CDA0DC7}" type="datetime1">
              <a:rPr lang="en-GB" smtClean="0"/>
              <a:t>20/05/2018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195905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16080-702C-452E-8E2A-254F2C7231A6}" type="datetime1">
              <a:rPr lang="en-GB" smtClean="0"/>
              <a:t>20/05/2018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407784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EC947-1023-42E2-8787-46DACB559118}" type="datetime1">
              <a:rPr lang="en-GB" smtClean="0"/>
              <a:t>20/05/2018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96734-7C98-4D90-AEBE-FF5920A0D211}" type="slidenum">
              <a:rPr lang="en-GB" smtClean="0"/>
              <a:t>‹#›</a:t>
            </a:fld>
            <a:endParaRPr lang="en-GB"/>
          </a:p>
        </p:txBody>
      </p:sp>
    </p:spTree>
    <p:extLst>
      <p:ext uri="{BB962C8B-B14F-4D97-AF65-F5344CB8AC3E}">
        <p14:creationId xmlns:p14="http://schemas.microsoft.com/office/powerpoint/2010/main" val="203601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001D2-FABE-404A-B2D6-D510DC477588}" type="datetime1">
              <a:rPr lang="en-GB" smtClean="0"/>
              <a:t>20/05/2018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96734-7C98-4D90-AEBE-FF5920A0D211}" type="slidenum">
              <a:rPr lang="en-GB" smtClean="0"/>
              <a:t>‹#›</a:t>
            </a:fld>
            <a:endParaRPr lang="en-GB"/>
          </a:p>
        </p:txBody>
      </p:sp>
    </p:spTree>
    <p:extLst>
      <p:ext uri="{BB962C8B-B14F-4D97-AF65-F5344CB8AC3E}">
        <p14:creationId xmlns:p14="http://schemas.microsoft.com/office/powerpoint/2010/main" val="1521580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No. 06 – External Memory</a:t>
            </a:r>
            <a:endParaRPr lang="en-GB" dirty="0"/>
          </a:p>
        </p:txBody>
      </p:sp>
      <p:sp>
        <p:nvSpPr>
          <p:cNvPr id="3" name="Subtitle 2"/>
          <p:cNvSpPr>
            <a:spLocks noGrp="1"/>
          </p:cNvSpPr>
          <p:nvPr>
            <p:ph type="subTitle" idx="1"/>
          </p:nvPr>
        </p:nvSpPr>
        <p:spPr/>
        <p:txBody>
          <a:bodyPr/>
          <a:lstStyle/>
          <a:p>
            <a:r>
              <a:rPr lang="en-GB" dirty="0" smtClean="0"/>
              <a:t>Lecture – 12</a:t>
            </a:r>
          </a:p>
          <a:p>
            <a:r>
              <a:rPr lang="en-GB" dirty="0" smtClean="0"/>
              <a:t>21-05-2018</a:t>
            </a:r>
          </a:p>
          <a:p>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a:t>
            </a:fld>
            <a:endParaRPr lang="en-GB"/>
          </a:p>
        </p:txBody>
      </p:sp>
    </p:spTree>
    <p:extLst>
      <p:ext uri="{BB962C8B-B14F-4D97-AF65-F5344CB8AC3E}">
        <p14:creationId xmlns:p14="http://schemas.microsoft.com/office/powerpoint/2010/main" val="387603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Organization and Formatting</a:t>
            </a:r>
            <a:endParaRPr lang="en-GB" dirty="0"/>
          </a:p>
        </p:txBody>
      </p:sp>
      <p:sp>
        <p:nvSpPr>
          <p:cNvPr id="3" name="Content Placeholder 2"/>
          <p:cNvSpPr>
            <a:spLocks noGrp="1"/>
          </p:cNvSpPr>
          <p:nvPr>
            <p:ph idx="1"/>
          </p:nvPr>
        </p:nvSpPr>
        <p:spPr/>
        <p:txBody>
          <a:bodyPr/>
          <a:lstStyle/>
          <a:p>
            <a:pPr algn="just"/>
            <a:r>
              <a:rPr lang="en-GB" dirty="0" smtClean="0"/>
              <a:t>The </a:t>
            </a:r>
            <a:r>
              <a:rPr lang="en-GB" b="1" dirty="0" smtClean="0"/>
              <a:t>head</a:t>
            </a:r>
            <a:r>
              <a:rPr lang="en-GB" dirty="0" smtClean="0"/>
              <a:t> is a relatively small device capable of reading from or writing to a portion of the </a:t>
            </a:r>
            <a:r>
              <a:rPr lang="en-GB" u="sng" dirty="0" smtClean="0"/>
              <a:t>platter</a:t>
            </a:r>
            <a:r>
              <a:rPr lang="en-GB" dirty="0" smtClean="0"/>
              <a:t> rotating beneath it.</a:t>
            </a:r>
          </a:p>
          <a:p>
            <a:pPr algn="just"/>
            <a:r>
              <a:rPr lang="en-GB" dirty="0" smtClean="0"/>
              <a:t>This gives rise to the organization of data on the platter in a </a:t>
            </a:r>
            <a:r>
              <a:rPr lang="en-GB" u="sng" dirty="0" smtClean="0"/>
              <a:t>concentric set of rings</a:t>
            </a:r>
            <a:r>
              <a:rPr lang="en-GB" dirty="0" smtClean="0"/>
              <a:t>, called </a:t>
            </a:r>
            <a:r>
              <a:rPr lang="en-GB" b="1" dirty="0" smtClean="0"/>
              <a:t>tracks.</a:t>
            </a:r>
          </a:p>
          <a:p>
            <a:pPr algn="just"/>
            <a:r>
              <a:rPr lang="en-GB" dirty="0" smtClean="0"/>
              <a:t>Each track is the same width as the head.</a:t>
            </a:r>
          </a:p>
          <a:p>
            <a:pPr algn="just"/>
            <a:r>
              <a:rPr lang="en-GB" dirty="0" smtClean="0"/>
              <a:t>There are thousands of tracks per surface.</a:t>
            </a:r>
          </a:p>
          <a:p>
            <a:pPr algn="just"/>
            <a:r>
              <a:rPr lang="en-GB" dirty="0" smtClean="0"/>
              <a:t>Adjacent tracks are separated by </a:t>
            </a:r>
            <a:r>
              <a:rPr lang="en-GB" b="1" dirty="0" smtClean="0"/>
              <a:t>gaps</a:t>
            </a:r>
            <a:r>
              <a:rPr lang="en-GB" dirty="0" smtClean="0"/>
              <a:t>.</a:t>
            </a:r>
          </a:p>
          <a:p>
            <a:pPr algn="just"/>
            <a:r>
              <a:rPr lang="en-GB" u="sng" dirty="0" smtClean="0"/>
              <a:t>Gaps</a:t>
            </a:r>
            <a:r>
              <a:rPr lang="en-GB" dirty="0" smtClean="0"/>
              <a:t> prevent and minimizes errors due to interference of magnetic fields. (on the disk surface)</a:t>
            </a:r>
            <a:endParaRPr lang="en-GB" u="sng" dirty="0" smtClean="0"/>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10</a:t>
            </a:fld>
            <a:endParaRPr lang="en-GB"/>
          </a:p>
        </p:txBody>
      </p:sp>
      <p:pic>
        <p:nvPicPr>
          <p:cNvPr id="5" name="Picture 4"/>
          <p:cNvPicPr>
            <a:picLocks noChangeAspect="1"/>
          </p:cNvPicPr>
          <p:nvPr/>
        </p:nvPicPr>
        <p:blipFill>
          <a:blip r:embed="rId2"/>
          <a:stretch>
            <a:fillRect/>
          </a:stretch>
        </p:blipFill>
        <p:spPr>
          <a:xfrm>
            <a:off x="9987590" y="1"/>
            <a:ext cx="2204410" cy="1937982"/>
          </a:xfrm>
          <a:prstGeom prst="rect">
            <a:avLst/>
          </a:prstGeom>
        </p:spPr>
      </p:pic>
    </p:spTree>
    <p:extLst>
      <p:ext uri="{BB962C8B-B14F-4D97-AF65-F5344CB8AC3E}">
        <p14:creationId xmlns:p14="http://schemas.microsoft.com/office/powerpoint/2010/main" val="11677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6.2 Disk Data Layout</a:t>
            </a:r>
            <a:endParaRPr lang="en-GB" dirty="0"/>
          </a:p>
        </p:txBody>
      </p:sp>
      <p:sp>
        <p:nvSpPr>
          <p:cNvPr id="3" name="Content Placeholder 2"/>
          <p:cNvSpPr>
            <a:spLocks noGrp="1"/>
          </p:cNvSpPr>
          <p:nvPr>
            <p:ph idx="1"/>
          </p:nvPr>
        </p:nvSpPr>
        <p:spPr>
          <a:xfrm>
            <a:off x="838200" y="1825625"/>
            <a:ext cx="6067567" cy="4351338"/>
          </a:xfrm>
        </p:spPr>
        <p:txBody>
          <a:bodyPr/>
          <a:lstStyle/>
          <a:p>
            <a:r>
              <a:rPr lang="en-GB" dirty="0" smtClean="0"/>
              <a:t>Data are transferred to and from the disk in </a:t>
            </a:r>
            <a:r>
              <a:rPr lang="en-GB" b="1" dirty="0" smtClean="0"/>
              <a:t>sectors.</a:t>
            </a:r>
          </a:p>
          <a:p>
            <a:pPr algn="just"/>
            <a:r>
              <a:rPr lang="en-GB" dirty="0" smtClean="0"/>
              <a:t>There are typically hundreds of sectors per track, and these may be of either fixed or variable length.</a:t>
            </a:r>
          </a:p>
          <a:p>
            <a:pPr algn="just"/>
            <a:r>
              <a:rPr lang="en-GB" dirty="0" smtClean="0"/>
              <a:t>In most contemporary systems, fixed-length sectors are used, with </a:t>
            </a:r>
            <a:r>
              <a:rPr lang="en-GB" u="sng" dirty="0" smtClean="0"/>
              <a:t>512 bytes being the nearly universal sector size</a:t>
            </a:r>
            <a:r>
              <a:rPr lang="en-GB" dirty="0" smtClean="0"/>
              <a:t>.</a:t>
            </a:r>
          </a:p>
          <a:p>
            <a:pPr algn="just"/>
            <a:r>
              <a:rPr lang="en-GB" dirty="0" smtClean="0"/>
              <a:t>Adjacent sectors are separated by intra-track (inter-sector) gaps.</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11</a:t>
            </a:fld>
            <a:endParaRPr lang="en-GB"/>
          </a:p>
        </p:txBody>
      </p:sp>
      <p:pic>
        <p:nvPicPr>
          <p:cNvPr id="5" name="Picture 4"/>
          <p:cNvPicPr>
            <a:picLocks noChangeAspect="1"/>
          </p:cNvPicPr>
          <p:nvPr/>
        </p:nvPicPr>
        <p:blipFill>
          <a:blip r:embed="rId2"/>
          <a:stretch>
            <a:fillRect/>
          </a:stretch>
        </p:blipFill>
        <p:spPr>
          <a:xfrm>
            <a:off x="6905767" y="1825625"/>
            <a:ext cx="4949545" cy="4351338"/>
          </a:xfrm>
          <a:prstGeom prst="rect">
            <a:avLst/>
          </a:prstGeom>
        </p:spPr>
      </p:pic>
      <p:sp>
        <p:nvSpPr>
          <p:cNvPr id="6" name="TextBox 5"/>
          <p:cNvSpPr txBox="1"/>
          <p:nvPr/>
        </p:nvSpPr>
        <p:spPr>
          <a:xfrm>
            <a:off x="838200" y="6166073"/>
            <a:ext cx="6725239" cy="369332"/>
          </a:xfrm>
          <a:prstGeom prst="rect">
            <a:avLst/>
          </a:prstGeom>
          <a:noFill/>
        </p:spPr>
        <p:txBody>
          <a:bodyPr wrap="none" rtlCol="0">
            <a:spAutoFit/>
          </a:bodyPr>
          <a:lstStyle/>
          <a:p>
            <a:r>
              <a:rPr lang="en-GB" b="1" u="sng" dirty="0" smtClean="0"/>
              <a:t>Note</a:t>
            </a:r>
            <a:r>
              <a:rPr lang="en-GB" b="1" dirty="0" smtClean="0"/>
              <a:t>:</a:t>
            </a:r>
            <a:r>
              <a:rPr lang="en-GB" dirty="0" smtClean="0"/>
              <a:t> A ‘block’ size may equal the ‘Sector’ size or multiples of sectors.</a:t>
            </a:r>
            <a:endParaRPr lang="en-GB" dirty="0"/>
          </a:p>
        </p:txBody>
      </p:sp>
    </p:spTree>
    <p:extLst>
      <p:ext uri="{BB962C8B-B14F-4D97-AF65-F5344CB8AC3E}">
        <p14:creationId xmlns:p14="http://schemas.microsoft.com/office/powerpoint/2010/main" val="322596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Variation in Read-Write Speed</a:t>
            </a:r>
            <a:endParaRPr lang="en-GB" dirty="0"/>
          </a:p>
        </p:txBody>
      </p:sp>
      <p:sp>
        <p:nvSpPr>
          <p:cNvPr id="3" name="Content Placeholder 2"/>
          <p:cNvSpPr>
            <a:spLocks noGrp="1"/>
          </p:cNvSpPr>
          <p:nvPr>
            <p:ph idx="1"/>
          </p:nvPr>
        </p:nvSpPr>
        <p:spPr/>
        <p:txBody>
          <a:bodyPr/>
          <a:lstStyle/>
          <a:p>
            <a:pPr algn="just"/>
            <a:r>
              <a:rPr lang="en-GB" dirty="0" smtClean="0"/>
              <a:t>A bit near the outside of a rotating disk travels past a fixed point (such as a read-write head) faster than a bit on the inside. (2*pi*r)</a:t>
            </a:r>
          </a:p>
          <a:p>
            <a:pPr algn="just"/>
            <a:r>
              <a:rPr lang="en-GB" dirty="0" smtClean="0"/>
              <a:t>Therefore, some way must be found to compensate for the variation in speed so that the head can read all the bits at the same rate.</a:t>
            </a:r>
          </a:p>
          <a:p>
            <a:pPr algn="just"/>
            <a:r>
              <a:rPr lang="en-GB" dirty="0" smtClean="0">
                <a:solidFill>
                  <a:srgbClr val="FF0000"/>
                </a:solidFill>
              </a:rPr>
              <a:t>This can be done by increasing the spacing between bits of information recorded in segments of the disk. (on the outer tracks)</a:t>
            </a:r>
          </a:p>
          <a:p>
            <a:pPr algn="just"/>
            <a:r>
              <a:rPr lang="en-GB" dirty="0" smtClean="0">
                <a:solidFill>
                  <a:srgbClr val="FF0000"/>
                </a:solidFill>
              </a:rPr>
              <a:t>The information can then be scanned at the same rate by </a:t>
            </a:r>
            <a:r>
              <a:rPr lang="en-GB" u="sng" dirty="0" smtClean="0">
                <a:solidFill>
                  <a:srgbClr val="FF0000"/>
                </a:solidFill>
              </a:rPr>
              <a:t>rotating the disk at a fixed speed</a:t>
            </a:r>
            <a:r>
              <a:rPr lang="en-GB" dirty="0" smtClean="0">
                <a:solidFill>
                  <a:srgbClr val="FF0000"/>
                </a:solidFill>
              </a:rPr>
              <a:t>, known as the </a:t>
            </a:r>
            <a:r>
              <a:rPr lang="en-GB" b="1" dirty="0" smtClean="0">
                <a:solidFill>
                  <a:srgbClr val="FF0000"/>
                </a:solidFill>
              </a:rPr>
              <a:t>constant angular velocity (CAV).</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5A096734-7C98-4D90-AEBE-FF5920A0D211}" type="slidenum">
              <a:rPr lang="en-GB" smtClean="0"/>
              <a:t>12</a:t>
            </a:fld>
            <a:endParaRPr lang="en-GB"/>
          </a:p>
        </p:txBody>
      </p:sp>
    </p:spTree>
    <p:extLst>
      <p:ext uri="{BB962C8B-B14F-4D97-AF65-F5344CB8AC3E}">
        <p14:creationId xmlns:p14="http://schemas.microsoft.com/office/powerpoint/2010/main" val="11754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‘Constant Angular Velocity (CAV)’ Disk</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t>The CAV disk is divided into a number of pie-shaped </a:t>
            </a:r>
          </a:p>
          <a:p>
            <a:pPr marL="0" indent="0" algn="just">
              <a:buNone/>
            </a:pPr>
            <a:r>
              <a:rPr lang="en-GB" dirty="0" smtClean="0"/>
              <a:t>   sectors and into a  series of concentric tracks.</a:t>
            </a:r>
          </a:p>
          <a:p>
            <a:pPr algn="just"/>
            <a:r>
              <a:rPr lang="en-GB" dirty="0" smtClean="0"/>
              <a:t>The </a:t>
            </a:r>
            <a:r>
              <a:rPr lang="en-GB" u="sng" dirty="0" smtClean="0"/>
              <a:t>advantage of using CAV</a:t>
            </a:r>
            <a:r>
              <a:rPr lang="en-GB" dirty="0" smtClean="0"/>
              <a:t> is that individual blocks of data can be directly addressed by track and sector.</a:t>
            </a:r>
          </a:p>
          <a:p>
            <a:pPr algn="just"/>
            <a:r>
              <a:rPr lang="en-GB" dirty="0" smtClean="0"/>
              <a:t>To move the head from its current location to a specific address, it only takes a short movement of the head to a specific track, and a short wait for the proper sector to spin under the head.</a:t>
            </a:r>
          </a:p>
          <a:p>
            <a:pPr algn="just"/>
            <a:r>
              <a:rPr lang="en-GB" dirty="0" smtClean="0"/>
              <a:t>The </a:t>
            </a:r>
            <a:r>
              <a:rPr lang="en-GB" u="sng" dirty="0" smtClean="0"/>
              <a:t>disadvantage of CAV</a:t>
            </a:r>
            <a:r>
              <a:rPr lang="en-GB" dirty="0" smtClean="0"/>
              <a:t> is that the amount of data that can be stored on the long outer tracks is the only same as what can be stored on the short inner tracks. (hence less storage capacity)</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13</a:t>
            </a:fld>
            <a:endParaRPr lang="en-GB"/>
          </a:p>
        </p:txBody>
      </p:sp>
      <p:pic>
        <p:nvPicPr>
          <p:cNvPr id="5" name="Picture 4"/>
          <p:cNvPicPr>
            <a:picLocks noChangeAspect="1"/>
          </p:cNvPicPr>
          <p:nvPr/>
        </p:nvPicPr>
        <p:blipFill>
          <a:blip r:embed="rId2"/>
          <a:stretch>
            <a:fillRect/>
          </a:stretch>
        </p:blipFill>
        <p:spPr>
          <a:xfrm>
            <a:off x="9457899" y="0"/>
            <a:ext cx="2715051" cy="2738660"/>
          </a:xfrm>
          <a:prstGeom prst="rect">
            <a:avLst/>
          </a:prstGeom>
        </p:spPr>
      </p:pic>
      <p:sp>
        <p:nvSpPr>
          <p:cNvPr id="6" name="TextBox 5"/>
          <p:cNvSpPr txBox="1"/>
          <p:nvPr/>
        </p:nvSpPr>
        <p:spPr>
          <a:xfrm>
            <a:off x="10536072" y="1160060"/>
            <a:ext cx="562590" cy="369332"/>
          </a:xfrm>
          <a:prstGeom prst="rect">
            <a:avLst/>
          </a:prstGeom>
          <a:noFill/>
        </p:spPr>
        <p:txBody>
          <a:bodyPr wrap="none" rtlCol="0">
            <a:spAutoFit/>
          </a:bodyPr>
          <a:lstStyle/>
          <a:p>
            <a:r>
              <a:rPr lang="en-GB" dirty="0" smtClean="0"/>
              <a:t>CAV</a:t>
            </a:r>
            <a:endParaRPr lang="en-GB" dirty="0"/>
          </a:p>
        </p:txBody>
      </p:sp>
      <p:sp>
        <p:nvSpPr>
          <p:cNvPr id="7" name="Rectangle 6"/>
          <p:cNvSpPr/>
          <p:nvPr/>
        </p:nvSpPr>
        <p:spPr>
          <a:xfrm>
            <a:off x="482974" y="566241"/>
            <a:ext cx="71045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141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Zone Recording (MZR)’ Disk</a:t>
            </a:r>
            <a:endParaRPr lang="en-GB" dirty="0"/>
          </a:p>
        </p:txBody>
      </p:sp>
      <p:sp>
        <p:nvSpPr>
          <p:cNvPr id="3" name="Content Placeholder 2"/>
          <p:cNvSpPr>
            <a:spLocks noGrp="1"/>
          </p:cNvSpPr>
          <p:nvPr>
            <p:ph idx="1"/>
          </p:nvPr>
        </p:nvSpPr>
        <p:spPr>
          <a:xfrm>
            <a:off x="838200" y="1633574"/>
            <a:ext cx="10515600" cy="4779891"/>
          </a:xfrm>
        </p:spPr>
        <p:txBody>
          <a:bodyPr>
            <a:normAutofit/>
          </a:bodyPr>
          <a:lstStyle/>
          <a:p>
            <a:r>
              <a:rPr lang="en-GB" b="1" dirty="0" smtClean="0"/>
              <a:t>Density</a:t>
            </a:r>
            <a:r>
              <a:rPr lang="en-GB" dirty="0" smtClean="0"/>
              <a:t> is the </a:t>
            </a:r>
            <a:r>
              <a:rPr lang="en-GB" u="sng" dirty="0" smtClean="0"/>
              <a:t>bits per linear inch</a:t>
            </a:r>
            <a:r>
              <a:rPr lang="en-GB" dirty="0" smtClean="0"/>
              <a:t>.</a:t>
            </a:r>
          </a:p>
          <a:p>
            <a:pPr algn="just"/>
            <a:r>
              <a:rPr lang="en-GB" dirty="0" smtClean="0"/>
              <a:t>CAV, disk storage capacity is limited by the maximum recording density that can be achieved on the innermost track. (Disadvantage)</a:t>
            </a:r>
          </a:p>
          <a:p>
            <a:pPr algn="just"/>
            <a:r>
              <a:rPr lang="en-GB" dirty="0" smtClean="0">
                <a:solidFill>
                  <a:srgbClr val="FF0000"/>
                </a:solidFill>
              </a:rPr>
              <a:t>To increase density, modern hard disk systems use a technique known as </a:t>
            </a:r>
            <a:r>
              <a:rPr lang="en-GB" b="1" dirty="0" smtClean="0">
                <a:solidFill>
                  <a:srgbClr val="FF0000"/>
                </a:solidFill>
              </a:rPr>
              <a:t>multiple zone recording.</a:t>
            </a:r>
          </a:p>
          <a:p>
            <a:pPr algn="just"/>
            <a:r>
              <a:rPr lang="en-GB" dirty="0" smtClean="0">
                <a:solidFill>
                  <a:srgbClr val="FF0000"/>
                </a:solidFill>
              </a:rPr>
              <a:t>In MZR disk, the surface is divided into a number of concentric zones.</a:t>
            </a:r>
          </a:p>
          <a:p>
            <a:pPr algn="just"/>
            <a:r>
              <a:rPr lang="en-GB" dirty="0" smtClean="0">
                <a:solidFill>
                  <a:srgbClr val="FF0000"/>
                </a:solidFill>
              </a:rPr>
              <a:t>Within a zone, the number of bits per track is constant.</a:t>
            </a:r>
            <a:r>
              <a:rPr lang="en-GB" dirty="0" smtClean="0"/>
              <a:t> </a:t>
            </a:r>
            <a:r>
              <a:rPr lang="en-GB" sz="1600" dirty="0" smtClean="0"/>
              <a:t>(large track = more bits)</a:t>
            </a:r>
          </a:p>
          <a:p>
            <a:pPr algn="just"/>
            <a:r>
              <a:rPr lang="en-GB" dirty="0" smtClean="0"/>
              <a:t>Zones farther from the centre contain more bits (more sectors) than zones closer to the centre. (larger track = more sectors = more bits)</a:t>
            </a:r>
          </a:p>
          <a:p>
            <a:pPr algn="just"/>
            <a:r>
              <a:rPr lang="en-GB" dirty="0" smtClean="0"/>
              <a:t>This allows for greater overall storage capacity but complex circuitry. </a:t>
            </a:r>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14</a:t>
            </a:fld>
            <a:endParaRPr lang="en-GB"/>
          </a:p>
        </p:txBody>
      </p:sp>
      <p:pic>
        <p:nvPicPr>
          <p:cNvPr id="5" name="Picture 4"/>
          <p:cNvPicPr>
            <a:picLocks noChangeAspect="1"/>
          </p:cNvPicPr>
          <p:nvPr/>
        </p:nvPicPr>
        <p:blipFill>
          <a:blip r:embed="rId2"/>
          <a:stretch>
            <a:fillRect/>
          </a:stretch>
        </p:blipFill>
        <p:spPr>
          <a:xfrm>
            <a:off x="9775143" y="0"/>
            <a:ext cx="2321322" cy="2251881"/>
          </a:xfrm>
          <a:prstGeom prst="rect">
            <a:avLst/>
          </a:prstGeom>
        </p:spPr>
      </p:pic>
      <p:sp>
        <p:nvSpPr>
          <p:cNvPr id="6" name="Rectangle 5"/>
          <p:cNvSpPr/>
          <p:nvPr/>
        </p:nvSpPr>
        <p:spPr>
          <a:xfrm>
            <a:off x="387439" y="527682"/>
            <a:ext cx="71045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0628668" y="941274"/>
            <a:ext cx="614271" cy="369332"/>
          </a:xfrm>
          <a:prstGeom prst="rect">
            <a:avLst/>
          </a:prstGeom>
          <a:noFill/>
        </p:spPr>
        <p:txBody>
          <a:bodyPr wrap="none" rtlCol="0">
            <a:spAutoFit/>
          </a:bodyPr>
          <a:lstStyle/>
          <a:p>
            <a:r>
              <a:rPr lang="en-GB" dirty="0" smtClean="0"/>
              <a:t>MZR</a:t>
            </a:r>
            <a:endParaRPr lang="en-GB" dirty="0"/>
          </a:p>
        </p:txBody>
      </p:sp>
    </p:spTree>
    <p:extLst>
      <p:ext uri="{BB962C8B-B14F-4D97-AF65-F5344CB8AC3E}">
        <p14:creationId xmlns:p14="http://schemas.microsoft.com/office/powerpoint/2010/main" val="415698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CAV and MZR Disk</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15</a:t>
            </a:fld>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3998603"/>
              </p:ext>
            </p:extLst>
          </p:nvPr>
        </p:nvGraphicFramePr>
        <p:xfrm>
          <a:off x="838200" y="1825625"/>
          <a:ext cx="10515600" cy="3942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GB" dirty="0" smtClean="0"/>
                        <a:t>Constant Angular Velocity (CAV) Disk</a:t>
                      </a:r>
                      <a:endParaRPr lang="en-GB" dirty="0"/>
                    </a:p>
                  </a:txBody>
                  <a:tcPr/>
                </a:tc>
                <a:tc>
                  <a:txBody>
                    <a:bodyPr/>
                    <a:lstStyle/>
                    <a:p>
                      <a:pPr algn="ctr"/>
                      <a:r>
                        <a:rPr lang="en-GB" dirty="0" smtClean="0"/>
                        <a:t>Multiple Zone</a:t>
                      </a:r>
                      <a:r>
                        <a:rPr lang="en-GB" baseline="0" dirty="0" smtClean="0"/>
                        <a:t> Recording (MZR) Disk</a:t>
                      </a:r>
                      <a:endParaRPr lang="en-GB" dirty="0"/>
                    </a:p>
                  </a:txBody>
                  <a:tcPr/>
                </a:tc>
              </a:tr>
              <a:tr h="370840">
                <a:tc>
                  <a:txBody>
                    <a:bodyPr/>
                    <a:lstStyle/>
                    <a:p>
                      <a:pPr marL="342900" indent="-342900">
                        <a:buFont typeface="+mj-lt"/>
                        <a:buAutoNum type="arabicPeriod"/>
                      </a:pPr>
                      <a:r>
                        <a:rPr lang="en-GB" dirty="0" smtClean="0"/>
                        <a:t>The</a:t>
                      </a:r>
                      <a:r>
                        <a:rPr lang="en-GB" baseline="0" dirty="0" smtClean="0"/>
                        <a:t> disk is divided into a number of pie-shaped sectors.</a:t>
                      </a:r>
                      <a:endParaRPr lang="en-GB" dirty="0"/>
                    </a:p>
                  </a:txBody>
                  <a:tcPr/>
                </a:tc>
                <a:tc>
                  <a:txBody>
                    <a:bodyPr/>
                    <a:lstStyle/>
                    <a:p>
                      <a:pPr marL="342900" indent="-342900">
                        <a:buFont typeface="+mj-lt"/>
                        <a:buAutoNum type="arabicPeriod"/>
                      </a:pPr>
                      <a:r>
                        <a:rPr lang="en-GB" dirty="0" smtClean="0"/>
                        <a:t>The disk </a:t>
                      </a:r>
                      <a:r>
                        <a:rPr lang="en-GB" baseline="0" dirty="0" smtClean="0"/>
                        <a:t>surface is divided into a number of concentric zones.</a:t>
                      </a:r>
                      <a:endParaRPr lang="en-GB" dirty="0"/>
                    </a:p>
                  </a:txBody>
                  <a:tcPr/>
                </a:tc>
              </a:tr>
              <a:tr h="370840">
                <a:tc>
                  <a:txBody>
                    <a:bodyPr/>
                    <a:lstStyle/>
                    <a:p>
                      <a:pPr marL="342900" indent="-342900">
                        <a:buFont typeface="+mj-lt"/>
                        <a:buAutoNum type="arabicPeriod" startAt="2"/>
                      </a:pPr>
                      <a:r>
                        <a:rPr lang="en-GB" dirty="0" smtClean="0"/>
                        <a:t>No.</a:t>
                      </a:r>
                      <a:r>
                        <a:rPr lang="en-GB" baseline="0" dirty="0" smtClean="0"/>
                        <a:t> of bits per track </a:t>
                      </a:r>
                      <a:r>
                        <a:rPr lang="en-GB" baseline="0" dirty="0" smtClean="0"/>
                        <a:t>for all tracks are </a:t>
                      </a:r>
                      <a:r>
                        <a:rPr lang="en-GB" baseline="0" dirty="0" smtClean="0"/>
                        <a:t>constant.</a:t>
                      </a:r>
                      <a:endParaRPr lang="en-GB" dirty="0"/>
                    </a:p>
                  </a:txBody>
                  <a:tcPr/>
                </a:tc>
                <a:tc>
                  <a:txBody>
                    <a:bodyPr/>
                    <a:lstStyle/>
                    <a:p>
                      <a:pPr marL="342900" indent="-342900">
                        <a:buFont typeface="+mj-lt"/>
                        <a:buAutoNum type="arabicPeriod" startAt="2"/>
                      </a:pPr>
                      <a:r>
                        <a:rPr lang="en-GB" dirty="0" smtClean="0"/>
                        <a:t>The</a:t>
                      </a:r>
                      <a:r>
                        <a:rPr lang="en-GB" baseline="0" dirty="0" smtClean="0"/>
                        <a:t> number of bits per </a:t>
                      </a:r>
                      <a:r>
                        <a:rPr lang="en-GB" baseline="0" dirty="0" smtClean="0"/>
                        <a:t>zone/track </a:t>
                      </a:r>
                      <a:r>
                        <a:rPr lang="en-GB" baseline="0" dirty="0" smtClean="0"/>
                        <a:t>are different.</a:t>
                      </a:r>
                      <a:endParaRPr lang="en-GB" dirty="0"/>
                    </a:p>
                  </a:txBody>
                  <a:tcPr/>
                </a:tc>
              </a:tr>
              <a:tr h="370840">
                <a:tc>
                  <a:txBody>
                    <a:bodyPr/>
                    <a:lstStyle/>
                    <a:p>
                      <a:pPr marL="342900" indent="-342900">
                        <a:buFont typeface="+mj-lt"/>
                        <a:buAutoNum type="arabicPeriod" startAt="3"/>
                      </a:pPr>
                      <a:r>
                        <a:rPr lang="en-GB" dirty="0" smtClean="0"/>
                        <a:t>The amount of data stored on the long outer track is the same on the short inner track.</a:t>
                      </a:r>
                      <a:endParaRPr lang="en-GB" dirty="0"/>
                    </a:p>
                  </a:txBody>
                  <a:tcPr/>
                </a:tc>
                <a:tc>
                  <a:txBody>
                    <a:bodyPr/>
                    <a:lstStyle/>
                    <a:p>
                      <a:pPr marL="342900" indent="-342900">
                        <a:buFont typeface="+mj-lt"/>
                        <a:buAutoNum type="arabicPeriod" startAt="3"/>
                      </a:pPr>
                      <a:r>
                        <a:rPr lang="en-GB" dirty="0" smtClean="0"/>
                        <a:t>Zones farther from the centre contain more bits than zones closer to the centre.</a:t>
                      </a:r>
                      <a:endParaRPr lang="en-GB" dirty="0"/>
                    </a:p>
                  </a:txBody>
                  <a:tcPr/>
                </a:tc>
              </a:tr>
              <a:tr h="370840">
                <a:tc>
                  <a:txBody>
                    <a:bodyPr/>
                    <a:lstStyle/>
                    <a:p>
                      <a:pPr marL="342900" indent="-342900">
                        <a:buFont typeface="+mj-lt"/>
                        <a:buAutoNum type="arabicPeriod" startAt="4"/>
                      </a:pPr>
                      <a:r>
                        <a:rPr lang="en-GB" dirty="0" smtClean="0"/>
                        <a:t>All</a:t>
                      </a:r>
                      <a:r>
                        <a:rPr lang="en-GB" baseline="0" dirty="0" smtClean="0"/>
                        <a:t> the tracks contain an equal number of sectors.</a:t>
                      </a:r>
                      <a:endParaRPr lang="en-GB" dirty="0"/>
                    </a:p>
                  </a:txBody>
                  <a:tcPr/>
                </a:tc>
                <a:tc>
                  <a:txBody>
                    <a:bodyPr/>
                    <a:lstStyle/>
                    <a:p>
                      <a:pPr marL="342900" indent="-342900">
                        <a:buFont typeface="+mj-lt"/>
                        <a:buAutoNum type="arabicPeriod" startAt="4"/>
                      </a:pPr>
                      <a:r>
                        <a:rPr lang="en-GB" dirty="0" smtClean="0"/>
                        <a:t>The</a:t>
                      </a:r>
                      <a:r>
                        <a:rPr lang="en-GB" baseline="0" dirty="0" smtClean="0"/>
                        <a:t> outer zones contain more sectors than inner zones.</a:t>
                      </a:r>
                      <a:endParaRPr lang="en-GB" dirty="0"/>
                    </a:p>
                  </a:txBody>
                  <a:tcPr/>
                </a:tc>
              </a:tr>
              <a:tr h="370840">
                <a:tc>
                  <a:txBody>
                    <a:bodyPr/>
                    <a:lstStyle/>
                    <a:p>
                      <a:pPr marL="342900" indent="-342900">
                        <a:buFont typeface="+mj-lt"/>
                        <a:buAutoNum type="arabicPeriod" startAt="5"/>
                      </a:pPr>
                      <a:r>
                        <a:rPr lang="en-GB" dirty="0" smtClean="0"/>
                        <a:t>Data</a:t>
                      </a:r>
                      <a:r>
                        <a:rPr lang="en-GB" baseline="0" dirty="0" smtClean="0"/>
                        <a:t> read/write timing is constant.</a:t>
                      </a:r>
                      <a:endParaRPr lang="en-GB" dirty="0"/>
                    </a:p>
                  </a:txBody>
                  <a:tcPr/>
                </a:tc>
                <a:tc>
                  <a:txBody>
                    <a:bodyPr/>
                    <a:lstStyle/>
                    <a:p>
                      <a:pPr marL="342900" indent="-342900">
                        <a:buFont typeface="+mj-lt"/>
                        <a:buAutoNum type="arabicPeriod" startAt="5"/>
                      </a:pPr>
                      <a:r>
                        <a:rPr lang="en-GB" dirty="0" smtClean="0"/>
                        <a:t>Data read/write timing is variable for different zones. (due</a:t>
                      </a:r>
                      <a:r>
                        <a:rPr lang="en-GB" baseline="0" dirty="0" smtClean="0"/>
                        <a:t> to difference in bits </a:t>
                      </a:r>
                      <a:r>
                        <a:rPr lang="en-GB" b="1" baseline="0" dirty="0" smtClean="0"/>
                        <a:t>density</a:t>
                      </a:r>
                      <a:r>
                        <a:rPr lang="en-GB" baseline="0" dirty="0" smtClean="0"/>
                        <a:t>)</a:t>
                      </a:r>
                      <a:endParaRPr lang="en-GB" dirty="0"/>
                    </a:p>
                  </a:txBody>
                  <a:tcPr/>
                </a:tc>
              </a:tr>
              <a:tr h="370840">
                <a:tc>
                  <a:txBody>
                    <a:bodyPr/>
                    <a:lstStyle/>
                    <a:p>
                      <a:pPr marL="342900" indent="-342900" algn="l">
                        <a:buFont typeface="+mj-lt"/>
                        <a:buAutoNum type="arabicPeriod" startAt="6"/>
                      </a:pPr>
                      <a:r>
                        <a:rPr lang="en-GB" dirty="0" smtClean="0"/>
                        <a:t>The disk storage capacity is limited. (due to inner</a:t>
                      </a:r>
                      <a:r>
                        <a:rPr lang="en-GB" baseline="0" dirty="0" smtClean="0"/>
                        <a:t> tracks)</a:t>
                      </a:r>
                      <a:endParaRPr lang="en-GB" dirty="0"/>
                    </a:p>
                  </a:txBody>
                  <a:tcPr/>
                </a:tc>
                <a:tc>
                  <a:txBody>
                    <a:bodyPr/>
                    <a:lstStyle/>
                    <a:p>
                      <a:pPr marL="342900" indent="-342900" algn="l">
                        <a:buFont typeface="+mj-lt"/>
                        <a:buAutoNum type="arabicPeriod" startAt="6"/>
                      </a:pPr>
                      <a:r>
                        <a:rPr lang="en-GB" dirty="0" smtClean="0"/>
                        <a:t>The zones</a:t>
                      </a:r>
                      <a:r>
                        <a:rPr lang="en-GB" baseline="0" dirty="0" smtClean="0"/>
                        <a:t> provide for greater overall storage capacity.</a:t>
                      </a:r>
                      <a:endParaRPr lang="en-GB" dirty="0"/>
                    </a:p>
                  </a:txBody>
                  <a:tcPr/>
                </a:tc>
              </a:tr>
            </a:tbl>
          </a:graphicData>
        </a:graphic>
      </p:graphicFrame>
      <p:sp>
        <p:nvSpPr>
          <p:cNvPr id="8" name="TextBox 7"/>
          <p:cNvSpPr txBox="1"/>
          <p:nvPr/>
        </p:nvSpPr>
        <p:spPr>
          <a:xfrm>
            <a:off x="6974006" y="1506022"/>
            <a:ext cx="2881238" cy="369332"/>
          </a:xfrm>
          <a:prstGeom prst="rect">
            <a:avLst/>
          </a:prstGeom>
          <a:noFill/>
        </p:spPr>
        <p:txBody>
          <a:bodyPr wrap="none" rtlCol="0">
            <a:spAutoFit/>
          </a:bodyPr>
          <a:lstStyle/>
          <a:p>
            <a:r>
              <a:rPr lang="en-GB" u="sng" dirty="0" smtClean="0">
                <a:solidFill>
                  <a:srgbClr val="FF0000"/>
                </a:solidFill>
              </a:rPr>
              <a:t>Note</a:t>
            </a:r>
            <a:r>
              <a:rPr lang="en-GB" dirty="0" smtClean="0">
                <a:solidFill>
                  <a:srgbClr val="FF0000"/>
                </a:solidFill>
              </a:rPr>
              <a:t>: In MZR, Zones = Tracks</a:t>
            </a:r>
            <a:endParaRPr lang="en-GB" dirty="0">
              <a:solidFill>
                <a:srgbClr val="FF0000"/>
              </a:solidFill>
            </a:endParaRPr>
          </a:p>
        </p:txBody>
      </p:sp>
    </p:spTree>
    <p:extLst>
      <p:ext uri="{BB962C8B-B14F-4D97-AF65-F5344CB8AC3E}">
        <p14:creationId xmlns:p14="http://schemas.microsoft.com/office/powerpoint/2010/main" val="103858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Characteristics</a:t>
            </a:r>
            <a:endParaRPr lang="en-GB" dirty="0"/>
          </a:p>
        </p:txBody>
      </p:sp>
      <p:pic>
        <p:nvPicPr>
          <p:cNvPr id="5" name="Content Placeholder 4"/>
          <p:cNvPicPr>
            <a:picLocks noGrp="1" noChangeAspect="1"/>
          </p:cNvPicPr>
          <p:nvPr>
            <p:ph idx="1"/>
          </p:nvPr>
        </p:nvPicPr>
        <p:blipFill>
          <a:blip r:embed="rId2"/>
          <a:stretch>
            <a:fillRect/>
          </a:stretch>
        </p:blipFill>
        <p:spPr>
          <a:xfrm>
            <a:off x="1763599" y="1690688"/>
            <a:ext cx="8664801" cy="4665662"/>
          </a:xfrm>
          <a:prstGeom prst="rect">
            <a:avLst/>
          </a:prstGeom>
        </p:spPr>
      </p:pic>
      <p:sp>
        <p:nvSpPr>
          <p:cNvPr id="4" name="Slide Number Placeholder 3"/>
          <p:cNvSpPr>
            <a:spLocks noGrp="1"/>
          </p:cNvSpPr>
          <p:nvPr>
            <p:ph type="sldNum" sz="quarter" idx="12"/>
          </p:nvPr>
        </p:nvSpPr>
        <p:spPr/>
        <p:txBody>
          <a:bodyPr/>
          <a:lstStyle/>
          <a:p>
            <a:fld id="{5A096734-7C98-4D90-AEBE-FF5920A0D211}" type="slidenum">
              <a:rPr lang="en-GB" smtClean="0"/>
              <a:t>16</a:t>
            </a:fld>
            <a:endParaRPr lang="en-GB"/>
          </a:p>
        </p:txBody>
      </p:sp>
    </p:spTree>
    <p:extLst>
      <p:ext uri="{BB962C8B-B14F-4D97-AF65-F5344CB8AC3E}">
        <p14:creationId xmlns:p14="http://schemas.microsoft.com/office/powerpoint/2010/main" val="204382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Head Motion</a:t>
            </a:r>
            <a:endParaRPr lang="en-GB" dirty="0"/>
          </a:p>
        </p:txBody>
      </p:sp>
      <p:sp>
        <p:nvSpPr>
          <p:cNvPr id="3" name="Content Placeholder 2"/>
          <p:cNvSpPr>
            <a:spLocks noGrp="1"/>
          </p:cNvSpPr>
          <p:nvPr>
            <p:ph idx="1"/>
          </p:nvPr>
        </p:nvSpPr>
        <p:spPr/>
        <p:txBody>
          <a:bodyPr/>
          <a:lstStyle/>
          <a:p>
            <a:pPr algn="just"/>
            <a:r>
              <a:rPr lang="en-GB" dirty="0" smtClean="0"/>
              <a:t>The </a:t>
            </a:r>
            <a:r>
              <a:rPr lang="en-GB" b="1" dirty="0" smtClean="0"/>
              <a:t>head</a:t>
            </a:r>
            <a:r>
              <a:rPr lang="en-GB" dirty="0" smtClean="0"/>
              <a:t> may either be fixed or movable with respect to the radial direction of the platter.</a:t>
            </a:r>
          </a:p>
          <a:p>
            <a:pPr algn="just"/>
            <a:r>
              <a:rPr lang="en-GB" dirty="0" smtClean="0"/>
              <a:t>The </a:t>
            </a:r>
            <a:r>
              <a:rPr lang="en-GB" u="sng" dirty="0" smtClean="0"/>
              <a:t>two types of Head</a:t>
            </a:r>
            <a:r>
              <a:rPr lang="en-GB" dirty="0" smtClean="0"/>
              <a:t> are:</a:t>
            </a:r>
          </a:p>
          <a:p>
            <a:pPr marL="0" indent="0" algn="just">
              <a:buNone/>
            </a:pPr>
            <a:r>
              <a:rPr lang="en-GB" dirty="0" smtClean="0"/>
              <a:t>1) Fixed head	2) Movable head</a:t>
            </a:r>
          </a:p>
          <a:p>
            <a:pPr marL="514350" indent="-514350" algn="just">
              <a:buFont typeface="+mj-lt"/>
              <a:buAutoNum type="arabicPeriod"/>
            </a:pPr>
            <a:r>
              <a:rPr lang="en-GB" dirty="0" smtClean="0"/>
              <a:t>In a </a:t>
            </a:r>
            <a:r>
              <a:rPr lang="en-GB" b="1" dirty="0" smtClean="0"/>
              <a:t>fixed-head disk</a:t>
            </a:r>
            <a:r>
              <a:rPr lang="en-GB" dirty="0" smtClean="0"/>
              <a:t>, there is </a:t>
            </a:r>
            <a:r>
              <a:rPr lang="en-GB" u="sng" dirty="0" smtClean="0"/>
              <a:t>one read-write head per track</a:t>
            </a:r>
            <a:r>
              <a:rPr lang="en-GB" dirty="0" smtClean="0"/>
              <a:t>.</a:t>
            </a:r>
          </a:p>
          <a:p>
            <a:pPr algn="just"/>
            <a:r>
              <a:rPr lang="en-GB" dirty="0" smtClean="0"/>
              <a:t>Such systems are rare today.</a:t>
            </a:r>
          </a:p>
          <a:p>
            <a:pPr marL="514350" indent="-514350" algn="just">
              <a:buFont typeface="+mj-lt"/>
              <a:buAutoNum type="arabicPeriod" startAt="2"/>
            </a:pPr>
            <a:r>
              <a:rPr lang="en-GB" dirty="0" smtClean="0"/>
              <a:t>In a </a:t>
            </a:r>
            <a:r>
              <a:rPr lang="en-GB" b="1" dirty="0" smtClean="0"/>
              <a:t>movable-head disk</a:t>
            </a:r>
            <a:r>
              <a:rPr lang="en-GB" dirty="0" smtClean="0"/>
              <a:t>, there is </a:t>
            </a:r>
            <a:r>
              <a:rPr lang="en-GB" u="sng" dirty="0" smtClean="0"/>
              <a:t>only one read-write head</a:t>
            </a:r>
            <a:r>
              <a:rPr lang="en-GB" dirty="0" smtClean="0"/>
              <a:t>.</a:t>
            </a:r>
          </a:p>
          <a:p>
            <a:pPr algn="just"/>
            <a:r>
              <a:rPr lang="en-GB" dirty="0" smtClean="0"/>
              <a:t>The head is mounted on an arm. Because the head must be able to be positioned above any track, so the arm can be extended or retracted.</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17</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425" y="82550"/>
            <a:ext cx="2619375" cy="1743075"/>
          </a:xfrm>
          <a:prstGeom prst="rect">
            <a:avLst/>
          </a:prstGeom>
        </p:spPr>
      </p:pic>
    </p:spTree>
    <p:extLst>
      <p:ext uri="{BB962C8B-B14F-4D97-AF65-F5344CB8AC3E}">
        <p14:creationId xmlns:p14="http://schemas.microsoft.com/office/powerpoint/2010/main" val="40347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Portability</a:t>
            </a:r>
            <a:endParaRPr lang="en-GB" dirty="0"/>
          </a:p>
        </p:txBody>
      </p:sp>
      <p:sp>
        <p:nvSpPr>
          <p:cNvPr id="3" name="Content Placeholder 2"/>
          <p:cNvSpPr>
            <a:spLocks noGrp="1"/>
          </p:cNvSpPr>
          <p:nvPr>
            <p:ph idx="1"/>
          </p:nvPr>
        </p:nvSpPr>
        <p:spPr>
          <a:xfrm>
            <a:off x="838200" y="1825625"/>
            <a:ext cx="10612272" cy="4351338"/>
          </a:xfrm>
        </p:spPr>
        <p:txBody>
          <a:bodyPr>
            <a:normAutofit/>
          </a:bodyPr>
          <a:lstStyle/>
          <a:p>
            <a:pPr algn="just"/>
            <a:r>
              <a:rPr lang="en-GB" dirty="0" smtClean="0"/>
              <a:t>The ‘disk’ itself is mounted in a disk drive, which consists of the arm, a spindle that rotates the disk, and the electronics needed for input and output of binary data.</a:t>
            </a:r>
          </a:p>
          <a:p>
            <a:pPr algn="just"/>
            <a:r>
              <a:rPr lang="en-GB" u="sng" dirty="0" smtClean="0"/>
              <a:t>Disk portability</a:t>
            </a:r>
            <a:r>
              <a:rPr lang="en-GB" dirty="0" smtClean="0"/>
              <a:t> can be of </a:t>
            </a:r>
            <a:r>
              <a:rPr lang="en-GB" u="sng" dirty="0" smtClean="0"/>
              <a:t>two types:</a:t>
            </a:r>
          </a:p>
          <a:p>
            <a:pPr marL="514350" indent="-514350" algn="just">
              <a:buAutoNum type="arabicParenR"/>
            </a:pPr>
            <a:r>
              <a:rPr lang="en-GB" dirty="0" smtClean="0"/>
              <a:t>Non-removable disk	2) Removable disk</a:t>
            </a:r>
          </a:p>
          <a:p>
            <a:pPr marL="514350" indent="-514350" algn="just">
              <a:buFont typeface="+mj-lt"/>
              <a:buAutoNum type="arabicPeriod"/>
            </a:pPr>
            <a:r>
              <a:rPr lang="en-GB" dirty="0" smtClean="0"/>
              <a:t>A </a:t>
            </a:r>
            <a:r>
              <a:rPr lang="en-GB" b="1" dirty="0" smtClean="0"/>
              <a:t>non-removable disk</a:t>
            </a:r>
            <a:r>
              <a:rPr lang="en-GB" dirty="0" smtClean="0"/>
              <a:t> is </a:t>
            </a:r>
            <a:r>
              <a:rPr lang="en-GB" u="sng" dirty="0" smtClean="0"/>
              <a:t>permanently mounted in the disk drive</a:t>
            </a:r>
            <a:r>
              <a:rPr lang="en-GB" dirty="0" smtClean="0"/>
              <a:t>.</a:t>
            </a:r>
          </a:p>
          <a:p>
            <a:pPr algn="just"/>
            <a:r>
              <a:rPr lang="en-GB" dirty="0" smtClean="0"/>
              <a:t>The ‘hard disk’ in a personal computer is a ‘non-removable’ disk.</a:t>
            </a:r>
          </a:p>
          <a:p>
            <a:pPr marL="514350" indent="-514350" algn="just">
              <a:buFont typeface="+mj-lt"/>
              <a:buAutoNum type="arabicPeriod" startAt="2"/>
            </a:pPr>
            <a:r>
              <a:rPr lang="en-GB" dirty="0" smtClean="0"/>
              <a:t>A </a:t>
            </a:r>
            <a:r>
              <a:rPr lang="en-GB" b="1" dirty="0" smtClean="0"/>
              <a:t>removable disk</a:t>
            </a:r>
            <a:r>
              <a:rPr lang="en-GB" dirty="0" smtClean="0"/>
              <a:t> can be </a:t>
            </a:r>
            <a:r>
              <a:rPr lang="en-GB" u="sng" dirty="0" smtClean="0"/>
              <a:t>removed and replaced</a:t>
            </a:r>
            <a:r>
              <a:rPr lang="en-GB" dirty="0" smtClean="0"/>
              <a:t> with another disk.</a:t>
            </a:r>
          </a:p>
          <a:p>
            <a:pPr algn="just"/>
            <a:r>
              <a:rPr lang="en-GB" dirty="0" smtClean="0"/>
              <a:t>Such a disk may be moved from one computer to another e.g. CD/DVD</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18</a:t>
            </a:fld>
            <a:endParaRPr lang="en-GB"/>
          </a:p>
        </p:txBody>
      </p:sp>
    </p:spTree>
    <p:extLst>
      <p:ext uri="{BB962C8B-B14F-4D97-AF65-F5344CB8AC3E}">
        <p14:creationId xmlns:p14="http://schemas.microsoft.com/office/powerpoint/2010/main" val="70546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Sides</a:t>
            </a:r>
            <a:endParaRPr lang="en-GB" dirty="0"/>
          </a:p>
        </p:txBody>
      </p:sp>
      <p:sp>
        <p:nvSpPr>
          <p:cNvPr id="3" name="Content Placeholder 2"/>
          <p:cNvSpPr>
            <a:spLocks noGrp="1"/>
          </p:cNvSpPr>
          <p:nvPr>
            <p:ph idx="1"/>
          </p:nvPr>
        </p:nvSpPr>
        <p:spPr/>
        <p:txBody>
          <a:bodyPr/>
          <a:lstStyle/>
          <a:p>
            <a:r>
              <a:rPr lang="en-GB" dirty="0" smtClean="0"/>
              <a:t>Disks coated with magnetizable material can be of two types:</a:t>
            </a:r>
          </a:p>
          <a:p>
            <a:pPr marL="514350" indent="-514350">
              <a:buAutoNum type="arabicParenR"/>
            </a:pPr>
            <a:r>
              <a:rPr lang="en-GB" dirty="0" smtClean="0"/>
              <a:t>Single sided	2) Double sided</a:t>
            </a:r>
          </a:p>
          <a:p>
            <a:pPr marL="514350" indent="-514350">
              <a:buFont typeface="+mj-lt"/>
              <a:buAutoNum type="arabicPeriod"/>
            </a:pPr>
            <a:r>
              <a:rPr lang="en-GB" dirty="0" smtClean="0"/>
              <a:t>A </a:t>
            </a:r>
            <a:r>
              <a:rPr lang="en-GB" b="1" dirty="0" smtClean="0"/>
              <a:t>single sided</a:t>
            </a:r>
            <a:r>
              <a:rPr lang="en-GB" dirty="0" smtClean="0"/>
              <a:t> disk has </a:t>
            </a:r>
            <a:r>
              <a:rPr lang="en-GB" u="sng" dirty="0" smtClean="0"/>
              <a:t>magnetic coating only on the upper surface</a:t>
            </a:r>
            <a:r>
              <a:rPr lang="en-GB" dirty="0" smtClean="0"/>
              <a:t>.</a:t>
            </a:r>
          </a:p>
          <a:p>
            <a:pPr marL="514350" indent="-514350" algn="just">
              <a:buFont typeface="+mj-lt"/>
              <a:buAutoNum type="arabicPeriod"/>
            </a:pPr>
            <a:r>
              <a:rPr lang="en-GB" dirty="0" smtClean="0"/>
              <a:t>For most disks, the </a:t>
            </a:r>
            <a:r>
              <a:rPr lang="en-GB" u="sng" dirty="0" smtClean="0"/>
              <a:t>magnetizable coating is applied to both sides of the platter</a:t>
            </a:r>
            <a:r>
              <a:rPr lang="en-GB" dirty="0" smtClean="0"/>
              <a:t>, which is then referred to as </a:t>
            </a:r>
            <a:r>
              <a:rPr lang="en-GB" b="1" dirty="0" smtClean="0"/>
              <a:t>double sided.</a:t>
            </a:r>
            <a:endParaRPr lang="en-GB" dirty="0" smtClean="0"/>
          </a:p>
          <a:p>
            <a:pPr algn="just"/>
            <a:r>
              <a:rPr lang="en-GB" dirty="0" smtClean="0"/>
              <a:t>‘Double sided’ disks provide more storage for the same platter size. (double than a single sided disk)</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19</a:t>
            </a:fld>
            <a:endParaRPr lang="en-GB"/>
          </a:p>
        </p:txBody>
      </p:sp>
    </p:spTree>
    <p:extLst>
      <p:ext uri="{BB962C8B-B14F-4D97-AF65-F5344CB8AC3E}">
        <p14:creationId xmlns:p14="http://schemas.microsoft.com/office/powerpoint/2010/main" val="417161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endParaRPr lang="en-GB" dirty="0" smtClean="0"/>
          </a:p>
          <a:p>
            <a:pPr>
              <a:buFont typeface="Wingdings" panose="05000000000000000000" pitchFamily="2" charset="2"/>
              <a:buChar char="Ø"/>
            </a:pPr>
            <a:endParaRPr lang="en-GB" dirty="0"/>
          </a:p>
          <a:p>
            <a:pPr>
              <a:buFont typeface="Wingdings" panose="05000000000000000000" pitchFamily="2" charset="2"/>
              <a:buChar char="Ø"/>
            </a:pPr>
            <a:endParaRPr lang="en-GB" dirty="0" smtClean="0"/>
          </a:p>
          <a:p>
            <a:pPr>
              <a:buFont typeface="Wingdings" panose="05000000000000000000" pitchFamily="2" charset="2"/>
              <a:buChar char="Ø"/>
            </a:pPr>
            <a:endParaRPr lang="en-GB" dirty="0"/>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6.4 – Optical Memory</a:t>
            </a:r>
          </a:p>
          <a:p>
            <a:r>
              <a:rPr lang="en-GB" dirty="0" smtClean="0"/>
              <a:t>Compact Disk</a:t>
            </a:r>
          </a:p>
          <a:p>
            <a:r>
              <a:rPr lang="en-GB" dirty="0" smtClean="0"/>
              <a:t>Digital Versatile Disk</a:t>
            </a:r>
          </a:p>
          <a:p>
            <a:r>
              <a:rPr lang="en-GB" dirty="0" smtClean="0"/>
              <a:t>High-Definition Optical Disks</a:t>
            </a:r>
            <a:endParaRPr lang="en-GB" dirty="0"/>
          </a:p>
        </p:txBody>
      </p:sp>
      <p:graphicFrame>
        <p:nvGraphicFramePr>
          <p:cNvPr id="4" name="Content Placeholder 4"/>
          <p:cNvGraphicFramePr>
            <a:graphicFrameLocks/>
          </p:cNvGraphicFramePr>
          <p:nvPr>
            <p:extLst>
              <p:ext uri="{D42A27DB-BD31-4B8C-83A1-F6EECF244321}">
                <p14:modId xmlns:p14="http://schemas.microsoft.com/office/powerpoint/2010/main" val="3450777074"/>
              </p:ext>
            </p:extLst>
          </p:nvPr>
        </p:nvGraphicFramePr>
        <p:xfrm>
          <a:off x="838200" y="1690688"/>
          <a:ext cx="10515600" cy="22860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marL="285750" indent="-285750">
                        <a:buFont typeface="Wingdings" panose="05000000000000000000" pitchFamily="2" charset="2"/>
                        <a:buChar char="Ø"/>
                      </a:pPr>
                      <a:r>
                        <a:rPr lang="en-GB" sz="2400" dirty="0" smtClean="0"/>
                        <a:t>6.1 – Magnetic Disk</a:t>
                      </a:r>
                      <a:endParaRPr lang="en-GB" sz="2400" dirty="0"/>
                    </a:p>
                  </a:txBody>
                  <a:tcPr/>
                </a:tc>
                <a:tc>
                  <a:txBody>
                    <a:bodyPr/>
                    <a:lstStyle/>
                    <a:p>
                      <a:pPr marL="285750" indent="-285750">
                        <a:buFont typeface="Wingdings" panose="05000000000000000000" pitchFamily="2" charset="2"/>
                        <a:buChar char="Ø"/>
                      </a:pPr>
                      <a:r>
                        <a:rPr lang="en-GB" sz="2400" dirty="0" smtClean="0"/>
                        <a:t>6.3 –</a:t>
                      </a:r>
                      <a:r>
                        <a:rPr lang="en-GB" sz="2400" baseline="0" dirty="0" smtClean="0"/>
                        <a:t> Solid State Drives</a:t>
                      </a:r>
                      <a:endParaRPr lang="en-GB" sz="2400" dirty="0"/>
                    </a:p>
                  </a:txBody>
                  <a:tcPr/>
                </a:tc>
              </a:tr>
              <a:tr h="370840">
                <a:tc>
                  <a:txBody>
                    <a:bodyPr/>
                    <a:lstStyle/>
                    <a:p>
                      <a:pPr marL="285750" indent="-285750">
                        <a:buFont typeface="Arial" panose="020B0604020202020204" pitchFamily="34" charset="0"/>
                        <a:buChar char="•"/>
                      </a:pPr>
                      <a:r>
                        <a:rPr lang="en-GB" sz="2400" dirty="0" smtClean="0"/>
                        <a:t>Magnetic Read and Write Mechanisms</a:t>
                      </a:r>
                      <a:endParaRPr lang="en-GB" sz="2400" dirty="0"/>
                    </a:p>
                  </a:txBody>
                  <a:tcPr/>
                </a:tc>
                <a:tc>
                  <a:txBody>
                    <a:bodyPr/>
                    <a:lstStyle/>
                    <a:p>
                      <a:pPr marL="285750" indent="-285750">
                        <a:buFont typeface="Arial" panose="020B0604020202020204" pitchFamily="34" charset="0"/>
                        <a:buChar char="•"/>
                      </a:pPr>
                      <a:r>
                        <a:rPr lang="en-GB" sz="2400" dirty="0" smtClean="0"/>
                        <a:t>Flash</a:t>
                      </a:r>
                      <a:r>
                        <a:rPr lang="en-GB" sz="2400" baseline="0" dirty="0" smtClean="0"/>
                        <a:t> Memory</a:t>
                      </a:r>
                      <a:endParaRPr lang="en-GB" sz="2400" dirty="0"/>
                    </a:p>
                  </a:txBody>
                  <a:tcPr/>
                </a:tc>
              </a:tr>
              <a:tr h="370840">
                <a:tc>
                  <a:txBody>
                    <a:bodyPr/>
                    <a:lstStyle/>
                    <a:p>
                      <a:pPr marL="285750" indent="-285750">
                        <a:buFont typeface="Arial" panose="020B0604020202020204" pitchFamily="34" charset="0"/>
                        <a:buChar char="•"/>
                      </a:pPr>
                      <a:r>
                        <a:rPr lang="en-GB" sz="2400" dirty="0" smtClean="0"/>
                        <a:t>Data Organization and Formatting</a:t>
                      </a:r>
                      <a:endParaRPr lang="en-GB" sz="2400" dirty="0"/>
                    </a:p>
                  </a:txBody>
                  <a:tcPr/>
                </a:tc>
                <a:tc>
                  <a:txBody>
                    <a:bodyPr/>
                    <a:lstStyle/>
                    <a:p>
                      <a:pPr marL="285750" indent="-285750">
                        <a:buFont typeface="Arial" panose="020B0604020202020204" pitchFamily="34" charset="0"/>
                        <a:buChar char="•"/>
                      </a:pPr>
                      <a:r>
                        <a:rPr lang="en-GB" sz="2400" dirty="0" smtClean="0"/>
                        <a:t>SSD Compared to HDD</a:t>
                      </a:r>
                      <a:endParaRPr lang="en-GB" sz="2400" dirty="0"/>
                    </a:p>
                  </a:txBody>
                  <a:tcPr/>
                </a:tc>
              </a:tr>
              <a:tr h="370840">
                <a:tc>
                  <a:txBody>
                    <a:bodyPr/>
                    <a:lstStyle/>
                    <a:p>
                      <a:pPr marL="285750" indent="-285750">
                        <a:buFont typeface="Arial" panose="020B0604020202020204" pitchFamily="34" charset="0"/>
                        <a:buChar char="•"/>
                      </a:pPr>
                      <a:r>
                        <a:rPr lang="en-GB" sz="2400" dirty="0" smtClean="0"/>
                        <a:t>Physical</a:t>
                      </a:r>
                      <a:r>
                        <a:rPr lang="en-GB" sz="2400" baseline="0" dirty="0" smtClean="0"/>
                        <a:t> Characteristics</a:t>
                      </a:r>
                      <a:endParaRPr lang="en-GB" sz="2400" dirty="0"/>
                    </a:p>
                  </a:txBody>
                  <a:tcPr/>
                </a:tc>
                <a:tc>
                  <a:txBody>
                    <a:bodyPr/>
                    <a:lstStyle/>
                    <a:p>
                      <a:pPr marL="285750" indent="-285750">
                        <a:buFont typeface="Arial" panose="020B0604020202020204" pitchFamily="34" charset="0"/>
                        <a:buChar char="•"/>
                      </a:pPr>
                      <a:endParaRPr lang="en-GB" sz="2400" dirty="0"/>
                    </a:p>
                  </a:txBody>
                  <a:tcPr/>
                </a:tc>
              </a:tr>
              <a:tr h="370840">
                <a:tc>
                  <a:txBody>
                    <a:bodyPr/>
                    <a:lstStyle/>
                    <a:p>
                      <a:pPr marL="285750" indent="-285750">
                        <a:buFont typeface="Arial" panose="020B0604020202020204" pitchFamily="34" charset="0"/>
                        <a:buChar char="•"/>
                      </a:pPr>
                      <a:r>
                        <a:rPr lang="en-GB" sz="2400" dirty="0" smtClean="0"/>
                        <a:t>Disk Performance Parameters</a:t>
                      </a:r>
                      <a:endParaRPr lang="en-GB" sz="2400" dirty="0"/>
                    </a:p>
                  </a:txBody>
                  <a:tcPr/>
                </a:tc>
                <a:tc>
                  <a:txBody>
                    <a:bodyPr/>
                    <a:lstStyle/>
                    <a:p>
                      <a:pPr marL="285750" indent="-285750">
                        <a:buFont typeface="Arial" panose="020B0604020202020204" pitchFamily="34" charset="0"/>
                        <a:buChar char="•"/>
                      </a:pPr>
                      <a:endParaRPr lang="en-GB" sz="2400" dirty="0"/>
                    </a:p>
                  </a:txBody>
                  <a:tcPr/>
                </a:tc>
              </a:tr>
            </a:tbl>
          </a:graphicData>
        </a:graphic>
      </p:graphicFrame>
      <p:sp>
        <p:nvSpPr>
          <p:cNvPr id="5" name="Slide Number Placeholder 4"/>
          <p:cNvSpPr>
            <a:spLocks noGrp="1"/>
          </p:cNvSpPr>
          <p:nvPr>
            <p:ph type="sldNum" sz="quarter" idx="12"/>
          </p:nvPr>
        </p:nvSpPr>
        <p:spPr/>
        <p:txBody>
          <a:bodyPr/>
          <a:lstStyle/>
          <a:p>
            <a:fld id="{5A096734-7C98-4D90-AEBE-FF5920A0D211}" type="slidenum">
              <a:rPr lang="en-GB" smtClean="0"/>
              <a:t>2</a:t>
            </a:fld>
            <a:endParaRPr lang="en-GB"/>
          </a:p>
        </p:txBody>
      </p:sp>
    </p:spTree>
    <p:extLst>
      <p:ext uri="{BB962C8B-B14F-4D97-AF65-F5344CB8AC3E}">
        <p14:creationId xmlns:p14="http://schemas.microsoft.com/office/powerpoint/2010/main" val="166428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Platters</a:t>
            </a:r>
            <a:endParaRPr lang="en-GB" dirty="0"/>
          </a:p>
        </p:txBody>
      </p:sp>
      <p:sp>
        <p:nvSpPr>
          <p:cNvPr id="3" name="Content Placeholder 2"/>
          <p:cNvSpPr>
            <a:spLocks noGrp="1"/>
          </p:cNvSpPr>
          <p:nvPr>
            <p:ph idx="1"/>
          </p:nvPr>
        </p:nvSpPr>
        <p:spPr>
          <a:xfrm>
            <a:off x="838200" y="1825625"/>
            <a:ext cx="7432343" cy="4530726"/>
          </a:xfrm>
        </p:spPr>
        <p:txBody>
          <a:bodyPr>
            <a:normAutofit lnSpcReduction="10000"/>
          </a:bodyPr>
          <a:lstStyle/>
          <a:p>
            <a:r>
              <a:rPr lang="en-GB" dirty="0" smtClean="0"/>
              <a:t>Disk platters can be of two types:</a:t>
            </a:r>
          </a:p>
          <a:p>
            <a:pPr marL="514350" indent="-514350">
              <a:buAutoNum type="arabicParenR"/>
            </a:pPr>
            <a:r>
              <a:rPr lang="en-GB" dirty="0" smtClean="0"/>
              <a:t>Single platter	2) Multiple platter</a:t>
            </a:r>
          </a:p>
          <a:p>
            <a:pPr algn="just"/>
            <a:r>
              <a:rPr lang="en-GB" dirty="0" smtClean="0"/>
              <a:t>Some disk drives accommodate </a:t>
            </a:r>
            <a:r>
              <a:rPr lang="en-GB" b="1" dirty="0" smtClean="0"/>
              <a:t>multiple platters</a:t>
            </a:r>
            <a:r>
              <a:rPr lang="en-GB" dirty="0" smtClean="0"/>
              <a:t> stacked vertically a fraction of an inch apart.</a:t>
            </a:r>
          </a:p>
          <a:p>
            <a:pPr algn="just"/>
            <a:r>
              <a:rPr lang="en-GB" dirty="0" smtClean="0"/>
              <a:t>‘Multiple-platter’ disks employ a movable head, with one read-write head per platter surface.</a:t>
            </a:r>
          </a:p>
          <a:p>
            <a:pPr algn="just"/>
            <a:r>
              <a:rPr lang="en-GB" dirty="0" smtClean="0"/>
              <a:t>All of the heads move together.</a:t>
            </a:r>
          </a:p>
          <a:p>
            <a:pPr algn="just"/>
            <a:r>
              <a:rPr lang="en-GB" dirty="0" smtClean="0"/>
              <a:t>Thus, at any time, all of the heads are positioned over tracks that of equal distance from the centre of the disk.</a:t>
            </a:r>
          </a:p>
        </p:txBody>
      </p:sp>
      <p:sp>
        <p:nvSpPr>
          <p:cNvPr id="4" name="Slide Number Placeholder 3"/>
          <p:cNvSpPr>
            <a:spLocks noGrp="1"/>
          </p:cNvSpPr>
          <p:nvPr>
            <p:ph type="sldNum" sz="quarter" idx="12"/>
          </p:nvPr>
        </p:nvSpPr>
        <p:spPr/>
        <p:txBody>
          <a:bodyPr/>
          <a:lstStyle/>
          <a:p>
            <a:fld id="{5A096734-7C98-4D90-AEBE-FF5920A0D211}" type="slidenum">
              <a:rPr lang="en-GB" smtClean="0"/>
              <a:t>20</a:t>
            </a:fld>
            <a:endParaRPr lang="en-GB"/>
          </a:p>
        </p:txBody>
      </p:sp>
      <p:pic>
        <p:nvPicPr>
          <p:cNvPr id="5" name="Picture 4"/>
          <p:cNvPicPr>
            <a:picLocks noChangeAspect="1"/>
          </p:cNvPicPr>
          <p:nvPr/>
        </p:nvPicPr>
        <p:blipFill>
          <a:blip r:embed="rId2"/>
          <a:stretch>
            <a:fillRect/>
          </a:stretch>
        </p:blipFill>
        <p:spPr>
          <a:xfrm>
            <a:off x="8206572" y="1587465"/>
            <a:ext cx="3823073" cy="4768885"/>
          </a:xfrm>
          <a:prstGeom prst="rect">
            <a:avLst/>
          </a:prstGeom>
        </p:spPr>
      </p:pic>
    </p:spTree>
    <p:extLst>
      <p:ext uri="{BB962C8B-B14F-4D97-AF65-F5344CB8AC3E}">
        <p14:creationId xmlns:p14="http://schemas.microsoft.com/office/powerpoint/2010/main" val="194900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‘Cylinders’ on a Multiple-Platter Disk</a:t>
            </a:r>
            <a:endParaRPr lang="en-GB" dirty="0"/>
          </a:p>
        </p:txBody>
      </p:sp>
      <p:sp>
        <p:nvSpPr>
          <p:cNvPr id="3" name="Content Placeholder 2"/>
          <p:cNvSpPr>
            <a:spLocks noGrp="1"/>
          </p:cNvSpPr>
          <p:nvPr>
            <p:ph idx="1"/>
          </p:nvPr>
        </p:nvSpPr>
        <p:spPr/>
        <p:txBody>
          <a:bodyPr/>
          <a:lstStyle/>
          <a:p>
            <a:pPr algn="just"/>
            <a:r>
              <a:rPr lang="en-GB" dirty="0" smtClean="0"/>
              <a:t>The set of all the tracks in the same relative position on the platter is referred to as a </a:t>
            </a:r>
            <a:r>
              <a:rPr lang="en-GB" b="1" dirty="0" smtClean="0"/>
              <a:t>cylinder</a:t>
            </a:r>
            <a:r>
              <a:rPr lang="en-GB" dirty="0" smtClean="0"/>
              <a:t>.</a:t>
            </a:r>
          </a:p>
        </p:txBody>
      </p:sp>
      <p:sp>
        <p:nvSpPr>
          <p:cNvPr id="4" name="Slide Number Placeholder 3"/>
          <p:cNvSpPr>
            <a:spLocks noGrp="1"/>
          </p:cNvSpPr>
          <p:nvPr>
            <p:ph type="sldNum" sz="quarter" idx="12"/>
          </p:nvPr>
        </p:nvSpPr>
        <p:spPr/>
        <p:txBody>
          <a:bodyPr/>
          <a:lstStyle/>
          <a:p>
            <a:fld id="{5A096734-7C98-4D90-AEBE-FF5920A0D211}" type="slidenum">
              <a:rPr lang="en-GB" smtClean="0"/>
              <a:t>21</a:t>
            </a:fld>
            <a:endParaRPr lang="en-GB" dirty="0"/>
          </a:p>
        </p:txBody>
      </p:sp>
      <p:pic>
        <p:nvPicPr>
          <p:cNvPr id="5" name="Picture 4"/>
          <p:cNvPicPr>
            <a:picLocks noChangeAspect="1"/>
          </p:cNvPicPr>
          <p:nvPr/>
        </p:nvPicPr>
        <p:blipFill>
          <a:blip r:embed="rId2"/>
          <a:stretch>
            <a:fillRect/>
          </a:stretch>
        </p:blipFill>
        <p:spPr>
          <a:xfrm>
            <a:off x="4781550" y="2519363"/>
            <a:ext cx="2628900" cy="3657600"/>
          </a:xfrm>
          <a:prstGeom prst="rect">
            <a:avLst/>
          </a:prstGeom>
        </p:spPr>
      </p:pic>
      <p:sp>
        <p:nvSpPr>
          <p:cNvPr id="6" name="TextBox 5"/>
          <p:cNvSpPr txBox="1"/>
          <p:nvPr/>
        </p:nvSpPr>
        <p:spPr>
          <a:xfrm>
            <a:off x="9553140" y="6311900"/>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3748312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Head Mechanism</a:t>
            </a:r>
            <a:endParaRPr lang="en-GB" dirty="0"/>
          </a:p>
        </p:txBody>
      </p:sp>
      <p:sp>
        <p:nvSpPr>
          <p:cNvPr id="3" name="Content Placeholder 2"/>
          <p:cNvSpPr>
            <a:spLocks noGrp="1"/>
          </p:cNvSpPr>
          <p:nvPr>
            <p:ph idx="1"/>
          </p:nvPr>
        </p:nvSpPr>
        <p:spPr>
          <a:xfrm>
            <a:off x="838200" y="1825625"/>
            <a:ext cx="10612272" cy="4351338"/>
          </a:xfrm>
        </p:spPr>
        <p:txBody>
          <a:bodyPr/>
          <a:lstStyle/>
          <a:p>
            <a:r>
              <a:rPr lang="en-GB" dirty="0" smtClean="0"/>
              <a:t>The ‘head mechanism’ provides a classification of three types of disks:</a:t>
            </a:r>
          </a:p>
          <a:p>
            <a:pPr marL="514350" indent="-514350">
              <a:buAutoNum type="arabicParenR"/>
            </a:pPr>
            <a:r>
              <a:rPr lang="en-GB" dirty="0" smtClean="0"/>
              <a:t>Fixed-gap		2) Contact		3) Aerodynamic-gap</a:t>
            </a:r>
          </a:p>
          <a:p>
            <a:pPr marL="514350" indent="-514350" algn="just">
              <a:buFont typeface="+mj-lt"/>
              <a:buAutoNum type="arabicPeriod"/>
            </a:pPr>
            <a:r>
              <a:rPr lang="en-GB" b="1" dirty="0" smtClean="0"/>
              <a:t>Fixed-air-gap</a:t>
            </a:r>
            <a:r>
              <a:rPr lang="en-GB" dirty="0" smtClean="0"/>
              <a:t> disk, the read-write head has been positioned </a:t>
            </a:r>
            <a:r>
              <a:rPr lang="en-GB" dirty="0" smtClean="0"/>
              <a:t>at </a:t>
            </a:r>
            <a:r>
              <a:rPr lang="en-GB" dirty="0" smtClean="0"/>
              <a:t>fixed distance above the platter, allowing an air-gap.</a:t>
            </a:r>
          </a:p>
          <a:p>
            <a:pPr marL="514350" indent="-514350" algn="just">
              <a:buFont typeface="+mj-lt"/>
              <a:buAutoNum type="arabicPeriod"/>
            </a:pPr>
            <a:r>
              <a:rPr lang="en-GB" b="1" dirty="0" smtClean="0"/>
              <a:t>Contact</a:t>
            </a:r>
            <a:r>
              <a:rPr lang="en-GB" dirty="0" smtClean="0"/>
              <a:t> head comes into physical contact with the medium during a read or write operation. </a:t>
            </a:r>
            <a:r>
              <a:rPr lang="en-GB" dirty="0" err="1" smtClean="0"/>
              <a:t>E.g</a:t>
            </a:r>
            <a:r>
              <a:rPr lang="en-GB" dirty="0" smtClean="0"/>
              <a:t> floppy disk uses this type or mechanism.</a:t>
            </a:r>
          </a:p>
          <a:p>
            <a:pPr marL="514350" indent="-514350" algn="just">
              <a:buFont typeface="+mj-lt"/>
              <a:buAutoNum type="arabicPeriod"/>
            </a:pPr>
            <a:r>
              <a:rPr lang="en-GB" b="1" dirty="0" smtClean="0"/>
              <a:t>Aerodynamic</a:t>
            </a:r>
            <a:r>
              <a:rPr lang="en-GB" dirty="0" smtClean="0"/>
              <a:t> head fly on boundary layer of air as disk spins.</a:t>
            </a:r>
          </a:p>
          <a:p>
            <a:pPr algn="just"/>
            <a:r>
              <a:rPr lang="en-GB" dirty="0" smtClean="0"/>
              <a:t>The head is sealed inside the unit and there is a very small air gap.</a:t>
            </a:r>
          </a:p>
          <a:p>
            <a:pPr algn="just"/>
            <a:r>
              <a:rPr lang="en-GB" dirty="0" smtClean="0"/>
              <a:t>The narrower head provides for more tracks and greater data density.</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22</a:t>
            </a:fld>
            <a:endParaRPr lang="en-GB"/>
          </a:p>
        </p:txBody>
      </p:sp>
    </p:spTree>
    <p:extLst>
      <p:ext uri="{BB962C8B-B14F-4D97-AF65-F5344CB8AC3E}">
        <p14:creationId xmlns:p14="http://schemas.microsoft.com/office/powerpoint/2010/main" val="369443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Performance Parameters</a:t>
            </a:r>
            <a:endParaRPr lang="en-GB" dirty="0"/>
          </a:p>
        </p:txBody>
      </p:sp>
      <p:sp>
        <p:nvSpPr>
          <p:cNvPr id="3" name="Content Placeholder 2"/>
          <p:cNvSpPr>
            <a:spLocks noGrp="1"/>
          </p:cNvSpPr>
          <p:nvPr>
            <p:ph idx="1"/>
          </p:nvPr>
        </p:nvSpPr>
        <p:spPr>
          <a:xfrm>
            <a:off x="838200" y="1825625"/>
            <a:ext cx="10515600" cy="4629766"/>
          </a:xfrm>
        </p:spPr>
        <p:txBody>
          <a:bodyPr/>
          <a:lstStyle/>
          <a:p>
            <a:pPr algn="just"/>
            <a:r>
              <a:rPr lang="en-GB" dirty="0" smtClean="0"/>
              <a:t>When the disk drive is operating, the disk is rotating at constant speed.</a:t>
            </a:r>
          </a:p>
          <a:p>
            <a:pPr algn="just"/>
            <a:r>
              <a:rPr lang="en-GB" dirty="0" smtClean="0"/>
              <a:t>To read or write, the head must be positioned at the desired track and at the beginning of the desired sector on that track.</a:t>
            </a:r>
          </a:p>
          <a:p>
            <a:pPr algn="just"/>
            <a:r>
              <a:rPr lang="en-GB" dirty="0" smtClean="0"/>
              <a:t>On a ‘movable-head’ system, the time it takes to </a:t>
            </a:r>
            <a:r>
              <a:rPr lang="en-GB" u="sng" dirty="0" smtClean="0"/>
              <a:t>position the head at the track</a:t>
            </a:r>
            <a:r>
              <a:rPr lang="en-GB" dirty="0" smtClean="0"/>
              <a:t> is known as </a:t>
            </a:r>
            <a:r>
              <a:rPr lang="en-GB" b="1" dirty="0" smtClean="0"/>
              <a:t>seek time</a:t>
            </a:r>
            <a:r>
              <a:rPr lang="en-GB" dirty="0" smtClean="0"/>
              <a:t>.</a:t>
            </a:r>
          </a:p>
          <a:p>
            <a:pPr algn="just"/>
            <a:r>
              <a:rPr lang="en-GB" dirty="0" smtClean="0"/>
              <a:t>Once the track is selected, the ‘disk controller’ waits until the appropriate sector rotates to line up with the head.</a:t>
            </a:r>
          </a:p>
          <a:p>
            <a:pPr algn="just"/>
            <a:r>
              <a:rPr lang="en-GB" dirty="0" smtClean="0"/>
              <a:t>The time it takes for the </a:t>
            </a:r>
            <a:r>
              <a:rPr lang="en-GB" u="sng" dirty="0" smtClean="0"/>
              <a:t>beginning of the sector to reach the head</a:t>
            </a:r>
            <a:r>
              <a:rPr lang="en-GB" dirty="0" smtClean="0"/>
              <a:t> is known as </a:t>
            </a:r>
            <a:r>
              <a:rPr lang="en-GB" b="1" dirty="0" smtClean="0"/>
              <a:t>rotational delay</a:t>
            </a:r>
            <a:r>
              <a:rPr lang="en-GB" dirty="0" smtClean="0"/>
              <a:t>.</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23</a:t>
            </a:fld>
            <a:endParaRPr lang="en-GB"/>
          </a:p>
        </p:txBody>
      </p:sp>
    </p:spTree>
    <p:extLst>
      <p:ext uri="{BB962C8B-B14F-4D97-AF65-F5344CB8AC3E}">
        <p14:creationId xmlns:p14="http://schemas.microsoft.com/office/powerpoint/2010/main" val="97660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 time’ and ‘Transfer time’</a:t>
            </a:r>
            <a:endParaRPr lang="en-GB" dirty="0"/>
          </a:p>
        </p:txBody>
      </p:sp>
      <p:sp>
        <p:nvSpPr>
          <p:cNvPr id="3" name="Content Placeholder 2"/>
          <p:cNvSpPr>
            <a:spLocks noGrp="1"/>
          </p:cNvSpPr>
          <p:nvPr>
            <p:ph idx="1"/>
          </p:nvPr>
        </p:nvSpPr>
        <p:spPr>
          <a:xfrm>
            <a:off x="838200" y="1498079"/>
            <a:ext cx="10612273" cy="4351338"/>
          </a:xfrm>
        </p:spPr>
        <p:txBody>
          <a:bodyPr/>
          <a:lstStyle/>
          <a:p>
            <a:pPr algn="just"/>
            <a:r>
              <a:rPr lang="en-GB" dirty="0" smtClean="0"/>
              <a:t>The </a:t>
            </a:r>
            <a:r>
              <a:rPr lang="en-GB" u="sng" dirty="0" smtClean="0"/>
              <a:t>sum of the seek time</a:t>
            </a:r>
            <a:r>
              <a:rPr lang="en-GB" u="sng" dirty="0"/>
              <a:t> </a:t>
            </a:r>
            <a:r>
              <a:rPr lang="en-GB" u="sng" dirty="0" smtClean="0"/>
              <a:t>and the rotational delay</a:t>
            </a:r>
            <a:r>
              <a:rPr lang="en-GB" dirty="0" smtClean="0"/>
              <a:t> equals the </a:t>
            </a:r>
            <a:r>
              <a:rPr lang="en-GB" b="1" dirty="0" smtClean="0"/>
              <a:t>access time</a:t>
            </a:r>
            <a:r>
              <a:rPr lang="en-GB" dirty="0" smtClean="0"/>
              <a:t>.</a:t>
            </a:r>
          </a:p>
          <a:p>
            <a:pPr algn="just"/>
            <a:r>
              <a:rPr lang="en-GB" dirty="0" smtClean="0"/>
              <a:t>So </a:t>
            </a:r>
            <a:r>
              <a:rPr lang="en-GB" u="sng" dirty="0" smtClean="0"/>
              <a:t>access time</a:t>
            </a:r>
            <a:r>
              <a:rPr lang="en-GB" dirty="0" smtClean="0"/>
              <a:t>, is the time it takes to get into position to read or write.</a:t>
            </a:r>
          </a:p>
          <a:p>
            <a:pPr algn="just"/>
            <a:r>
              <a:rPr lang="en-GB" dirty="0" smtClean="0"/>
              <a:t>Once the head is in position, the read or write operation is then performed as the sector moves under the head; this is the data transfer portion of the operation.</a:t>
            </a:r>
          </a:p>
          <a:p>
            <a:pPr algn="just"/>
            <a:r>
              <a:rPr lang="en-GB" dirty="0" smtClean="0"/>
              <a:t>The time required for the transfer is the </a:t>
            </a:r>
            <a:r>
              <a:rPr lang="en-GB" b="1" dirty="0" smtClean="0"/>
              <a:t>transfer time</a:t>
            </a:r>
            <a:r>
              <a:rPr lang="en-GB" dirty="0" smtClean="0"/>
              <a:t>.</a:t>
            </a:r>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24</a:t>
            </a:fld>
            <a:endParaRPr lang="en-GB"/>
          </a:p>
        </p:txBody>
      </p:sp>
      <p:pic>
        <p:nvPicPr>
          <p:cNvPr id="5" name="Picture 4"/>
          <p:cNvPicPr>
            <a:picLocks noChangeAspect="1"/>
          </p:cNvPicPr>
          <p:nvPr/>
        </p:nvPicPr>
        <p:blipFill>
          <a:blip r:embed="rId2"/>
          <a:stretch>
            <a:fillRect/>
          </a:stretch>
        </p:blipFill>
        <p:spPr>
          <a:xfrm>
            <a:off x="2419350" y="4645025"/>
            <a:ext cx="7353300" cy="2076450"/>
          </a:xfrm>
          <a:prstGeom prst="rect">
            <a:avLst/>
          </a:prstGeom>
        </p:spPr>
      </p:pic>
      <p:sp>
        <p:nvSpPr>
          <p:cNvPr id="6" name="TextBox 5"/>
          <p:cNvSpPr txBox="1"/>
          <p:nvPr/>
        </p:nvSpPr>
        <p:spPr>
          <a:xfrm>
            <a:off x="5854890" y="5313918"/>
            <a:ext cx="790666" cy="369332"/>
          </a:xfrm>
          <a:prstGeom prst="rect">
            <a:avLst/>
          </a:prstGeom>
          <a:noFill/>
        </p:spPr>
        <p:txBody>
          <a:bodyPr wrap="none" rtlCol="0">
            <a:spAutoFit/>
          </a:bodyPr>
          <a:lstStyle/>
          <a:p>
            <a:r>
              <a:rPr lang="en-GB" dirty="0" smtClean="0"/>
              <a:t>(track)</a:t>
            </a:r>
            <a:endParaRPr lang="en-GB" dirty="0"/>
          </a:p>
        </p:txBody>
      </p:sp>
      <p:sp>
        <p:nvSpPr>
          <p:cNvPr id="7" name="TextBox 6"/>
          <p:cNvSpPr txBox="1"/>
          <p:nvPr/>
        </p:nvSpPr>
        <p:spPr>
          <a:xfrm>
            <a:off x="7438030" y="5472219"/>
            <a:ext cx="905376" cy="369332"/>
          </a:xfrm>
          <a:prstGeom prst="rect">
            <a:avLst/>
          </a:prstGeom>
          <a:noFill/>
        </p:spPr>
        <p:txBody>
          <a:bodyPr wrap="none" rtlCol="0">
            <a:spAutoFit/>
          </a:bodyPr>
          <a:lstStyle/>
          <a:p>
            <a:r>
              <a:rPr lang="en-GB" dirty="0" smtClean="0"/>
              <a:t>(sector)</a:t>
            </a:r>
            <a:endParaRPr lang="en-GB" dirty="0"/>
          </a:p>
        </p:txBody>
      </p:sp>
      <p:sp>
        <p:nvSpPr>
          <p:cNvPr id="8" name="TextBox 7"/>
          <p:cNvSpPr txBox="1"/>
          <p:nvPr/>
        </p:nvSpPr>
        <p:spPr>
          <a:xfrm>
            <a:off x="2784143" y="5849417"/>
            <a:ext cx="1460208" cy="646331"/>
          </a:xfrm>
          <a:prstGeom prst="rect">
            <a:avLst/>
          </a:prstGeom>
          <a:noFill/>
        </p:spPr>
        <p:txBody>
          <a:bodyPr wrap="none" rtlCol="0">
            <a:spAutoFit/>
          </a:bodyPr>
          <a:lstStyle/>
          <a:p>
            <a:r>
              <a:rPr lang="en-GB" dirty="0" smtClean="0"/>
              <a:t>(Queue time)</a:t>
            </a:r>
          </a:p>
          <a:p>
            <a:r>
              <a:rPr lang="en-GB" dirty="0" smtClean="0"/>
              <a:t>For processes</a:t>
            </a:r>
            <a:endParaRPr lang="en-GB" dirty="0"/>
          </a:p>
        </p:txBody>
      </p:sp>
      <p:sp>
        <p:nvSpPr>
          <p:cNvPr id="9" name="TextBox 8"/>
          <p:cNvSpPr txBox="1"/>
          <p:nvPr/>
        </p:nvSpPr>
        <p:spPr>
          <a:xfrm>
            <a:off x="4312999" y="5725439"/>
            <a:ext cx="1350050" cy="646331"/>
          </a:xfrm>
          <a:prstGeom prst="rect">
            <a:avLst/>
          </a:prstGeom>
          <a:noFill/>
        </p:spPr>
        <p:txBody>
          <a:bodyPr wrap="none" rtlCol="0">
            <a:spAutoFit/>
          </a:bodyPr>
          <a:lstStyle/>
          <a:p>
            <a:r>
              <a:rPr lang="en-GB" dirty="0" smtClean="0"/>
              <a:t>(I/O channel</a:t>
            </a:r>
          </a:p>
          <a:p>
            <a:r>
              <a:rPr lang="en-GB" dirty="0" smtClean="0"/>
              <a:t>Disk drives)</a:t>
            </a:r>
            <a:endParaRPr lang="en-GB" dirty="0"/>
          </a:p>
        </p:txBody>
      </p:sp>
    </p:spTree>
    <p:extLst>
      <p:ext uri="{BB962C8B-B14F-4D97-AF65-F5344CB8AC3E}">
        <p14:creationId xmlns:p14="http://schemas.microsoft.com/office/powerpoint/2010/main" val="1615555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6.3 Solid State Drives (SSD)</a:t>
            </a:r>
            <a:endParaRPr lang="en-GB" dirty="0"/>
          </a:p>
        </p:txBody>
      </p:sp>
      <p:sp>
        <p:nvSpPr>
          <p:cNvPr id="3" name="Content Placeholder 2"/>
          <p:cNvSpPr>
            <a:spLocks noGrp="1"/>
          </p:cNvSpPr>
          <p:nvPr>
            <p:ph idx="1"/>
          </p:nvPr>
        </p:nvSpPr>
        <p:spPr/>
        <p:txBody>
          <a:bodyPr/>
          <a:lstStyle/>
          <a:p>
            <a:pPr algn="just"/>
            <a:r>
              <a:rPr lang="en-GB" dirty="0" smtClean="0"/>
              <a:t>The increasing use of </a:t>
            </a:r>
            <a:r>
              <a:rPr lang="en-GB" b="1" dirty="0" smtClean="0"/>
              <a:t>Solid State Drives (SSDs)</a:t>
            </a:r>
            <a:r>
              <a:rPr lang="en-GB" dirty="0" smtClean="0"/>
              <a:t> has in some cases even replaced </a:t>
            </a:r>
            <a:r>
              <a:rPr lang="en-GB" b="1" dirty="0" smtClean="0"/>
              <a:t>Hard Disk Drives (HDDs)</a:t>
            </a:r>
            <a:r>
              <a:rPr lang="en-GB" dirty="0" smtClean="0"/>
              <a:t>, both as internal and external secondary memory.</a:t>
            </a:r>
          </a:p>
          <a:p>
            <a:pPr algn="just"/>
            <a:r>
              <a:rPr lang="en-GB" dirty="0" smtClean="0"/>
              <a:t>The term </a:t>
            </a:r>
            <a:r>
              <a:rPr lang="en-GB" u="sng" dirty="0" smtClean="0"/>
              <a:t>solid state</a:t>
            </a:r>
            <a:r>
              <a:rPr lang="en-GB" dirty="0" smtClean="0"/>
              <a:t> refers to ‘electronic circuitry built with semiconductors’.</a:t>
            </a:r>
          </a:p>
          <a:p>
            <a:pPr algn="just"/>
            <a:r>
              <a:rPr lang="en-GB" dirty="0" smtClean="0"/>
              <a:t>A </a:t>
            </a:r>
            <a:r>
              <a:rPr lang="en-GB" b="1" dirty="0" smtClean="0"/>
              <a:t>solid state drive</a:t>
            </a:r>
            <a:r>
              <a:rPr lang="en-GB" dirty="0" smtClean="0"/>
              <a:t> is a memory device made with </a:t>
            </a:r>
            <a:r>
              <a:rPr lang="en-GB" u="sng" dirty="0" smtClean="0"/>
              <a:t>an array of integrated circuit (ICs)</a:t>
            </a:r>
            <a:r>
              <a:rPr lang="en-GB" dirty="0" smtClean="0"/>
              <a:t> organized as a disk drive, to store data permanently.</a:t>
            </a:r>
          </a:p>
          <a:p>
            <a:pPr algn="just"/>
            <a:r>
              <a:rPr lang="en-GB" dirty="0" smtClean="0"/>
              <a:t>The SSDs now use a type of semiconductor memory referred to as ‘flash memory’.</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25</a:t>
            </a:fld>
            <a:endParaRPr lang="en-GB"/>
          </a:p>
        </p:txBody>
      </p:sp>
      <p:pic>
        <p:nvPicPr>
          <p:cNvPr id="5" name="Picture 4"/>
          <p:cNvPicPr>
            <a:picLocks noChangeAspect="1"/>
          </p:cNvPicPr>
          <p:nvPr/>
        </p:nvPicPr>
        <p:blipFill>
          <a:blip r:embed="rId2"/>
          <a:stretch>
            <a:fillRect/>
          </a:stretch>
        </p:blipFill>
        <p:spPr>
          <a:xfrm>
            <a:off x="9048466" y="0"/>
            <a:ext cx="3048000" cy="1888805"/>
          </a:xfrm>
          <a:prstGeom prst="rect">
            <a:avLst/>
          </a:prstGeom>
        </p:spPr>
      </p:pic>
    </p:spTree>
    <p:extLst>
      <p:ext uri="{BB962C8B-B14F-4D97-AF65-F5344CB8AC3E}">
        <p14:creationId xmlns:p14="http://schemas.microsoft.com/office/powerpoint/2010/main" val="2014268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Flash Memory</a:t>
            </a:r>
            <a:endParaRPr lang="en-GB" dirty="0"/>
          </a:p>
        </p:txBody>
      </p:sp>
      <p:sp>
        <p:nvSpPr>
          <p:cNvPr id="3" name="Content Placeholder 2"/>
          <p:cNvSpPr>
            <a:spLocks noGrp="1"/>
          </p:cNvSpPr>
          <p:nvPr>
            <p:ph idx="1"/>
          </p:nvPr>
        </p:nvSpPr>
        <p:spPr/>
        <p:txBody>
          <a:bodyPr/>
          <a:lstStyle/>
          <a:p>
            <a:pPr algn="just"/>
            <a:r>
              <a:rPr lang="en-GB" b="1" dirty="0" smtClean="0"/>
              <a:t>Flash memory</a:t>
            </a:r>
            <a:r>
              <a:rPr lang="en-GB" dirty="0" smtClean="0"/>
              <a:t> is a type of semiconductor memory whose </a:t>
            </a:r>
            <a:r>
              <a:rPr lang="en-GB" u="sng" dirty="0" smtClean="0"/>
              <a:t>basic storage cell is made up of transistors storing a binary 1 or a 0</a:t>
            </a:r>
            <a:r>
              <a:rPr lang="en-GB" dirty="0" smtClean="0"/>
              <a:t>.</a:t>
            </a:r>
          </a:p>
          <a:p>
            <a:pPr algn="just"/>
            <a:r>
              <a:rPr lang="en-GB" dirty="0" smtClean="0"/>
              <a:t>The state of the cell can be read by using external circuitry.</a:t>
            </a:r>
          </a:p>
          <a:p>
            <a:pPr algn="just"/>
            <a:r>
              <a:rPr lang="en-GB" dirty="0" smtClean="0"/>
              <a:t>‘Flash memory’ is now used in many consumer electronic products, including smart phones, GPS devices, MP3 players, digital cameras, and USB devices.</a:t>
            </a:r>
          </a:p>
          <a:p>
            <a:pPr algn="just"/>
            <a:r>
              <a:rPr lang="en-GB" dirty="0" smtClean="0"/>
              <a:t>There are two distinctive types of ‘flash memory’ known as:</a:t>
            </a:r>
          </a:p>
          <a:p>
            <a:pPr marL="514350" indent="-514350" algn="just">
              <a:buAutoNum type="arabicParenR"/>
            </a:pPr>
            <a:r>
              <a:rPr lang="en-GB" dirty="0" smtClean="0"/>
              <a:t>NOR flash memory	2) NAND flash memory</a:t>
            </a:r>
          </a:p>
          <a:p>
            <a:pPr marL="0" indent="0" algn="just">
              <a:buNone/>
            </a:pPr>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26</a:t>
            </a:fld>
            <a:endParaRPr lang="en-GB"/>
          </a:p>
        </p:txBody>
      </p:sp>
    </p:spTree>
    <p:extLst>
      <p:ext uri="{BB962C8B-B14F-4D97-AF65-F5344CB8AC3E}">
        <p14:creationId xmlns:p14="http://schemas.microsoft.com/office/powerpoint/2010/main" val="154124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NOR Flash Memory</a:t>
            </a:r>
            <a:endParaRPr lang="en-GB" dirty="0"/>
          </a:p>
        </p:txBody>
      </p:sp>
      <p:sp>
        <p:nvSpPr>
          <p:cNvPr id="3" name="Content Placeholder 2"/>
          <p:cNvSpPr>
            <a:spLocks noGrp="1"/>
          </p:cNvSpPr>
          <p:nvPr>
            <p:ph idx="1"/>
          </p:nvPr>
        </p:nvSpPr>
        <p:spPr/>
        <p:txBody>
          <a:bodyPr/>
          <a:lstStyle/>
          <a:p>
            <a:pPr algn="just"/>
            <a:r>
              <a:rPr lang="en-GB" dirty="0" smtClean="0"/>
              <a:t>In </a:t>
            </a:r>
            <a:r>
              <a:rPr lang="en-GB" b="1" dirty="0" smtClean="0"/>
              <a:t>NOR flash </a:t>
            </a:r>
            <a:r>
              <a:rPr lang="en-GB" dirty="0" smtClean="0"/>
              <a:t>memory, the </a:t>
            </a:r>
            <a:r>
              <a:rPr lang="en-GB" u="sng" dirty="0" smtClean="0"/>
              <a:t>basic unit of access is a bit</a:t>
            </a:r>
            <a:r>
              <a:rPr lang="en-GB" dirty="0" smtClean="0"/>
              <a:t>, and the logical organization resembles a NOR logic device.</a:t>
            </a:r>
          </a:p>
          <a:p>
            <a:pPr algn="just"/>
            <a:r>
              <a:rPr lang="en-GB" dirty="0" smtClean="0"/>
              <a:t>‘NOR flash memory’ provides </a:t>
            </a:r>
            <a:r>
              <a:rPr lang="en-GB" u="sng" dirty="0" smtClean="0"/>
              <a:t>high-speed random access</a:t>
            </a:r>
            <a:r>
              <a:rPr lang="en-GB" dirty="0" smtClean="0"/>
              <a:t>.</a:t>
            </a:r>
          </a:p>
          <a:p>
            <a:pPr algn="just"/>
            <a:r>
              <a:rPr lang="en-GB" dirty="0" smtClean="0"/>
              <a:t>It can </a:t>
            </a:r>
            <a:r>
              <a:rPr lang="en-GB" u="sng" dirty="0" smtClean="0"/>
              <a:t>read and write data to specific locations</a:t>
            </a:r>
            <a:r>
              <a:rPr lang="en-GB" dirty="0" smtClean="0"/>
              <a:t>, and can reference and retrieve a singly byte.</a:t>
            </a:r>
          </a:p>
          <a:p>
            <a:pPr algn="just"/>
            <a:r>
              <a:rPr lang="en-GB" dirty="0" smtClean="0"/>
              <a:t>NOR flash memory, is </a:t>
            </a:r>
            <a:r>
              <a:rPr lang="en-GB" u="sng" dirty="0" smtClean="0"/>
              <a:t>used to store cell phone operating system code and on Windows computers for the BIOS program</a:t>
            </a:r>
            <a:r>
              <a:rPr lang="en-GB" dirty="0" smtClean="0"/>
              <a:t> that runs at start-up.</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27</a:t>
            </a:fld>
            <a:endParaRPr lang="en-GB"/>
          </a:p>
        </p:txBody>
      </p:sp>
    </p:spTree>
    <p:extLst>
      <p:ext uri="{BB962C8B-B14F-4D97-AF65-F5344CB8AC3E}">
        <p14:creationId xmlns:p14="http://schemas.microsoft.com/office/powerpoint/2010/main" val="456053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NAND Flash Memory</a:t>
            </a:r>
            <a:endParaRPr lang="en-GB" dirty="0"/>
          </a:p>
        </p:txBody>
      </p:sp>
      <p:sp>
        <p:nvSpPr>
          <p:cNvPr id="3" name="Content Placeholder 2"/>
          <p:cNvSpPr>
            <a:spLocks noGrp="1"/>
          </p:cNvSpPr>
          <p:nvPr>
            <p:ph idx="1"/>
          </p:nvPr>
        </p:nvSpPr>
        <p:spPr/>
        <p:txBody>
          <a:bodyPr/>
          <a:lstStyle/>
          <a:p>
            <a:pPr algn="just"/>
            <a:r>
              <a:rPr lang="en-GB" dirty="0" smtClean="0"/>
              <a:t>For </a:t>
            </a:r>
            <a:r>
              <a:rPr lang="en-GB" b="1" dirty="0" smtClean="0"/>
              <a:t>NAND flash memory</a:t>
            </a:r>
            <a:r>
              <a:rPr lang="en-GB" dirty="0" smtClean="0"/>
              <a:t>, the </a:t>
            </a:r>
            <a:r>
              <a:rPr lang="en-GB" u="sng" dirty="0" smtClean="0"/>
              <a:t>basic unit is 16 or 32 bits</a:t>
            </a:r>
            <a:r>
              <a:rPr lang="en-GB" dirty="0" smtClean="0"/>
              <a:t>, and the logical organization resembles NAND devices.</a:t>
            </a:r>
          </a:p>
          <a:p>
            <a:pPr algn="just"/>
            <a:r>
              <a:rPr lang="en-GB" dirty="0" smtClean="0"/>
              <a:t>NAND </a:t>
            </a:r>
            <a:r>
              <a:rPr lang="en-GB" u="sng" dirty="0" smtClean="0"/>
              <a:t>reads and writes in small blocks</a:t>
            </a:r>
            <a:r>
              <a:rPr lang="en-GB" dirty="0" smtClean="0"/>
              <a:t>.</a:t>
            </a:r>
          </a:p>
          <a:p>
            <a:pPr algn="just"/>
            <a:r>
              <a:rPr lang="en-GB" dirty="0" smtClean="0"/>
              <a:t>It is </a:t>
            </a:r>
            <a:r>
              <a:rPr lang="en-GB" u="sng" dirty="0" smtClean="0"/>
              <a:t>used in USB flash drives, (typical) memory cards and in SSDs</a:t>
            </a:r>
            <a:r>
              <a:rPr lang="en-GB" dirty="0" smtClean="0"/>
              <a:t>.</a:t>
            </a:r>
          </a:p>
          <a:p>
            <a:pPr algn="just"/>
            <a:r>
              <a:rPr lang="en-GB" dirty="0" smtClean="0"/>
              <a:t>NAND provides </a:t>
            </a:r>
            <a:r>
              <a:rPr lang="en-GB" u="sng" dirty="0" smtClean="0"/>
              <a:t>higher bit-density than NOR and greater write speed</a:t>
            </a:r>
            <a:r>
              <a:rPr lang="en-GB" dirty="0" smtClean="0"/>
              <a:t>.</a:t>
            </a:r>
          </a:p>
          <a:p>
            <a:pPr algn="just"/>
            <a:r>
              <a:rPr lang="en-GB" dirty="0" smtClean="0"/>
              <a:t>NAND flash </a:t>
            </a:r>
            <a:r>
              <a:rPr lang="en-GB" u="sng" dirty="0" smtClean="0"/>
              <a:t>does not provide a random-access</a:t>
            </a:r>
            <a:r>
              <a:rPr lang="en-GB" dirty="0" smtClean="0"/>
              <a:t>, so the data must be read on a block wise basis (also know as page access).</a:t>
            </a:r>
          </a:p>
          <a:p>
            <a:pPr algn="just"/>
            <a:r>
              <a:rPr lang="en-GB" dirty="0" smtClean="0"/>
              <a:t>Where each block holds hundreds to thousands of bits.</a:t>
            </a:r>
          </a:p>
        </p:txBody>
      </p:sp>
      <p:sp>
        <p:nvSpPr>
          <p:cNvPr id="4" name="Slide Number Placeholder 3"/>
          <p:cNvSpPr>
            <a:spLocks noGrp="1"/>
          </p:cNvSpPr>
          <p:nvPr>
            <p:ph type="sldNum" sz="quarter" idx="12"/>
          </p:nvPr>
        </p:nvSpPr>
        <p:spPr/>
        <p:txBody>
          <a:bodyPr/>
          <a:lstStyle/>
          <a:p>
            <a:fld id="{5A096734-7C98-4D90-AEBE-FF5920A0D211}" type="slidenum">
              <a:rPr lang="en-GB" smtClean="0"/>
              <a:t>28</a:t>
            </a:fld>
            <a:endParaRPr lang="en-GB"/>
          </a:p>
        </p:txBody>
      </p:sp>
    </p:spTree>
    <p:extLst>
      <p:ext uri="{BB962C8B-B14F-4D97-AF65-F5344CB8AC3E}">
        <p14:creationId xmlns:p14="http://schemas.microsoft.com/office/powerpoint/2010/main" val="2967511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b/w NOR &amp; NAND Flash Memory</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5008870"/>
              </p:ext>
            </p:extLst>
          </p:nvPr>
        </p:nvGraphicFramePr>
        <p:xfrm>
          <a:off x="838200" y="1825625"/>
          <a:ext cx="10515600" cy="42062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GB" sz="2400" dirty="0" smtClean="0"/>
                        <a:t>NOR Flash Memory</a:t>
                      </a:r>
                      <a:endParaRPr lang="en-GB" sz="2400" dirty="0"/>
                    </a:p>
                  </a:txBody>
                  <a:tcPr/>
                </a:tc>
                <a:tc>
                  <a:txBody>
                    <a:bodyPr/>
                    <a:lstStyle/>
                    <a:p>
                      <a:pPr algn="ctr"/>
                      <a:r>
                        <a:rPr lang="en-GB" sz="2400" dirty="0" smtClean="0"/>
                        <a:t>NAND Flash</a:t>
                      </a:r>
                      <a:r>
                        <a:rPr lang="en-GB" sz="2400" baseline="0" dirty="0" smtClean="0"/>
                        <a:t> Memory</a:t>
                      </a:r>
                      <a:endParaRPr lang="en-GB" sz="2400" dirty="0"/>
                    </a:p>
                  </a:txBody>
                  <a:tcPr/>
                </a:tc>
              </a:tr>
              <a:tr h="370840">
                <a:tc>
                  <a:txBody>
                    <a:bodyPr/>
                    <a:lstStyle/>
                    <a:p>
                      <a:pPr marL="342900" indent="-342900">
                        <a:buFont typeface="+mj-lt"/>
                        <a:buAutoNum type="arabicPeriod"/>
                      </a:pPr>
                      <a:r>
                        <a:rPr lang="en-GB" sz="2400" dirty="0" smtClean="0"/>
                        <a:t>The</a:t>
                      </a:r>
                      <a:r>
                        <a:rPr lang="en-GB" sz="2400" baseline="0" dirty="0" smtClean="0"/>
                        <a:t> basic unit of access is a ‘bit’.</a:t>
                      </a:r>
                      <a:endParaRPr lang="en-GB" sz="2400" dirty="0"/>
                    </a:p>
                  </a:txBody>
                  <a:tcPr/>
                </a:tc>
                <a:tc>
                  <a:txBody>
                    <a:bodyPr/>
                    <a:lstStyle/>
                    <a:p>
                      <a:pPr marL="342900" indent="-342900">
                        <a:buFont typeface="+mj-lt"/>
                        <a:buAutoNum type="arabicPeriod"/>
                      </a:pPr>
                      <a:r>
                        <a:rPr lang="en-GB" sz="2400" dirty="0" smtClean="0"/>
                        <a:t>The</a:t>
                      </a:r>
                      <a:r>
                        <a:rPr lang="en-GB" sz="2400" baseline="0" dirty="0" smtClean="0"/>
                        <a:t> basic unit is 16 or 32 bits.</a:t>
                      </a:r>
                      <a:endParaRPr lang="en-GB" sz="2400" dirty="0"/>
                    </a:p>
                  </a:txBody>
                  <a:tcPr/>
                </a:tc>
              </a:tr>
              <a:tr h="370840">
                <a:tc>
                  <a:txBody>
                    <a:bodyPr/>
                    <a:lstStyle/>
                    <a:p>
                      <a:pPr marL="342900" indent="-342900">
                        <a:buFont typeface="+mj-lt"/>
                        <a:buAutoNum type="arabicPeriod" startAt="2"/>
                      </a:pPr>
                      <a:r>
                        <a:rPr lang="en-GB" sz="2400" dirty="0" smtClean="0"/>
                        <a:t>It</a:t>
                      </a:r>
                      <a:r>
                        <a:rPr lang="en-GB" sz="2400" baseline="0" dirty="0" smtClean="0"/>
                        <a:t> provides high-speed ‘random access’.</a:t>
                      </a:r>
                      <a:endParaRPr lang="en-GB" sz="2400" dirty="0"/>
                    </a:p>
                  </a:txBody>
                  <a:tcPr/>
                </a:tc>
                <a:tc>
                  <a:txBody>
                    <a:bodyPr/>
                    <a:lstStyle/>
                    <a:p>
                      <a:pPr marL="342900" indent="-342900">
                        <a:buFont typeface="+mj-lt"/>
                        <a:buAutoNum type="arabicPeriod" startAt="2"/>
                      </a:pPr>
                      <a:r>
                        <a:rPr lang="en-GB" sz="2400" dirty="0" smtClean="0"/>
                        <a:t>It</a:t>
                      </a:r>
                      <a:r>
                        <a:rPr lang="en-GB" sz="2400" baseline="0" dirty="0" smtClean="0"/>
                        <a:t> does not provide random-access.</a:t>
                      </a:r>
                      <a:endParaRPr lang="en-GB" sz="2400" dirty="0"/>
                    </a:p>
                  </a:txBody>
                  <a:tcPr/>
                </a:tc>
              </a:tr>
              <a:tr h="370840">
                <a:tc>
                  <a:txBody>
                    <a:bodyPr/>
                    <a:lstStyle/>
                    <a:p>
                      <a:pPr marL="342900" indent="-342900">
                        <a:buFont typeface="+mj-lt"/>
                        <a:buAutoNum type="arabicPeriod" startAt="3"/>
                      </a:pPr>
                      <a:r>
                        <a:rPr lang="en-GB" sz="2400" dirty="0" smtClean="0"/>
                        <a:t>We</a:t>
                      </a:r>
                      <a:r>
                        <a:rPr lang="en-GB" sz="2400" baseline="0" dirty="0" smtClean="0"/>
                        <a:t> can read and write byte-sized data to specific locations.</a:t>
                      </a:r>
                      <a:endParaRPr lang="en-GB" sz="2400" dirty="0"/>
                    </a:p>
                  </a:txBody>
                  <a:tcPr/>
                </a:tc>
                <a:tc>
                  <a:txBody>
                    <a:bodyPr/>
                    <a:lstStyle/>
                    <a:p>
                      <a:pPr marL="342900" indent="-342900">
                        <a:buFont typeface="+mj-lt"/>
                        <a:buAutoNum type="arabicPeriod" startAt="3"/>
                      </a:pPr>
                      <a:r>
                        <a:rPr lang="en-GB" sz="2400" dirty="0" smtClean="0"/>
                        <a:t>Data</a:t>
                      </a:r>
                      <a:r>
                        <a:rPr lang="en-GB" sz="2400" baseline="0" dirty="0" smtClean="0"/>
                        <a:t> is read or written on a ‘block-wise’ basis (known as page access).</a:t>
                      </a:r>
                      <a:endParaRPr lang="en-GB" sz="2400" dirty="0"/>
                    </a:p>
                  </a:txBody>
                  <a:tcPr/>
                </a:tc>
              </a:tr>
              <a:tr h="370840">
                <a:tc>
                  <a:txBody>
                    <a:bodyPr/>
                    <a:lstStyle/>
                    <a:p>
                      <a:pPr marL="342900" indent="-342900">
                        <a:buFont typeface="+mj-lt"/>
                        <a:buAutoNum type="arabicPeriod" startAt="4"/>
                      </a:pPr>
                      <a:r>
                        <a:rPr lang="en-GB" sz="2400" dirty="0" smtClean="0"/>
                        <a:t>It’s bit-density</a:t>
                      </a:r>
                      <a:r>
                        <a:rPr lang="en-GB" sz="2400" baseline="0" dirty="0" smtClean="0"/>
                        <a:t> and write speed is low.</a:t>
                      </a:r>
                      <a:endParaRPr lang="en-GB" sz="2400" dirty="0"/>
                    </a:p>
                  </a:txBody>
                  <a:tcPr/>
                </a:tc>
                <a:tc>
                  <a:txBody>
                    <a:bodyPr/>
                    <a:lstStyle/>
                    <a:p>
                      <a:pPr marL="342900" indent="-342900">
                        <a:buFont typeface="+mj-lt"/>
                        <a:buAutoNum type="arabicPeriod" startAt="4"/>
                      </a:pPr>
                      <a:r>
                        <a:rPr lang="en-GB" sz="2400" dirty="0" smtClean="0"/>
                        <a:t>It</a:t>
                      </a:r>
                      <a:r>
                        <a:rPr lang="en-GB" sz="2400" baseline="0" dirty="0" smtClean="0"/>
                        <a:t> provides higher bit-density and greater write speeds.</a:t>
                      </a:r>
                      <a:endParaRPr lang="en-GB" sz="2400" dirty="0"/>
                    </a:p>
                  </a:txBody>
                  <a:tcPr/>
                </a:tc>
              </a:tr>
              <a:tr h="370840">
                <a:tc>
                  <a:txBody>
                    <a:bodyPr/>
                    <a:lstStyle/>
                    <a:p>
                      <a:pPr marL="342900" indent="-342900">
                        <a:buFont typeface="+mj-lt"/>
                        <a:buAutoNum type="arabicPeriod" startAt="5"/>
                      </a:pPr>
                      <a:r>
                        <a:rPr lang="en-GB" sz="2400" dirty="0" smtClean="0"/>
                        <a:t>It</a:t>
                      </a:r>
                      <a:r>
                        <a:rPr lang="en-GB" sz="2400" baseline="0" dirty="0" smtClean="0"/>
                        <a:t> is used to store cell phone operating system and Windows BIOS program.</a:t>
                      </a:r>
                      <a:endParaRPr lang="en-GB" sz="2400" dirty="0"/>
                    </a:p>
                  </a:txBody>
                  <a:tcPr/>
                </a:tc>
                <a:tc>
                  <a:txBody>
                    <a:bodyPr/>
                    <a:lstStyle/>
                    <a:p>
                      <a:pPr marL="342900" indent="-342900">
                        <a:buFont typeface="+mj-lt"/>
                        <a:buAutoNum type="arabicPeriod" startAt="5"/>
                      </a:pPr>
                      <a:r>
                        <a:rPr lang="en-GB" sz="2400" dirty="0" smtClean="0"/>
                        <a:t>It</a:t>
                      </a:r>
                      <a:r>
                        <a:rPr lang="en-GB" sz="2400" baseline="0" dirty="0" smtClean="0"/>
                        <a:t> is used in USB flash drives, memory cards and in SSD drives.</a:t>
                      </a:r>
                      <a:endParaRPr lang="en-GB" sz="2400" dirty="0"/>
                    </a:p>
                  </a:txBody>
                  <a:tcPr/>
                </a:tc>
              </a:tr>
            </a:tbl>
          </a:graphicData>
        </a:graphic>
      </p:graphicFrame>
      <p:sp>
        <p:nvSpPr>
          <p:cNvPr id="4" name="Slide Number Placeholder 3"/>
          <p:cNvSpPr>
            <a:spLocks noGrp="1"/>
          </p:cNvSpPr>
          <p:nvPr>
            <p:ph type="sldNum" sz="quarter" idx="12"/>
          </p:nvPr>
        </p:nvSpPr>
        <p:spPr/>
        <p:txBody>
          <a:bodyPr/>
          <a:lstStyle/>
          <a:p>
            <a:fld id="{5A096734-7C98-4D90-AEBE-FF5920A0D211}" type="slidenum">
              <a:rPr lang="en-GB" smtClean="0"/>
              <a:t>29</a:t>
            </a:fld>
            <a:endParaRPr lang="en-GB"/>
          </a:p>
        </p:txBody>
      </p:sp>
    </p:spTree>
    <p:extLst>
      <p:ext uri="{BB962C8B-B14F-4D97-AF65-F5344CB8AC3E}">
        <p14:creationId xmlns:p14="http://schemas.microsoft.com/office/powerpoint/2010/main" val="358084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6" name="Content Placeholder 5"/>
          <p:cNvSpPr>
            <a:spLocks noGrp="1"/>
          </p:cNvSpPr>
          <p:nvPr>
            <p:ph idx="1"/>
          </p:nvPr>
        </p:nvSpPr>
        <p:spPr>
          <a:xfrm>
            <a:off x="838200" y="1460498"/>
            <a:ext cx="10515600" cy="4895852"/>
          </a:xfrm>
        </p:spPr>
        <p:txBody>
          <a:bodyPr>
            <a:normAutofit/>
          </a:bodyPr>
          <a:lstStyle/>
          <a:p>
            <a:pPr algn="just"/>
            <a:r>
              <a:rPr lang="en-GB" dirty="0" smtClean="0"/>
              <a:t>This chapter examines a range of external memory devices and systems. </a:t>
            </a:r>
          </a:p>
          <a:p>
            <a:pPr algn="just"/>
            <a:r>
              <a:rPr lang="en-GB" dirty="0"/>
              <a:t>Data are stored more permanently on external mass storage devices, of which the most common are </a:t>
            </a:r>
            <a:r>
              <a:rPr lang="en-GB" dirty="0" smtClean="0"/>
              <a:t>‘hard disk’ </a:t>
            </a:r>
            <a:r>
              <a:rPr lang="en-GB" dirty="0"/>
              <a:t>and removable media.</a:t>
            </a:r>
          </a:p>
          <a:p>
            <a:pPr algn="just"/>
            <a:r>
              <a:rPr lang="en-GB" dirty="0"/>
              <a:t>External, non-volatile memory is also referred to as </a:t>
            </a:r>
            <a:r>
              <a:rPr lang="en-GB" b="1" dirty="0"/>
              <a:t>secondary memory</a:t>
            </a:r>
            <a:r>
              <a:rPr lang="en-GB" dirty="0"/>
              <a:t> or </a:t>
            </a:r>
            <a:r>
              <a:rPr lang="en-GB" b="1" dirty="0"/>
              <a:t>auxiliary memory.</a:t>
            </a:r>
            <a:endParaRPr lang="en-GB" dirty="0"/>
          </a:p>
          <a:p>
            <a:pPr algn="just"/>
            <a:r>
              <a:rPr lang="en-GB" dirty="0"/>
              <a:t>These are used to store program and data files, and are usually visible to the programmer only in terms of </a:t>
            </a:r>
            <a:r>
              <a:rPr lang="en-GB" u="sng" dirty="0"/>
              <a:t>files or records</a:t>
            </a:r>
            <a:r>
              <a:rPr lang="en-GB" dirty="0"/>
              <a:t>, as opposed to individual bytes or words.</a:t>
            </a:r>
          </a:p>
          <a:p>
            <a:pPr algn="just"/>
            <a:r>
              <a:rPr lang="en-GB" dirty="0" smtClean="0"/>
              <a:t>An increasingly important component of many computer systems is the ‘Solid State Disk’, which is discussed next. Optical disk is discussed</a:t>
            </a:r>
            <a:r>
              <a:rPr lang="en-GB" sz="2000" dirty="0" smtClean="0"/>
              <a:t>.</a:t>
            </a:r>
          </a:p>
        </p:txBody>
      </p:sp>
      <p:sp>
        <p:nvSpPr>
          <p:cNvPr id="7" name="Slide Number Placeholder 6"/>
          <p:cNvSpPr>
            <a:spLocks noGrp="1"/>
          </p:cNvSpPr>
          <p:nvPr>
            <p:ph type="sldNum" sz="quarter" idx="12"/>
          </p:nvPr>
        </p:nvSpPr>
        <p:spPr/>
        <p:txBody>
          <a:bodyPr/>
          <a:lstStyle/>
          <a:p>
            <a:fld id="{5A096734-7C98-4D90-AEBE-FF5920A0D211}" type="slidenum">
              <a:rPr lang="en-GB" smtClean="0"/>
              <a:t>3</a:t>
            </a:fld>
            <a:endParaRPr lang="en-GB"/>
          </a:p>
        </p:txBody>
      </p:sp>
    </p:spTree>
    <p:extLst>
      <p:ext uri="{BB962C8B-B14F-4D97-AF65-F5344CB8AC3E}">
        <p14:creationId xmlns:p14="http://schemas.microsoft.com/office/powerpoint/2010/main" val="378860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SSD Compared to HDD (SSD Advantages)</a:t>
            </a:r>
            <a:endParaRPr lang="en-GB" dirty="0"/>
          </a:p>
        </p:txBody>
      </p:sp>
      <p:sp>
        <p:nvSpPr>
          <p:cNvPr id="3" name="Content Placeholder 2"/>
          <p:cNvSpPr>
            <a:spLocks noGrp="1"/>
          </p:cNvSpPr>
          <p:nvPr>
            <p:ph idx="1"/>
          </p:nvPr>
        </p:nvSpPr>
        <p:spPr/>
        <p:txBody>
          <a:bodyPr>
            <a:normAutofit/>
          </a:bodyPr>
          <a:lstStyle/>
          <a:p>
            <a:r>
              <a:rPr lang="en-GB" dirty="0" smtClean="0"/>
              <a:t>‘SSDs’ have the following advantages over ‘Hard Disk Drives (HDDs)’:</a:t>
            </a:r>
          </a:p>
          <a:p>
            <a:pPr marL="514350" indent="-514350">
              <a:buFont typeface="+mj-lt"/>
              <a:buAutoNum type="arabicPeriod"/>
            </a:pPr>
            <a:r>
              <a:rPr lang="en-GB" u="sng" dirty="0" smtClean="0"/>
              <a:t>High-performance input/output operations</a:t>
            </a:r>
            <a:r>
              <a:rPr lang="en-GB" dirty="0" smtClean="0"/>
              <a:t> per second (IOPS).</a:t>
            </a:r>
          </a:p>
          <a:p>
            <a:pPr marL="514350" indent="-514350">
              <a:buFont typeface="+mj-lt"/>
              <a:buAutoNum type="arabicPeriod"/>
            </a:pPr>
            <a:r>
              <a:rPr lang="en-GB" u="sng" dirty="0" smtClean="0"/>
              <a:t>Durability</a:t>
            </a:r>
            <a:r>
              <a:rPr lang="en-GB" dirty="0" smtClean="0"/>
              <a:t>: Less susceptible to physical shock and vibration.</a:t>
            </a:r>
          </a:p>
          <a:p>
            <a:pPr marL="514350" indent="-514350">
              <a:buFont typeface="+mj-lt"/>
              <a:buAutoNum type="arabicPeriod"/>
            </a:pPr>
            <a:r>
              <a:rPr lang="en-GB" u="sng" dirty="0" smtClean="0"/>
              <a:t>Longer lifespan</a:t>
            </a:r>
            <a:r>
              <a:rPr lang="en-GB" dirty="0" smtClean="0"/>
              <a:t>: SSDs do not have any moving parts so longer life.</a:t>
            </a:r>
          </a:p>
          <a:p>
            <a:pPr marL="514350" indent="-514350">
              <a:buFont typeface="+mj-lt"/>
              <a:buAutoNum type="arabicPeriod"/>
            </a:pPr>
            <a:r>
              <a:rPr lang="en-GB" u="sng" dirty="0" smtClean="0"/>
              <a:t>Lower power consumption</a:t>
            </a:r>
            <a:r>
              <a:rPr lang="en-GB" dirty="0" smtClean="0"/>
              <a:t>: They use less watts of power.</a:t>
            </a:r>
          </a:p>
          <a:p>
            <a:pPr marL="514350" indent="-514350">
              <a:buFont typeface="+mj-lt"/>
              <a:buAutoNum type="arabicPeriod"/>
            </a:pPr>
            <a:r>
              <a:rPr lang="en-GB" u="sng" dirty="0" smtClean="0"/>
              <a:t>Quieter and cooler running capabilities</a:t>
            </a:r>
            <a:r>
              <a:rPr lang="en-GB" dirty="0" smtClean="0"/>
              <a:t>: Less floor space required, lower energy costs.</a:t>
            </a:r>
          </a:p>
          <a:p>
            <a:pPr marL="514350" indent="-514350" algn="just">
              <a:buFont typeface="+mj-lt"/>
              <a:buAutoNum type="arabicPeriod"/>
            </a:pPr>
            <a:r>
              <a:rPr lang="en-GB" u="sng" dirty="0" smtClean="0"/>
              <a:t>Lower access times and latency rates</a:t>
            </a:r>
            <a:r>
              <a:rPr lang="en-GB" dirty="0" smtClean="0"/>
              <a:t>: They are over 10 times faster than spinning disks in an HDD.</a:t>
            </a:r>
            <a:endParaRPr lang="en-GB" u="sng" dirty="0"/>
          </a:p>
        </p:txBody>
      </p:sp>
      <p:sp>
        <p:nvSpPr>
          <p:cNvPr id="4" name="Slide Number Placeholder 3"/>
          <p:cNvSpPr>
            <a:spLocks noGrp="1"/>
          </p:cNvSpPr>
          <p:nvPr>
            <p:ph type="sldNum" sz="quarter" idx="12"/>
          </p:nvPr>
        </p:nvSpPr>
        <p:spPr/>
        <p:txBody>
          <a:bodyPr/>
          <a:lstStyle/>
          <a:p>
            <a:fld id="{5A096734-7C98-4D90-AEBE-FF5920A0D211}" type="slidenum">
              <a:rPr lang="en-GB" smtClean="0"/>
              <a:t>30</a:t>
            </a:fld>
            <a:endParaRPr lang="en-GB"/>
          </a:p>
        </p:txBody>
      </p:sp>
      <p:pic>
        <p:nvPicPr>
          <p:cNvPr id="5" name="Picture 4"/>
          <p:cNvPicPr>
            <a:picLocks noChangeAspect="1"/>
          </p:cNvPicPr>
          <p:nvPr/>
        </p:nvPicPr>
        <p:blipFill>
          <a:blip r:embed="rId2"/>
          <a:stretch>
            <a:fillRect/>
          </a:stretch>
        </p:blipFill>
        <p:spPr>
          <a:xfrm>
            <a:off x="9982200" y="365125"/>
            <a:ext cx="2142791" cy="960674"/>
          </a:xfrm>
          <a:prstGeom prst="rect">
            <a:avLst/>
          </a:prstGeom>
        </p:spPr>
      </p:pic>
    </p:spTree>
    <p:extLst>
      <p:ext uri="{BB962C8B-B14F-4D97-AF65-F5344CB8AC3E}">
        <p14:creationId xmlns:p14="http://schemas.microsoft.com/office/powerpoint/2010/main" val="2890314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24"/>
            <a:ext cx="10515600" cy="1325563"/>
          </a:xfrm>
        </p:spPr>
        <p:txBody>
          <a:bodyPr/>
          <a:lstStyle/>
          <a:p>
            <a:r>
              <a:rPr lang="en-GB" dirty="0" smtClean="0"/>
              <a:t>6.4 Optical Memory (CD, DVD &amp; Blu-ray DVD)</a:t>
            </a:r>
            <a:endParaRPr lang="en-GB" dirty="0"/>
          </a:p>
        </p:txBody>
      </p:sp>
      <p:pic>
        <p:nvPicPr>
          <p:cNvPr id="5" name="Content Placeholder 4"/>
          <p:cNvPicPr>
            <a:picLocks noGrp="1" noChangeAspect="1"/>
          </p:cNvPicPr>
          <p:nvPr>
            <p:ph idx="1"/>
          </p:nvPr>
        </p:nvPicPr>
        <p:blipFill>
          <a:blip r:embed="rId2"/>
          <a:stretch>
            <a:fillRect/>
          </a:stretch>
        </p:blipFill>
        <p:spPr>
          <a:xfrm>
            <a:off x="2182420" y="1023582"/>
            <a:ext cx="7828187" cy="5697893"/>
          </a:xfrm>
          <a:prstGeom prst="rect">
            <a:avLst/>
          </a:prstGeom>
        </p:spPr>
      </p:pic>
      <p:sp>
        <p:nvSpPr>
          <p:cNvPr id="4" name="Slide Number Placeholder 3"/>
          <p:cNvSpPr>
            <a:spLocks noGrp="1"/>
          </p:cNvSpPr>
          <p:nvPr>
            <p:ph type="sldNum" sz="quarter" idx="12"/>
          </p:nvPr>
        </p:nvSpPr>
        <p:spPr/>
        <p:txBody>
          <a:bodyPr/>
          <a:lstStyle/>
          <a:p>
            <a:fld id="{5A096734-7C98-4D90-AEBE-FF5920A0D211}" type="slidenum">
              <a:rPr lang="en-GB" smtClean="0"/>
              <a:t>31</a:t>
            </a:fld>
            <a:endParaRPr lang="en-GB"/>
          </a:p>
        </p:txBody>
      </p:sp>
      <p:cxnSp>
        <p:nvCxnSpPr>
          <p:cNvPr id="7" name="Straight Connector 6"/>
          <p:cNvCxnSpPr/>
          <p:nvPr/>
        </p:nvCxnSpPr>
        <p:spPr>
          <a:xfrm>
            <a:off x="2361063" y="1382087"/>
            <a:ext cx="2456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361062" y="3869092"/>
            <a:ext cx="3957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61063" y="6237027"/>
            <a:ext cx="9689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377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Compact Disk (CD-ROM) [Recording/Burning]</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r>
              <a:rPr lang="en-GB" dirty="0" smtClean="0"/>
              <a:t>The CD is formed from a resin, such as polycarbonate.</a:t>
            </a:r>
          </a:p>
          <a:p>
            <a:pPr algn="just"/>
            <a:r>
              <a:rPr lang="en-GB" dirty="0" smtClean="0"/>
              <a:t>Digitally recorded information (either music or computer data) is imprinted as a series of microscopic pits (            ) on the surface of the polycarbonate. (Data is stored as ‘pits’)</a:t>
            </a:r>
          </a:p>
          <a:p>
            <a:pPr algn="just"/>
            <a:r>
              <a:rPr lang="en-GB" dirty="0" smtClean="0"/>
              <a:t>This is done, with a finely focused, high intensity laser to stamp out copies onto polycarbonate.</a:t>
            </a:r>
          </a:p>
          <a:p>
            <a:pPr algn="just"/>
            <a:r>
              <a:rPr lang="en-GB" dirty="0" smtClean="0"/>
              <a:t>The pitted surface is then coated with a highly reflective surface, usually aluminium.</a:t>
            </a:r>
          </a:p>
          <a:p>
            <a:pPr algn="just"/>
            <a:r>
              <a:rPr lang="en-GB" dirty="0" smtClean="0"/>
              <a:t>This shiny surface is protected against dust and scratches by a top coat of clear acrylic. Finally, a label can be silkscreened on the acrylic.</a:t>
            </a:r>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32</a:t>
            </a:fld>
            <a:endParaRPr lang="en-GB"/>
          </a:p>
        </p:txBody>
      </p:sp>
      <p:sp>
        <p:nvSpPr>
          <p:cNvPr id="5" name="Rectangle 1"/>
          <p:cNvSpPr>
            <a:spLocks noChangeArrowheads="1"/>
          </p:cNvSpPr>
          <p:nvPr/>
        </p:nvSpPr>
        <p:spPr bwMode="auto">
          <a:xfrm>
            <a:off x="7295865" y="2698775"/>
            <a:ext cx="1123666" cy="4642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en-US" sz="3600" b="0" i="0" u="none" strike="noStrike" cap="none" normalizeH="0" baseline="0" dirty="0" smtClean="0">
                <a:ln>
                  <a:noFill/>
                </a:ln>
                <a:solidFill>
                  <a:srgbClr val="212121"/>
                </a:solidFill>
                <a:effectLst/>
                <a:latin typeface="inherit"/>
                <a:cs typeface="Arial" panose="020B0604020202020204" pitchFamily="34" charset="0"/>
              </a:rPr>
              <a:t>گڑھے</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36261" y="566241"/>
            <a:ext cx="71045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73016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CD-ROM (Reading) [Fig. Next]</a:t>
            </a:r>
            <a:endParaRPr lang="en-GB" dirty="0"/>
          </a:p>
        </p:txBody>
      </p:sp>
      <p:sp>
        <p:nvSpPr>
          <p:cNvPr id="3" name="Content Placeholder 2"/>
          <p:cNvSpPr>
            <a:spLocks noGrp="1"/>
          </p:cNvSpPr>
          <p:nvPr>
            <p:ph idx="1"/>
          </p:nvPr>
        </p:nvSpPr>
        <p:spPr/>
        <p:txBody>
          <a:bodyPr/>
          <a:lstStyle/>
          <a:p>
            <a:pPr algn="just"/>
            <a:r>
              <a:rPr lang="en-GB" dirty="0" smtClean="0"/>
              <a:t>Information is retrieved from a CD or CD-ROM by a low-powered laser housed in an optical-disk player, or drive unit.</a:t>
            </a:r>
          </a:p>
          <a:p>
            <a:pPr algn="just"/>
            <a:r>
              <a:rPr lang="en-GB" dirty="0" smtClean="0"/>
              <a:t>The laser shines through the clear polycarbonate while the motor spins the disk past it.</a:t>
            </a:r>
          </a:p>
          <a:p>
            <a:pPr algn="just"/>
            <a:r>
              <a:rPr lang="en-GB" dirty="0" smtClean="0"/>
              <a:t>The intensity of the reflected light of the laser changes as it encounters a </a:t>
            </a:r>
            <a:r>
              <a:rPr lang="en-GB" b="1" dirty="0" smtClean="0"/>
              <a:t>pit</a:t>
            </a:r>
            <a:r>
              <a:rPr lang="en-GB" dirty="0" smtClean="0"/>
              <a:t>.</a:t>
            </a:r>
          </a:p>
          <a:p>
            <a:pPr algn="just"/>
            <a:r>
              <a:rPr lang="en-GB" dirty="0" smtClean="0"/>
              <a:t>Specifically, if the laser beam falls on a pit, which has a somewhat rough surface, the light scatters and a low intensity is reflected back to the source.</a:t>
            </a:r>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33</a:t>
            </a:fld>
            <a:endParaRPr lang="en-GB"/>
          </a:p>
        </p:txBody>
      </p:sp>
    </p:spTree>
    <p:extLst>
      <p:ext uri="{BB962C8B-B14F-4D97-AF65-F5344CB8AC3E}">
        <p14:creationId xmlns:p14="http://schemas.microsoft.com/office/powerpoint/2010/main" val="257586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627" y="583678"/>
            <a:ext cx="10713493" cy="4351338"/>
          </a:xfrm>
        </p:spPr>
        <p:txBody>
          <a:bodyPr/>
          <a:lstStyle/>
          <a:p>
            <a:r>
              <a:rPr lang="en-GB" dirty="0" smtClean="0"/>
              <a:t>The areas between pits are called </a:t>
            </a:r>
            <a:r>
              <a:rPr lang="en-GB" b="1" dirty="0" smtClean="0"/>
              <a:t>lands</a:t>
            </a:r>
            <a:r>
              <a:rPr lang="en-GB" dirty="0" smtClean="0"/>
              <a:t>.</a:t>
            </a:r>
          </a:p>
          <a:p>
            <a:r>
              <a:rPr lang="en-GB" dirty="0" smtClean="0"/>
              <a:t>A land is a smooth surface, which reflects back at higher intensity.</a:t>
            </a:r>
          </a:p>
          <a:p>
            <a:pPr algn="just"/>
            <a:r>
              <a:rPr lang="en-GB" dirty="0" smtClean="0"/>
              <a:t>The change between pits and lands is detected by a ‘photo-sensor’ and converted into a digital signal.</a:t>
            </a:r>
          </a:p>
          <a:p>
            <a:pPr algn="just"/>
            <a:r>
              <a:rPr lang="en-GB" dirty="0" smtClean="0"/>
              <a:t>The beginning or end of a pit represents a </a:t>
            </a:r>
            <a:r>
              <a:rPr lang="en-GB" b="1" dirty="0" smtClean="0"/>
              <a:t>1</a:t>
            </a:r>
            <a:r>
              <a:rPr lang="en-GB" dirty="0" smtClean="0"/>
              <a:t>;</a:t>
            </a:r>
          </a:p>
          <a:p>
            <a:pPr algn="just"/>
            <a:r>
              <a:rPr lang="en-GB" dirty="0" smtClean="0"/>
              <a:t>When no change in elevation occurs between intervals, a </a:t>
            </a:r>
            <a:r>
              <a:rPr lang="en-GB" b="1" dirty="0" smtClean="0"/>
              <a:t>0</a:t>
            </a:r>
            <a:r>
              <a:rPr lang="en-GB" dirty="0" smtClean="0"/>
              <a:t> is recorded.</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34</a:t>
            </a:fld>
            <a:endParaRPr lang="en-GB"/>
          </a:p>
        </p:txBody>
      </p:sp>
      <p:pic>
        <p:nvPicPr>
          <p:cNvPr id="7" name="Picture 6"/>
          <p:cNvPicPr>
            <a:picLocks noChangeAspect="1"/>
          </p:cNvPicPr>
          <p:nvPr/>
        </p:nvPicPr>
        <p:blipFill>
          <a:blip r:embed="rId2"/>
          <a:stretch>
            <a:fillRect/>
          </a:stretch>
        </p:blipFill>
        <p:spPr>
          <a:xfrm>
            <a:off x="1146839" y="3484930"/>
            <a:ext cx="6438900" cy="3352800"/>
          </a:xfrm>
          <a:prstGeom prst="rect">
            <a:avLst/>
          </a:prstGeom>
        </p:spPr>
      </p:pic>
      <p:pic>
        <p:nvPicPr>
          <p:cNvPr id="8" name="Picture 7"/>
          <p:cNvPicPr>
            <a:picLocks noChangeAspect="1"/>
          </p:cNvPicPr>
          <p:nvPr/>
        </p:nvPicPr>
        <p:blipFill>
          <a:blip r:embed="rId3"/>
          <a:stretch>
            <a:fillRect/>
          </a:stretch>
        </p:blipFill>
        <p:spPr>
          <a:xfrm>
            <a:off x="7981950" y="4277791"/>
            <a:ext cx="3371850" cy="1314450"/>
          </a:xfrm>
          <a:prstGeom prst="rect">
            <a:avLst/>
          </a:prstGeom>
        </p:spPr>
      </p:pic>
    </p:spTree>
    <p:extLst>
      <p:ext uri="{BB962C8B-B14F-4D97-AF65-F5344CB8AC3E}">
        <p14:creationId xmlns:p14="http://schemas.microsoft.com/office/powerpoint/2010/main" val="2290728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Difference between CAV and CLV</a:t>
            </a:r>
            <a:endParaRPr lang="en-GB" dirty="0"/>
          </a:p>
        </p:txBody>
      </p:sp>
      <p:sp>
        <p:nvSpPr>
          <p:cNvPr id="3" name="Content Placeholder 2"/>
          <p:cNvSpPr>
            <a:spLocks noGrp="1"/>
          </p:cNvSpPr>
          <p:nvPr>
            <p:ph idx="1"/>
          </p:nvPr>
        </p:nvSpPr>
        <p:spPr>
          <a:xfrm>
            <a:off x="838200" y="1767728"/>
            <a:ext cx="10515600" cy="4698005"/>
          </a:xfrm>
        </p:spPr>
        <p:txBody>
          <a:bodyPr>
            <a:normAutofit/>
          </a:bodyPr>
          <a:lstStyle/>
          <a:p>
            <a:r>
              <a:rPr lang="en-GB" dirty="0" smtClean="0"/>
              <a:t>On a magnetic disk, the information is recorded in concentric tracks.</a:t>
            </a:r>
          </a:p>
          <a:p>
            <a:pPr algn="just">
              <a:buFont typeface="Wingdings" panose="05000000000000000000" pitchFamily="2" charset="2"/>
              <a:buChar char="Ø"/>
            </a:pPr>
            <a:r>
              <a:rPr lang="en-GB" dirty="0" smtClean="0"/>
              <a:t>With the simplest </a:t>
            </a:r>
            <a:r>
              <a:rPr lang="en-GB" b="1" dirty="0" smtClean="0"/>
              <a:t>constant angular velocity (CAV)</a:t>
            </a:r>
            <a:r>
              <a:rPr lang="en-GB" dirty="0" smtClean="0"/>
              <a:t> system, the </a:t>
            </a:r>
            <a:r>
              <a:rPr lang="en-GB" u="sng" dirty="0" smtClean="0"/>
              <a:t>number of bits per track is constant</a:t>
            </a:r>
            <a:r>
              <a:rPr lang="en-GB" dirty="0" smtClean="0"/>
              <a:t>.</a:t>
            </a:r>
          </a:p>
          <a:p>
            <a:pPr algn="just">
              <a:buFont typeface="Wingdings" panose="05000000000000000000" pitchFamily="2" charset="2"/>
              <a:buChar char="Ø"/>
            </a:pPr>
            <a:r>
              <a:rPr lang="en-GB" b="1" u="sng" dirty="0" smtClean="0"/>
              <a:t>Constant liner velocity (CLV)</a:t>
            </a:r>
          </a:p>
          <a:p>
            <a:pPr algn="just"/>
            <a:r>
              <a:rPr lang="en-GB" dirty="0" smtClean="0"/>
              <a:t>Such a disk contains a </a:t>
            </a:r>
            <a:r>
              <a:rPr lang="en-GB" u="sng" dirty="0" smtClean="0"/>
              <a:t>single spiral track</a:t>
            </a:r>
            <a:r>
              <a:rPr lang="en-GB" dirty="0" smtClean="0"/>
              <a:t>, beginning near </a:t>
            </a:r>
          </a:p>
          <a:p>
            <a:pPr marL="0" indent="0" algn="just">
              <a:buNone/>
            </a:pPr>
            <a:r>
              <a:rPr lang="en-GB" dirty="0"/>
              <a:t> </a:t>
            </a:r>
            <a:r>
              <a:rPr lang="en-GB" dirty="0" smtClean="0"/>
              <a:t>  the centre and spiralling out to the outer edge of the disk.</a:t>
            </a:r>
          </a:p>
          <a:p>
            <a:pPr algn="just"/>
            <a:r>
              <a:rPr lang="en-GB" dirty="0" smtClean="0"/>
              <a:t>Sectors near the outside of the disk are the same length as those near the inside. The information is packed evenly across the disk.</a:t>
            </a:r>
          </a:p>
          <a:p>
            <a:pPr algn="just"/>
            <a:r>
              <a:rPr lang="en-GB" dirty="0"/>
              <a:t>D</a:t>
            </a:r>
            <a:r>
              <a:rPr lang="en-GB" dirty="0" smtClean="0"/>
              <a:t>isk </a:t>
            </a:r>
            <a:r>
              <a:rPr lang="en-GB" dirty="0"/>
              <a:t>rotates more slowly for access near the outer edge</a:t>
            </a:r>
            <a:r>
              <a:rPr lang="en-GB" dirty="0" smtClean="0"/>
              <a:t>, and data is </a:t>
            </a:r>
            <a:r>
              <a:rPr lang="en-GB" u="sng" dirty="0" smtClean="0"/>
              <a:t>read at the same rate by rotating the disk at variable speed</a:t>
            </a:r>
            <a:r>
              <a:rPr lang="en-GB" dirty="0" smtClean="0"/>
              <a:t>. </a:t>
            </a:r>
            <a:r>
              <a:rPr lang="en-GB" b="1" dirty="0" smtClean="0"/>
              <a:t>(CLV)</a:t>
            </a:r>
            <a:r>
              <a:rPr lang="en-GB" dirty="0" smtClean="0"/>
              <a:t>.</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35</a:t>
            </a:fld>
            <a:endParaRPr lang="en-GB"/>
          </a:p>
        </p:txBody>
      </p:sp>
      <p:pic>
        <p:nvPicPr>
          <p:cNvPr id="5" name="Picture 4"/>
          <p:cNvPicPr>
            <a:picLocks noChangeAspect="1"/>
          </p:cNvPicPr>
          <p:nvPr/>
        </p:nvPicPr>
        <p:blipFill>
          <a:blip r:embed="rId2"/>
          <a:stretch>
            <a:fillRect/>
          </a:stretch>
        </p:blipFill>
        <p:spPr>
          <a:xfrm>
            <a:off x="9540353" y="2788658"/>
            <a:ext cx="2057400" cy="1971675"/>
          </a:xfrm>
          <a:prstGeom prst="rect">
            <a:avLst/>
          </a:prstGeom>
        </p:spPr>
      </p:pic>
      <p:pic>
        <p:nvPicPr>
          <p:cNvPr id="6" name="Picture 5"/>
          <p:cNvPicPr>
            <a:picLocks noChangeAspect="1"/>
          </p:cNvPicPr>
          <p:nvPr/>
        </p:nvPicPr>
        <p:blipFill>
          <a:blip r:embed="rId3"/>
          <a:stretch>
            <a:fillRect/>
          </a:stretch>
        </p:blipFill>
        <p:spPr>
          <a:xfrm>
            <a:off x="10331354" y="25237"/>
            <a:ext cx="1860645" cy="1896774"/>
          </a:xfrm>
          <a:prstGeom prst="rect">
            <a:avLst/>
          </a:prstGeom>
        </p:spPr>
      </p:pic>
      <p:sp>
        <p:nvSpPr>
          <p:cNvPr id="7" name="TextBox 6"/>
          <p:cNvSpPr txBox="1"/>
          <p:nvPr/>
        </p:nvSpPr>
        <p:spPr>
          <a:xfrm>
            <a:off x="838200" y="6408938"/>
            <a:ext cx="10288714" cy="369332"/>
          </a:xfrm>
          <a:prstGeom prst="rect">
            <a:avLst/>
          </a:prstGeom>
          <a:noFill/>
        </p:spPr>
        <p:txBody>
          <a:bodyPr wrap="none" rtlCol="0">
            <a:spAutoFit/>
          </a:bodyPr>
          <a:lstStyle/>
          <a:p>
            <a:r>
              <a:rPr lang="en-GB" dirty="0" smtClean="0"/>
              <a:t>The capacity of a track and the rotational delay both increase for positions nearer the outer edge of the disk.</a:t>
            </a:r>
            <a:endParaRPr lang="en-GB" dirty="0"/>
          </a:p>
        </p:txBody>
      </p:sp>
    </p:spTree>
    <p:extLst>
      <p:ext uri="{BB962C8B-B14F-4D97-AF65-F5344CB8AC3E}">
        <p14:creationId xmlns:p14="http://schemas.microsoft.com/office/powerpoint/2010/main" val="3891922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Digital Versatile Disk (DVD)</a:t>
            </a:r>
            <a:endParaRPr lang="en-GB" dirty="0"/>
          </a:p>
        </p:txBody>
      </p:sp>
      <p:sp>
        <p:nvSpPr>
          <p:cNvPr id="3" name="Content Placeholder 2"/>
          <p:cNvSpPr>
            <a:spLocks noGrp="1"/>
          </p:cNvSpPr>
          <p:nvPr>
            <p:ph idx="1"/>
          </p:nvPr>
        </p:nvSpPr>
        <p:spPr>
          <a:xfrm>
            <a:off x="838199" y="1825625"/>
            <a:ext cx="10515601" cy="4397754"/>
          </a:xfrm>
        </p:spPr>
        <p:txBody>
          <a:bodyPr/>
          <a:lstStyle/>
          <a:p>
            <a:pPr algn="just"/>
            <a:r>
              <a:rPr lang="en-GB" dirty="0" smtClean="0"/>
              <a:t>The DVD has replaced the videotape used in </a:t>
            </a:r>
            <a:r>
              <a:rPr lang="en-GB" b="1" dirty="0" smtClean="0"/>
              <a:t>v</a:t>
            </a:r>
            <a:r>
              <a:rPr lang="en-GB" dirty="0" smtClean="0"/>
              <a:t>ideo </a:t>
            </a:r>
            <a:r>
              <a:rPr lang="en-GB" b="1" dirty="0" smtClean="0"/>
              <a:t>c</a:t>
            </a:r>
            <a:r>
              <a:rPr lang="en-GB" dirty="0" smtClean="0"/>
              <a:t>assette </a:t>
            </a:r>
            <a:r>
              <a:rPr lang="en-GB" b="1" dirty="0" smtClean="0"/>
              <a:t>r</a:t>
            </a:r>
            <a:r>
              <a:rPr lang="en-GB" dirty="0" smtClean="0"/>
              <a:t>ecorders (VCRs).</a:t>
            </a:r>
          </a:p>
          <a:p>
            <a:pPr algn="just"/>
            <a:r>
              <a:rPr lang="en-GB" dirty="0" smtClean="0"/>
              <a:t>It delivers movies with impressive picture quality, and takes video into the digital age.</a:t>
            </a:r>
          </a:p>
          <a:p>
            <a:pPr algn="just"/>
            <a:r>
              <a:rPr lang="en-GB" dirty="0" smtClean="0"/>
              <a:t>Vast volumes of data can be crammed onto the disk, currently seven times as much as a CD-ROM.</a:t>
            </a:r>
          </a:p>
          <a:p>
            <a:pPr algn="just"/>
            <a:r>
              <a:rPr lang="en-GB" dirty="0" smtClean="0"/>
              <a:t>Following in the wake of these developments has been a new form of traffic over the Internet, as this material is incorporated into </a:t>
            </a:r>
            <a:r>
              <a:rPr lang="en-GB" dirty="0" smtClean="0"/>
              <a:t>Websites, and their torrents become available.</a:t>
            </a:r>
            <a:endParaRPr lang="en-GB" dirty="0" smtClean="0"/>
          </a:p>
          <a:p>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36</a:t>
            </a:fld>
            <a:endParaRPr lang="en-GB"/>
          </a:p>
        </p:txBody>
      </p:sp>
    </p:spTree>
    <p:extLst>
      <p:ext uri="{BB962C8B-B14F-4D97-AF65-F5344CB8AC3E}">
        <p14:creationId xmlns:p14="http://schemas.microsoft.com/office/powerpoint/2010/main" val="12882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DVD’s ‘Greater Capacity’</a:t>
            </a:r>
            <a:endParaRPr lang="en-GB" dirty="0"/>
          </a:p>
        </p:txBody>
      </p:sp>
      <p:sp>
        <p:nvSpPr>
          <p:cNvPr id="3" name="Content Placeholder 2"/>
          <p:cNvSpPr>
            <a:spLocks noGrp="1"/>
          </p:cNvSpPr>
          <p:nvPr>
            <p:ph idx="1"/>
          </p:nvPr>
        </p:nvSpPr>
        <p:spPr/>
        <p:txBody>
          <a:bodyPr/>
          <a:lstStyle/>
          <a:p>
            <a:r>
              <a:rPr lang="en-GB" dirty="0" smtClean="0"/>
              <a:t>The </a:t>
            </a:r>
            <a:r>
              <a:rPr lang="en-GB" u="sng" dirty="0" smtClean="0"/>
              <a:t>DVD’s greater capacity is due to three differences from CDs</a:t>
            </a:r>
            <a:r>
              <a:rPr lang="en-GB" dirty="0" smtClean="0"/>
              <a:t>:</a:t>
            </a:r>
          </a:p>
          <a:p>
            <a:pPr marL="514350" indent="-514350">
              <a:buFont typeface="+mj-lt"/>
              <a:buAutoNum type="arabicPeriod"/>
            </a:pPr>
            <a:r>
              <a:rPr lang="en-GB" dirty="0" smtClean="0"/>
              <a:t>Bits are packed more closely on a DVD.</a:t>
            </a:r>
          </a:p>
          <a:p>
            <a:pPr marL="514350" indent="-514350" algn="just">
              <a:buFont typeface="+mj-lt"/>
              <a:buAutoNum type="arabicPeriod"/>
            </a:pPr>
            <a:r>
              <a:rPr lang="en-GB" dirty="0" smtClean="0"/>
              <a:t>The DVD employs a second layer of pits and lands on top of the first layer.</a:t>
            </a:r>
          </a:p>
          <a:p>
            <a:pPr marL="514350" indent="-514350" algn="just">
              <a:buFont typeface="+mj-lt"/>
              <a:buAutoNum type="arabicPeriod"/>
            </a:pPr>
            <a:r>
              <a:rPr lang="en-GB" dirty="0" smtClean="0"/>
              <a:t>The DVD-ROM can be two sided, whereas data are recorded on only one side of a CD.</a:t>
            </a:r>
          </a:p>
          <a:p>
            <a:pPr marL="514350" indent="-514350" algn="just">
              <a:buFont typeface="+mj-lt"/>
              <a:buAutoNum type="arabicPeriod"/>
            </a:pP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37</a:t>
            </a:fld>
            <a:endParaRPr lang="en-GB"/>
          </a:p>
        </p:txBody>
      </p:sp>
    </p:spTree>
    <p:extLst>
      <p:ext uri="{BB962C8B-B14F-4D97-AF65-F5344CB8AC3E}">
        <p14:creationId xmlns:p14="http://schemas.microsoft.com/office/powerpoint/2010/main" val="83282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High-Definition Optical Disks (Blu-Ray DVD)</a:t>
            </a:r>
            <a:endParaRPr lang="en-GB" dirty="0"/>
          </a:p>
        </p:txBody>
      </p:sp>
      <p:sp>
        <p:nvSpPr>
          <p:cNvPr id="3" name="Content Placeholder 2"/>
          <p:cNvSpPr>
            <a:spLocks noGrp="1"/>
          </p:cNvSpPr>
          <p:nvPr>
            <p:ph idx="1"/>
          </p:nvPr>
        </p:nvSpPr>
        <p:spPr>
          <a:xfrm>
            <a:off x="838200" y="1825624"/>
            <a:ext cx="10612272" cy="4657063"/>
          </a:xfrm>
        </p:spPr>
        <p:txBody>
          <a:bodyPr>
            <a:normAutofit/>
          </a:bodyPr>
          <a:lstStyle/>
          <a:p>
            <a:pPr algn="just"/>
            <a:r>
              <a:rPr lang="en-GB" dirty="0" smtClean="0"/>
              <a:t>High-definition optical disks are designed to store high-definition videos and to provide significantly greater storage capacity than DVDs.</a:t>
            </a:r>
          </a:p>
          <a:p>
            <a:pPr algn="just"/>
            <a:r>
              <a:rPr lang="en-GB" dirty="0" smtClean="0"/>
              <a:t>The higher bit density is achieved by using a laser with a shorter wavelength, in the blue-violet range.</a:t>
            </a:r>
          </a:p>
          <a:p>
            <a:pPr algn="just"/>
            <a:r>
              <a:rPr lang="en-GB" dirty="0" smtClean="0"/>
              <a:t>The data pits, which constitute the digital 1s and 0s, are smaller on the high-definition optical disks.</a:t>
            </a:r>
          </a:p>
          <a:p>
            <a:pPr algn="just"/>
            <a:r>
              <a:rPr lang="en-GB" dirty="0" smtClean="0"/>
              <a:t>In a </a:t>
            </a:r>
            <a:r>
              <a:rPr lang="en-GB" b="1" dirty="0" smtClean="0"/>
              <a:t>Blu-ray</a:t>
            </a:r>
            <a:r>
              <a:rPr lang="en-GB" dirty="0" smtClean="0"/>
              <a:t> DVD, Blu-ray positions the data layer on the disk closer to the laser.</a:t>
            </a:r>
          </a:p>
          <a:p>
            <a:pPr algn="just"/>
            <a:r>
              <a:rPr lang="en-GB" dirty="0" smtClean="0"/>
              <a:t>This enables a tighter focus and less distortion and thus smaller tracks.</a:t>
            </a:r>
          </a:p>
          <a:p>
            <a:pPr algn="just"/>
            <a:r>
              <a:rPr lang="en-GB" dirty="0" smtClean="0"/>
              <a:t>Blu-ray can store 25 GB on a single layer.</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38</a:t>
            </a:fld>
            <a:endParaRPr lang="en-GB"/>
          </a:p>
        </p:txBody>
      </p:sp>
    </p:spTree>
    <p:extLst>
      <p:ext uri="{BB962C8B-B14F-4D97-AF65-F5344CB8AC3E}">
        <p14:creationId xmlns:p14="http://schemas.microsoft.com/office/powerpoint/2010/main" val="30798995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0"/>
            <a:ext cx="12192000" cy="6854653"/>
          </a:xfrm>
          <a:prstGeom prst="rect">
            <a:avLst/>
          </a:prstGeom>
        </p:spPr>
      </p:pic>
      <p:sp>
        <p:nvSpPr>
          <p:cNvPr id="4" name="Slide Number Placeholder 3"/>
          <p:cNvSpPr>
            <a:spLocks noGrp="1"/>
          </p:cNvSpPr>
          <p:nvPr>
            <p:ph type="sldNum" sz="quarter" idx="12"/>
          </p:nvPr>
        </p:nvSpPr>
        <p:spPr/>
        <p:txBody>
          <a:bodyPr/>
          <a:lstStyle/>
          <a:p>
            <a:fld id="{5A096734-7C98-4D90-AEBE-FF5920A0D211}" type="slidenum">
              <a:rPr lang="en-GB" smtClean="0"/>
              <a:t>39</a:t>
            </a:fld>
            <a:endParaRPr lang="en-GB"/>
          </a:p>
        </p:txBody>
      </p:sp>
      <p:sp>
        <p:nvSpPr>
          <p:cNvPr id="2" name="Rectangle 1"/>
          <p:cNvSpPr/>
          <p:nvPr/>
        </p:nvSpPr>
        <p:spPr>
          <a:xfrm>
            <a:off x="4912439" y="551681"/>
            <a:ext cx="334976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(Chapter 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1006498" y="5308978"/>
            <a:ext cx="7811882" cy="400110"/>
          </a:xfrm>
          <a:prstGeom prst="rect">
            <a:avLst/>
          </a:prstGeom>
          <a:noFill/>
        </p:spPr>
        <p:txBody>
          <a:bodyPr wrap="none" rtlCol="0">
            <a:spAutoFit/>
          </a:bodyPr>
          <a:lstStyle/>
          <a:p>
            <a:r>
              <a:rPr lang="en-GB" sz="2000" b="1" dirty="0" smtClean="0">
                <a:solidFill>
                  <a:schemeClr val="bg1">
                    <a:lumMod val="50000"/>
                  </a:schemeClr>
                </a:solidFill>
                <a:latin typeface="Times New Roman" panose="02020603050405020304" pitchFamily="18" charset="0"/>
                <a:cs typeface="Times New Roman" panose="02020603050405020304" pitchFamily="18" charset="0"/>
              </a:rPr>
              <a:t>6.9</a:t>
            </a:r>
            <a:r>
              <a:rPr lang="en-GB" sz="2000" dirty="0" smtClean="0">
                <a:latin typeface="Times New Roman" panose="02020603050405020304" pitchFamily="18" charset="0"/>
                <a:cs typeface="Times New Roman" panose="02020603050405020304" pitchFamily="18" charset="0"/>
              </a:rPr>
              <a:t>     What are the advantages of SSD compared to Hard Disk? </a:t>
            </a:r>
            <a:r>
              <a:rPr lang="en-GB" dirty="0" smtClean="0">
                <a:solidFill>
                  <a:srgbClr val="FF0000"/>
                </a:solidFill>
              </a:rPr>
              <a:t>(Slide-30) </a:t>
            </a:r>
            <a:endParaRPr lang="en-GB" dirty="0">
              <a:solidFill>
                <a:srgbClr val="FF0000"/>
              </a:solidFill>
            </a:endParaRPr>
          </a:p>
        </p:txBody>
      </p:sp>
    </p:spTree>
    <p:extLst>
      <p:ext uri="{BB962C8B-B14F-4D97-AF65-F5344CB8AC3E}">
        <p14:creationId xmlns:p14="http://schemas.microsoft.com/office/powerpoint/2010/main" val="305746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 Magnetic Disk (Hard Disk Drive) [HDD]</a:t>
            </a:r>
            <a:endParaRPr lang="en-GB" dirty="0"/>
          </a:p>
        </p:txBody>
      </p:sp>
      <p:sp>
        <p:nvSpPr>
          <p:cNvPr id="3" name="Content Placeholder 2"/>
          <p:cNvSpPr>
            <a:spLocks noGrp="1"/>
          </p:cNvSpPr>
          <p:nvPr>
            <p:ph idx="1"/>
          </p:nvPr>
        </p:nvSpPr>
        <p:spPr/>
        <p:txBody>
          <a:bodyPr/>
          <a:lstStyle/>
          <a:p>
            <a:pPr algn="just"/>
            <a:r>
              <a:rPr lang="en-GB" dirty="0" smtClean="0"/>
              <a:t>A </a:t>
            </a:r>
            <a:r>
              <a:rPr lang="en-GB" u="sng" dirty="0" smtClean="0"/>
              <a:t>disk</a:t>
            </a:r>
            <a:r>
              <a:rPr lang="en-GB" dirty="0" smtClean="0"/>
              <a:t> is a circular </a:t>
            </a:r>
            <a:r>
              <a:rPr lang="en-GB" b="1" dirty="0" smtClean="0"/>
              <a:t>platter</a:t>
            </a:r>
            <a:r>
              <a:rPr lang="en-GB" dirty="0" smtClean="0"/>
              <a:t> constructed of a nonmagnetic material, called the </a:t>
            </a:r>
            <a:r>
              <a:rPr lang="en-GB" b="1" dirty="0" smtClean="0"/>
              <a:t>substrate</a:t>
            </a:r>
            <a:r>
              <a:rPr lang="en-GB" dirty="0" smtClean="0"/>
              <a:t>, coated with a magnetizable material (iron oxide).</a:t>
            </a:r>
          </a:p>
          <a:p>
            <a:pPr algn="just"/>
            <a:endParaRPr lang="en-GB" dirty="0" smtClean="0"/>
          </a:p>
          <a:p>
            <a:pPr algn="just"/>
            <a:r>
              <a:rPr lang="en-GB" dirty="0" smtClean="0"/>
              <a:t>Traditionally, the ‘substrate’ has been an aluminium or aluminium alloy material.</a:t>
            </a:r>
          </a:p>
          <a:p>
            <a:pPr algn="just"/>
            <a:endParaRPr lang="en-GB" dirty="0" smtClean="0"/>
          </a:p>
          <a:p>
            <a:pPr algn="just"/>
            <a:r>
              <a:rPr lang="en-GB" dirty="0" smtClean="0"/>
              <a:t>More recently, ‘glass substrates’ have been introduced.</a:t>
            </a:r>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4</a:t>
            </a:fld>
            <a:endParaRPr lang="en-GB"/>
          </a:p>
        </p:txBody>
      </p:sp>
    </p:spTree>
    <p:extLst>
      <p:ext uri="{BB962C8B-B14F-4D97-AF65-F5344CB8AC3E}">
        <p14:creationId xmlns:p14="http://schemas.microsoft.com/office/powerpoint/2010/main" val="2842607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‘Hard Disk’ (Transfer Time)</a:t>
            </a:r>
            <a:endParaRPr lang="en-GB"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GB" dirty="0" smtClean="0"/>
              <a:t>A </a:t>
            </a:r>
            <a:r>
              <a:rPr lang="en-GB" b="1" dirty="0" smtClean="0"/>
              <a:t>disk</a:t>
            </a:r>
            <a:r>
              <a:rPr lang="en-GB" dirty="0" smtClean="0"/>
              <a:t> has an average </a:t>
            </a:r>
            <a:r>
              <a:rPr lang="en-GB" u="sng" dirty="0" smtClean="0"/>
              <a:t>seek time of 4ms</a:t>
            </a:r>
            <a:r>
              <a:rPr lang="en-GB" dirty="0" smtClean="0"/>
              <a:t>, </a:t>
            </a:r>
            <a:r>
              <a:rPr lang="en-GB" u="sng" dirty="0" smtClean="0"/>
              <a:t>rotation speed of 15,000rpm</a:t>
            </a:r>
            <a:r>
              <a:rPr lang="en-GB" dirty="0" smtClean="0"/>
              <a:t>, and </a:t>
            </a:r>
            <a:r>
              <a:rPr lang="en-GB" u="sng" dirty="0" smtClean="0"/>
              <a:t>512-byte sectors</a:t>
            </a:r>
            <a:r>
              <a:rPr lang="en-GB" dirty="0" smtClean="0"/>
              <a:t> with </a:t>
            </a:r>
            <a:r>
              <a:rPr lang="en-GB" u="sng" dirty="0" smtClean="0"/>
              <a:t>500 sectors per track</a:t>
            </a:r>
            <a:r>
              <a:rPr lang="en-GB" dirty="0" smtClean="0"/>
              <a:t>. Suppose that we wish to read a file consisting of </a:t>
            </a:r>
            <a:r>
              <a:rPr lang="en-GB" u="sng" dirty="0" smtClean="0"/>
              <a:t>2500 sectors</a:t>
            </a:r>
            <a:r>
              <a:rPr lang="en-GB" dirty="0" smtClean="0"/>
              <a:t> for a total of </a:t>
            </a:r>
            <a:r>
              <a:rPr lang="en-GB" u="sng" dirty="0" smtClean="0"/>
              <a:t>1.28 Mbytes</a:t>
            </a:r>
            <a:r>
              <a:rPr lang="en-GB" dirty="0" smtClean="0"/>
              <a:t>. Estimate the ‘</a:t>
            </a:r>
            <a:r>
              <a:rPr lang="en-GB" u="sng" dirty="0" smtClean="0"/>
              <a:t>total </a:t>
            </a:r>
            <a:r>
              <a:rPr lang="en-GB" u="sng" dirty="0" smtClean="0"/>
              <a:t>time for the transfer</a:t>
            </a:r>
            <a:r>
              <a:rPr lang="en-GB" dirty="0" smtClean="0"/>
              <a:t>’.(Transfer time?)</a:t>
            </a:r>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40</a:t>
            </a:fld>
            <a:endParaRPr lang="en-GB"/>
          </a:p>
        </p:txBody>
      </p:sp>
      <p:pic>
        <p:nvPicPr>
          <p:cNvPr id="5" name="Picture 4"/>
          <p:cNvPicPr>
            <a:picLocks noChangeAspect="1"/>
          </p:cNvPicPr>
          <p:nvPr/>
        </p:nvPicPr>
        <p:blipFill>
          <a:blip r:embed="rId2"/>
          <a:stretch>
            <a:fillRect/>
          </a:stretch>
        </p:blipFill>
        <p:spPr>
          <a:xfrm>
            <a:off x="838200" y="3513468"/>
            <a:ext cx="10518958" cy="3208007"/>
          </a:xfrm>
          <a:prstGeom prst="rect">
            <a:avLst/>
          </a:prstGeom>
        </p:spPr>
      </p:pic>
      <p:sp>
        <p:nvSpPr>
          <p:cNvPr id="6" name="TextBox 5"/>
          <p:cNvSpPr txBox="1"/>
          <p:nvPr/>
        </p:nvSpPr>
        <p:spPr>
          <a:xfrm>
            <a:off x="8610600" y="5486400"/>
            <a:ext cx="3051413" cy="369332"/>
          </a:xfrm>
          <a:prstGeom prst="rect">
            <a:avLst/>
          </a:prstGeom>
          <a:noFill/>
        </p:spPr>
        <p:txBody>
          <a:bodyPr wrap="none" rtlCol="0">
            <a:spAutoFit/>
          </a:bodyPr>
          <a:lstStyle/>
          <a:p>
            <a:r>
              <a:rPr lang="en-GB" dirty="0" smtClean="0"/>
              <a:t>60/15,000 = 4ms =&gt; </a:t>
            </a:r>
            <a:r>
              <a:rPr lang="en-GB" dirty="0" err="1" smtClean="0"/>
              <a:t>Avg</a:t>
            </a:r>
            <a:r>
              <a:rPr lang="en-GB" dirty="0" smtClean="0"/>
              <a:t> = 2ms</a:t>
            </a:r>
            <a:endParaRPr lang="en-GB" dirty="0"/>
          </a:p>
        </p:txBody>
      </p:sp>
      <p:sp>
        <p:nvSpPr>
          <p:cNvPr id="7" name="TextBox 6"/>
          <p:cNvSpPr txBox="1"/>
          <p:nvPr/>
        </p:nvSpPr>
        <p:spPr>
          <a:xfrm>
            <a:off x="8610600" y="5923447"/>
            <a:ext cx="3350982" cy="369332"/>
          </a:xfrm>
          <a:prstGeom prst="rect">
            <a:avLst/>
          </a:prstGeom>
          <a:noFill/>
        </p:spPr>
        <p:txBody>
          <a:bodyPr wrap="none" rtlCol="0">
            <a:spAutoFit/>
          </a:bodyPr>
          <a:lstStyle/>
          <a:p>
            <a:r>
              <a:rPr lang="en-GB" dirty="0" smtClean="0"/>
              <a:t>500 sectors = 1 Track = 1 rot delay</a:t>
            </a:r>
            <a:endParaRPr lang="en-GB" dirty="0"/>
          </a:p>
        </p:txBody>
      </p:sp>
      <p:cxnSp>
        <p:nvCxnSpPr>
          <p:cNvPr id="9" name="Straight Arrow Connector 8"/>
          <p:cNvCxnSpPr>
            <a:endCxn id="6" idx="1"/>
          </p:cNvCxnSpPr>
          <p:nvPr/>
        </p:nvCxnSpPr>
        <p:spPr>
          <a:xfrm>
            <a:off x="8284191" y="5671066"/>
            <a:ext cx="326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1"/>
          </p:cNvCxnSpPr>
          <p:nvPr/>
        </p:nvCxnSpPr>
        <p:spPr>
          <a:xfrm>
            <a:off x="8284191" y="6108113"/>
            <a:ext cx="326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10600" y="5044175"/>
            <a:ext cx="2256708" cy="369332"/>
          </a:xfrm>
          <a:prstGeom prst="rect">
            <a:avLst/>
          </a:prstGeom>
          <a:noFill/>
        </p:spPr>
        <p:txBody>
          <a:bodyPr wrap="none" rtlCol="0">
            <a:spAutoFit/>
          </a:bodyPr>
          <a:lstStyle/>
          <a:p>
            <a:r>
              <a:rPr lang="en-GB" dirty="0" smtClean="0"/>
              <a:t>Time to position Head</a:t>
            </a:r>
            <a:endParaRPr lang="en-GB" dirty="0"/>
          </a:p>
        </p:txBody>
      </p:sp>
      <p:cxnSp>
        <p:nvCxnSpPr>
          <p:cNvPr id="15" name="Straight Arrow Connector 14"/>
          <p:cNvCxnSpPr>
            <a:endCxn id="13" idx="1"/>
          </p:cNvCxnSpPr>
          <p:nvPr/>
        </p:nvCxnSpPr>
        <p:spPr>
          <a:xfrm>
            <a:off x="8284191" y="5228841"/>
            <a:ext cx="326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07242" y="6321708"/>
            <a:ext cx="2332305" cy="369332"/>
          </a:xfrm>
          <a:prstGeom prst="rect">
            <a:avLst/>
          </a:prstGeom>
          <a:noFill/>
        </p:spPr>
        <p:txBody>
          <a:bodyPr wrap="none" rtlCol="0">
            <a:spAutoFit/>
          </a:bodyPr>
          <a:lstStyle/>
          <a:p>
            <a:r>
              <a:rPr lang="en-GB" dirty="0" smtClean="0"/>
              <a:t>Time to read first Track</a:t>
            </a:r>
            <a:endParaRPr lang="en-GB" dirty="0"/>
          </a:p>
        </p:txBody>
      </p:sp>
      <p:cxnSp>
        <p:nvCxnSpPr>
          <p:cNvPr id="18" name="Straight Arrow Connector 17"/>
          <p:cNvCxnSpPr/>
          <p:nvPr/>
        </p:nvCxnSpPr>
        <p:spPr>
          <a:xfrm>
            <a:off x="8284191" y="6538912"/>
            <a:ext cx="323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77719" y="4230806"/>
            <a:ext cx="3016156" cy="327546"/>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p:cNvCxnSpPr/>
          <p:nvPr/>
        </p:nvCxnSpPr>
        <p:spPr>
          <a:xfrm>
            <a:off x="5063319" y="3848669"/>
            <a:ext cx="61414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81032" y="4230806"/>
            <a:ext cx="65645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34842" y="3479337"/>
            <a:ext cx="753604" cy="369332"/>
          </a:xfrm>
          <a:prstGeom prst="rect">
            <a:avLst/>
          </a:prstGeom>
          <a:solidFill>
            <a:srgbClr val="FFFF00"/>
          </a:solidFill>
          <a:ln>
            <a:solidFill>
              <a:srgbClr val="FF0000"/>
            </a:solidFill>
          </a:ln>
        </p:spPr>
        <p:txBody>
          <a:bodyPr wrap="none" rtlCol="0">
            <a:spAutoFit/>
          </a:bodyPr>
          <a:lstStyle/>
          <a:p>
            <a:r>
              <a:rPr lang="en-GB" dirty="0" smtClean="0"/>
              <a:t>Part-1</a:t>
            </a:r>
            <a:endParaRPr lang="en-GB" dirty="0"/>
          </a:p>
        </p:txBody>
      </p:sp>
      <p:cxnSp>
        <p:nvCxnSpPr>
          <p:cNvPr id="26" name="Straight Connector 25"/>
          <p:cNvCxnSpPr/>
          <p:nvPr/>
        </p:nvCxnSpPr>
        <p:spPr>
          <a:xfrm>
            <a:off x="10345003" y="4558352"/>
            <a:ext cx="85980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4842" y="4926842"/>
            <a:ext cx="39145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Left Brace 7"/>
          <p:cNvSpPr/>
          <p:nvPr/>
        </p:nvSpPr>
        <p:spPr>
          <a:xfrm>
            <a:off x="3739487" y="5044175"/>
            <a:ext cx="259307" cy="81155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2410125" y="5236086"/>
            <a:ext cx="1326004" cy="369332"/>
          </a:xfrm>
          <a:prstGeom prst="rect">
            <a:avLst/>
          </a:prstGeom>
          <a:noFill/>
        </p:spPr>
        <p:txBody>
          <a:bodyPr wrap="none" rtlCol="0">
            <a:spAutoFit/>
          </a:bodyPr>
          <a:lstStyle/>
          <a:p>
            <a:r>
              <a:rPr lang="en-GB" dirty="0" smtClean="0"/>
              <a:t>Access Time</a:t>
            </a:r>
            <a:endParaRPr lang="en-GB" dirty="0"/>
          </a:p>
        </p:txBody>
      </p:sp>
      <p:sp>
        <p:nvSpPr>
          <p:cNvPr id="12" name="TextBox 11"/>
          <p:cNvSpPr txBox="1"/>
          <p:nvPr/>
        </p:nvSpPr>
        <p:spPr>
          <a:xfrm>
            <a:off x="2279961" y="5908836"/>
            <a:ext cx="1456168" cy="369332"/>
          </a:xfrm>
          <a:prstGeom prst="rect">
            <a:avLst/>
          </a:prstGeom>
          <a:noFill/>
        </p:spPr>
        <p:txBody>
          <a:bodyPr wrap="none" rtlCol="0">
            <a:spAutoFit/>
          </a:bodyPr>
          <a:lstStyle/>
          <a:p>
            <a:r>
              <a:rPr lang="en-GB" dirty="0" smtClean="0"/>
              <a:t>Transfer Time</a:t>
            </a:r>
            <a:endParaRPr lang="en-GB" dirty="0"/>
          </a:p>
        </p:txBody>
      </p:sp>
      <p:cxnSp>
        <p:nvCxnSpPr>
          <p:cNvPr id="17" name="Straight Arrow Connector 16"/>
          <p:cNvCxnSpPr/>
          <p:nvPr/>
        </p:nvCxnSpPr>
        <p:spPr>
          <a:xfrm>
            <a:off x="3644061" y="6108113"/>
            <a:ext cx="262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379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96734-7C98-4D90-AEBE-FF5920A0D211}" type="slidenum">
              <a:rPr lang="en-GB" smtClean="0"/>
              <a:t>41</a:t>
            </a:fld>
            <a:endParaRPr lang="en-GB"/>
          </a:p>
        </p:txBody>
      </p:sp>
      <p:pic>
        <p:nvPicPr>
          <p:cNvPr id="5" name="Picture 4"/>
          <p:cNvPicPr>
            <a:picLocks noChangeAspect="1"/>
          </p:cNvPicPr>
          <p:nvPr/>
        </p:nvPicPr>
        <p:blipFill>
          <a:blip r:embed="rId2"/>
          <a:stretch>
            <a:fillRect/>
          </a:stretch>
        </p:blipFill>
        <p:spPr>
          <a:xfrm>
            <a:off x="653955" y="146979"/>
            <a:ext cx="10700981" cy="6392612"/>
          </a:xfrm>
          <a:prstGeom prst="rect">
            <a:avLst/>
          </a:prstGeom>
        </p:spPr>
      </p:pic>
      <p:sp>
        <p:nvSpPr>
          <p:cNvPr id="2" name="TextBox 1"/>
          <p:cNvSpPr txBox="1"/>
          <p:nvPr/>
        </p:nvSpPr>
        <p:spPr>
          <a:xfrm>
            <a:off x="3043452" y="1956346"/>
            <a:ext cx="4187749" cy="369332"/>
          </a:xfrm>
          <a:prstGeom prst="rect">
            <a:avLst/>
          </a:prstGeom>
          <a:noFill/>
        </p:spPr>
        <p:txBody>
          <a:bodyPr wrap="none" rtlCol="0">
            <a:spAutoFit/>
          </a:bodyPr>
          <a:lstStyle/>
          <a:p>
            <a:r>
              <a:rPr lang="en-GB" dirty="0" smtClean="0">
                <a:solidFill>
                  <a:srgbClr val="FF0000"/>
                </a:solidFill>
              </a:rPr>
              <a:t>1</a:t>
            </a:r>
            <a:r>
              <a:rPr lang="en-GB" baseline="30000" dirty="0" smtClean="0">
                <a:solidFill>
                  <a:srgbClr val="FF0000"/>
                </a:solidFill>
              </a:rPr>
              <a:t>st</a:t>
            </a:r>
            <a:r>
              <a:rPr lang="en-GB" dirty="0" smtClean="0">
                <a:solidFill>
                  <a:srgbClr val="FF0000"/>
                </a:solidFill>
              </a:rPr>
              <a:t> track time + (Remaining Tracks </a:t>
            </a:r>
            <a:r>
              <a:rPr lang="en-GB" b="1" dirty="0" smtClean="0">
                <a:solidFill>
                  <a:srgbClr val="FF0000"/>
                </a:solidFill>
                <a:latin typeface="Gulim" panose="020B0600000101010101" pitchFamily="34" charset="-127"/>
                <a:ea typeface="Gulim" panose="020B0600000101010101" pitchFamily="34" charset="-127"/>
              </a:rPr>
              <a:t>ⅹ</a:t>
            </a:r>
            <a:r>
              <a:rPr lang="en-GB" dirty="0" smtClean="0">
                <a:solidFill>
                  <a:srgbClr val="FF0000"/>
                </a:solidFill>
              </a:rPr>
              <a:t> Time)</a:t>
            </a:r>
            <a:endParaRPr lang="en-GB" dirty="0">
              <a:solidFill>
                <a:srgbClr val="FF0000"/>
              </a:solidFill>
            </a:endParaRPr>
          </a:p>
        </p:txBody>
      </p:sp>
      <p:sp>
        <p:nvSpPr>
          <p:cNvPr id="3" name="Rectangle 2"/>
          <p:cNvSpPr/>
          <p:nvPr/>
        </p:nvSpPr>
        <p:spPr>
          <a:xfrm>
            <a:off x="10235821" y="2267210"/>
            <a:ext cx="1117979" cy="366807"/>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53955" y="2634018"/>
            <a:ext cx="901890" cy="327546"/>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p:nvPr/>
        </p:nvCxnSpPr>
        <p:spPr>
          <a:xfrm>
            <a:off x="3725839" y="504967"/>
            <a:ext cx="76279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3955" y="832513"/>
            <a:ext cx="6562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55845" y="1173707"/>
            <a:ext cx="8297839"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30556" y="1427708"/>
            <a:ext cx="2611677" cy="369332"/>
          </a:xfrm>
          <a:prstGeom prst="rect">
            <a:avLst/>
          </a:prstGeom>
          <a:noFill/>
        </p:spPr>
        <p:txBody>
          <a:bodyPr wrap="none" rtlCol="0">
            <a:spAutoFit/>
          </a:bodyPr>
          <a:lstStyle/>
          <a:p>
            <a:r>
              <a:rPr lang="en-GB" dirty="0" smtClean="0">
                <a:solidFill>
                  <a:srgbClr val="FF0000"/>
                </a:solidFill>
              </a:rPr>
              <a:t>Avg. rot delay + 1 rot time</a:t>
            </a:r>
            <a:endParaRPr lang="en-GB" dirty="0">
              <a:solidFill>
                <a:srgbClr val="FF0000"/>
              </a:solidFill>
            </a:endParaRPr>
          </a:p>
        </p:txBody>
      </p:sp>
      <p:sp>
        <p:nvSpPr>
          <p:cNvPr id="14" name="TextBox 13"/>
          <p:cNvSpPr txBox="1"/>
          <p:nvPr/>
        </p:nvSpPr>
        <p:spPr>
          <a:xfrm>
            <a:off x="653955" y="2189201"/>
            <a:ext cx="753604" cy="369332"/>
          </a:xfrm>
          <a:prstGeom prst="rect">
            <a:avLst/>
          </a:prstGeom>
          <a:solidFill>
            <a:srgbClr val="FFFF00"/>
          </a:solidFill>
          <a:ln>
            <a:solidFill>
              <a:srgbClr val="FF0000"/>
            </a:solidFill>
          </a:ln>
        </p:spPr>
        <p:txBody>
          <a:bodyPr wrap="none" rtlCol="0">
            <a:spAutoFit/>
          </a:bodyPr>
          <a:lstStyle/>
          <a:p>
            <a:r>
              <a:rPr lang="en-GB" dirty="0" smtClean="0"/>
              <a:t>Part-2</a:t>
            </a:r>
            <a:endParaRPr lang="en-GB" dirty="0"/>
          </a:p>
        </p:txBody>
      </p:sp>
      <p:cxnSp>
        <p:nvCxnSpPr>
          <p:cNvPr id="16" name="Straight Connector 15"/>
          <p:cNvCxnSpPr/>
          <p:nvPr/>
        </p:nvCxnSpPr>
        <p:spPr>
          <a:xfrm>
            <a:off x="8488907" y="2961564"/>
            <a:ext cx="2864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1"/>
          </p:cNvCxnSpPr>
          <p:nvPr/>
        </p:nvCxnSpPr>
        <p:spPr>
          <a:xfrm flipV="1">
            <a:off x="653955" y="3316406"/>
            <a:ext cx="2976349" cy="268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56646" y="4366442"/>
            <a:ext cx="4335354" cy="369332"/>
          </a:xfrm>
          <a:prstGeom prst="rect">
            <a:avLst/>
          </a:prstGeom>
          <a:noFill/>
        </p:spPr>
        <p:txBody>
          <a:bodyPr wrap="none" rtlCol="0">
            <a:spAutoFit/>
          </a:bodyPr>
          <a:lstStyle/>
          <a:p>
            <a:r>
              <a:rPr lang="en-GB" dirty="0" smtClean="0"/>
              <a:t>In 4ms/ 500 Sectors are Read = 1 sector time</a:t>
            </a:r>
            <a:endParaRPr lang="en-GB" dirty="0"/>
          </a:p>
        </p:txBody>
      </p:sp>
      <p:cxnSp>
        <p:nvCxnSpPr>
          <p:cNvPr id="21" name="Straight Arrow Connector 20"/>
          <p:cNvCxnSpPr>
            <a:endCxn id="19" idx="1"/>
          </p:cNvCxnSpPr>
          <p:nvPr/>
        </p:nvCxnSpPr>
        <p:spPr>
          <a:xfrm>
            <a:off x="7369791" y="4551108"/>
            <a:ext cx="486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0179" y="5622877"/>
            <a:ext cx="3079946" cy="369332"/>
          </a:xfrm>
          <a:prstGeom prst="rect">
            <a:avLst/>
          </a:prstGeom>
          <a:noFill/>
        </p:spPr>
        <p:txBody>
          <a:bodyPr wrap="none" rtlCol="0">
            <a:spAutoFit/>
          </a:bodyPr>
          <a:lstStyle/>
          <a:p>
            <a:r>
              <a:rPr lang="en-GB" dirty="0" smtClean="0">
                <a:solidFill>
                  <a:srgbClr val="FF0000"/>
                </a:solidFill>
              </a:rPr>
              <a:t>(Total Sectors </a:t>
            </a:r>
            <a:r>
              <a:rPr lang="en-GB" b="1" dirty="0" smtClean="0">
                <a:solidFill>
                  <a:srgbClr val="FF0000"/>
                </a:solidFill>
                <a:latin typeface="Gulim" panose="020B0600000101010101" pitchFamily="34" charset="-127"/>
                <a:ea typeface="Gulim" panose="020B0600000101010101" pitchFamily="34" charset="-127"/>
              </a:rPr>
              <a:t>ⅹ</a:t>
            </a:r>
            <a:r>
              <a:rPr lang="en-GB" dirty="0" smtClean="0">
                <a:solidFill>
                  <a:srgbClr val="FF0000"/>
                </a:solidFill>
              </a:rPr>
              <a:t> 1 sector time)</a:t>
            </a:r>
            <a:endParaRPr lang="en-GB" dirty="0">
              <a:solidFill>
                <a:srgbClr val="FF0000"/>
              </a:solidFill>
            </a:endParaRPr>
          </a:p>
        </p:txBody>
      </p:sp>
      <p:sp>
        <p:nvSpPr>
          <p:cNvPr id="23" name="TextBox 22"/>
          <p:cNvSpPr txBox="1"/>
          <p:nvPr/>
        </p:nvSpPr>
        <p:spPr>
          <a:xfrm>
            <a:off x="4878879" y="6197293"/>
            <a:ext cx="5468677" cy="369332"/>
          </a:xfrm>
          <a:prstGeom prst="rect">
            <a:avLst/>
          </a:prstGeom>
          <a:noFill/>
        </p:spPr>
        <p:txBody>
          <a:bodyPr wrap="none" rtlCol="0">
            <a:spAutoFit/>
          </a:bodyPr>
          <a:lstStyle/>
          <a:p>
            <a:r>
              <a:rPr lang="en-GB" dirty="0" smtClean="0">
                <a:solidFill>
                  <a:srgbClr val="FF0000"/>
                </a:solidFill>
              </a:rPr>
              <a:t>Thus, ‘Sequential Access’ is better than ‘Random Access’.</a:t>
            </a:r>
            <a:endParaRPr lang="en-GB" dirty="0">
              <a:solidFill>
                <a:srgbClr val="FF0000"/>
              </a:solidFill>
            </a:endParaRPr>
          </a:p>
        </p:txBody>
      </p:sp>
      <p:sp>
        <p:nvSpPr>
          <p:cNvPr id="20" name="Left Brace 19"/>
          <p:cNvSpPr/>
          <p:nvPr/>
        </p:nvSpPr>
        <p:spPr>
          <a:xfrm>
            <a:off x="3466532" y="3466947"/>
            <a:ext cx="259307" cy="81155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p:cNvSpPr txBox="1"/>
          <p:nvPr/>
        </p:nvSpPr>
        <p:spPr>
          <a:xfrm>
            <a:off x="2154175" y="3646139"/>
            <a:ext cx="1326004" cy="369332"/>
          </a:xfrm>
          <a:prstGeom prst="rect">
            <a:avLst/>
          </a:prstGeom>
          <a:noFill/>
        </p:spPr>
        <p:txBody>
          <a:bodyPr wrap="none" rtlCol="0">
            <a:spAutoFit/>
          </a:bodyPr>
          <a:lstStyle/>
          <a:p>
            <a:r>
              <a:rPr lang="en-GB" dirty="0" smtClean="0"/>
              <a:t>Access Time</a:t>
            </a:r>
            <a:endParaRPr lang="en-GB" dirty="0"/>
          </a:p>
        </p:txBody>
      </p:sp>
      <p:sp>
        <p:nvSpPr>
          <p:cNvPr id="25" name="TextBox 24"/>
          <p:cNvSpPr txBox="1"/>
          <p:nvPr/>
        </p:nvSpPr>
        <p:spPr>
          <a:xfrm>
            <a:off x="2010364" y="4334013"/>
            <a:ext cx="1456168" cy="369332"/>
          </a:xfrm>
          <a:prstGeom prst="rect">
            <a:avLst/>
          </a:prstGeom>
          <a:noFill/>
        </p:spPr>
        <p:txBody>
          <a:bodyPr wrap="none" rtlCol="0">
            <a:spAutoFit/>
          </a:bodyPr>
          <a:lstStyle/>
          <a:p>
            <a:r>
              <a:rPr lang="en-GB" dirty="0" smtClean="0"/>
              <a:t>Transfer Time</a:t>
            </a:r>
            <a:endParaRPr lang="en-GB" dirty="0"/>
          </a:p>
        </p:txBody>
      </p:sp>
      <p:cxnSp>
        <p:nvCxnSpPr>
          <p:cNvPr id="26" name="Straight Arrow Connector 25"/>
          <p:cNvCxnSpPr/>
          <p:nvPr/>
        </p:nvCxnSpPr>
        <p:spPr>
          <a:xfrm>
            <a:off x="3371106" y="4545024"/>
            <a:ext cx="262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90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6188"/>
            <a:ext cx="10515600" cy="1325563"/>
          </a:xfrm>
        </p:spPr>
        <p:txBody>
          <a:bodyPr/>
          <a:lstStyle/>
          <a:p>
            <a:pPr algn="ctr"/>
            <a:r>
              <a:rPr lang="en-GB" dirty="0" smtClean="0"/>
              <a:t>The End</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42</a:t>
            </a:fld>
            <a:endParaRPr lang="en-GB"/>
          </a:p>
        </p:txBody>
      </p:sp>
    </p:spTree>
    <p:extLst>
      <p:ext uri="{BB962C8B-B14F-4D97-AF65-F5344CB8AC3E}">
        <p14:creationId xmlns:p14="http://schemas.microsoft.com/office/powerpoint/2010/main" val="1424040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 / Advantages of a ‘Glass Substrate’</a:t>
            </a:r>
            <a:endParaRPr lang="en-GB" dirty="0"/>
          </a:p>
        </p:txBody>
      </p:sp>
      <p:sp>
        <p:nvSpPr>
          <p:cNvPr id="3" name="Content Placeholder 2"/>
          <p:cNvSpPr>
            <a:spLocks noGrp="1"/>
          </p:cNvSpPr>
          <p:nvPr>
            <p:ph idx="1"/>
          </p:nvPr>
        </p:nvSpPr>
        <p:spPr/>
        <p:txBody>
          <a:bodyPr/>
          <a:lstStyle/>
          <a:p>
            <a:r>
              <a:rPr lang="en-GB" u="sng" dirty="0" smtClean="0"/>
              <a:t>Advantages of using a glass substrate</a:t>
            </a:r>
            <a:r>
              <a:rPr lang="en-GB" dirty="0" smtClean="0"/>
              <a:t> for a ‘magnetic disk’ are:</a:t>
            </a:r>
          </a:p>
          <a:p>
            <a:pPr marL="514350" indent="-514350" algn="just">
              <a:buFont typeface="+mj-lt"/>
              <a:buAutoNum type="arabicPeriod"/>
            </a:pPr>
            <a:r>
              <a:rPr lang="en-GB" u="sng" dirty="0" smtClean="0"/>
              <a:t>Improvement in the uniformity of the magnetic film surface</a:t>
            </a:r>
            <a:r>
              <a:rPr lang="en-GB" dirty="0" smtClean="0"/>
              <a:t> to increase disk reliability.</a:t>
            </a:r>
          </a:p>
          <a:p>
            <a:pPr marL="514350" indent="-514350" algn="just">
              <a:buFont typeface="+mj-lt"/>
              <a:buAutoNum type="arabicPeriod"/>
            </a:pPr>
            <a:r>
              <a:rPr lang="en-GB" dirty="0" smtClean="0"/>
              <a:t>A significant </a:t>
            </a:r>
            <a:r>
              <a:rPr lang="en-GB" u="sng" dirty="0" smtClean="0"/>
              <a:t>reduction in overall surface defects</a:t>
            </a:r>
            <a:r>
              <a:rPr lang="en-GB" dirty="0" smtClean="0"/>
              <a:t> to help reduce read-write errors.</a:t>
            </a:r>
          </a:p>
          <a:p>
            <a:pPr marL="514350" indent="-514350" algn="just">
              <a:buFont typeface="+mj-lt"/>
              <a:buAutoNum type="arabicPeriod"/>
            </a:pPr>
            <a:r>
              <a:rPr lang="en-GB" dirty="0" smtClean="0"/>
              <a:t>Ability to support </a:t>
            </a:r>
            <a:r>
              <a:rPr lang="en-GB" u="sng" dirty="0" smtClean="0"/>
              <a:t>lower fly heights</a:t>
            </a:r>
            <a:r>
              <a:rPr lang="en-GB" dirty="0" smtClean="0"/>
              <a:t> (described later)</a:t>
            </a:r>
          </a:p>
          <a:p>
            <a:pPr marL="514350" indent="-514350" algn="just">
              <a:buFont typeface="+mj-lt"/>
              <a:buAutoNum type="arabicPeriod"/>
            </a:pPr>
            <a:r>
              <a:rPr lang="en-GB" u="sng" dirty="0" smtClean="0"/>
              <a:t>Better stiffness</a:t>
            </a:r>
            <a:r>
              <a:rPr lang="en-GB" dirty="0" smtClean="0"/>
              <a:t> to reduce disk dynamics. (RPM is 5400 or more)</a:t>
            </a:r>
          </a:p>
          <a:p>
            <a:pPr marL="514350" indent="-514350" algn="just">
              <a:buFont typeface="+mj-lt"/>
              <a:buAutoNum type="arabicPeriod"/>
            </a:pPr>
            <a:r>
              <a:rPr lang="en-GB" dirty="0" smtClean="0"/>
              <a:t>Greater ability to </a:t>
            </a:r>
            <a:r>
              <a:rPr lang="en-GB" u="sng" dirty="0" smtClean="0"/>
              <a:t>withstand shock and damage</a:t>
            </a:r>
            <a:r>
              <a:rPr lang="en-GB" dirty="0" smtClean="0"/>
              <a:t>.</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5</a:t>
            </a:fld>
            <a:endParaRPr lang="en-GB"/>
          </a:p>
        </p:txBody>
      </p:sp>
    </p:spTree>
    <p:extLst>
      <p:ext uri="{BB962C8B-B14F-4D97-AF65-F5344CB8AC3E}">
        <p14:creationId xmlns:p14="http://schemas.microsoft.com/office/powerpoint/2010/main" val="85157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Magnetic Read and Write Mechanisms</a:t>
            </a:r>
            <a:endParaRPr lang="en-GB" dirty="0"/>
          </a:p>
        </p:txBody>
      </p:sp>
      <p:sp>
        <p:nvSpPr>
          <p:cNvPr id="3" name="Content Placeholder 2"/>
          <p:cNvSpPr>
            <a:spLocks noGrp="1"/>
          </p:cNvSpPr>
          <p:nvPr>
            <p:ph idx="1"/>
          </p:nvPr>
        </p:nvSpPr>
        <p:spPr/>
        <p:txBody>
          <a:bodyPr/>
          <a:lstStyle/>
          <a:p>
            <a:pPr algn="just"/>
            <a:r>
              <a:rPr lang="en-GB" b="1" dirty="0" smtClean="0"/>
              <a:t>Data</a:t>
            </a:r>
            <a:r>
              <a:rPr lang="en-GB" dirty="0" smtClean="0"/>
              <a:t> are recorded on and later retrieved from the disk via a conducting coil named the </a:t>
            </a:r>
            <a:r>
              <a:rPr lang="en-GB" b="1" dirty="0" smtClean="0"/>
              <a:t>head;</a:t>
            </a:r>
            <a:endParaRPr lang="en-GB" dirty="0" smtClean="0"/>
          </a:p>
          <a:p>
            <a:pPr algn="just"/>
            <a:r>
              <a:rPr lang="en-GB" dirty="0" smtClean="0"/>
              <a:t>In many systems, there are two heads, a </a:t>
            </a:r>
            <a:r>
              <a:rPr lang="en-GB" u="sng" dirty="0" smtClean="0"/>
              <a:t>read head</a:t>
            </a:r>
            <a:r>
              <a:rPr lang="en-GB" dirty="0" smtClean="0"/>
              <a:t> and a </a:t>
            </a:r>
            <a:r>
              <a:rPr lang="en-GB" u="sng" dirty="0" smtClean="0"/>
              <a:t>write head</a:t>
            </a:r>
            <a:r>
              <a:rPr lang="en-GB" dirty="0" smtClean="0"/>
              <a:t>.</a:t>
            </a:r>
          </a:p>
          <a:p>
            <a:pPr algn="just"/>
            <a:r>
              <a:rPr lang="en-GB" dirty="0" smtClean="0"/>
              <a:t>However, the structure of the head for reading is essentially the same as for writing, and therefore the same head can be used for both.</a:t>
            </a:r>
          </a:p>
          <a:p>
            <a:pPr algn="just"/>
            <a:r>
              <a:rPr lang="en-GB" dirty="0" smtClean="0"/>
              <a:t>The head can move to the desired location on the platter to perform a read or write operation.</a:t>
            </a:r>
          </a:p>
          <a:p>
            <a:pPr algn="just"/>
            <a:r>
              <a:rPr lang="en-GB" dirty="0" smtClean="0"/>
              <a:t>During a </a:t>
            </a:r>
            <a:r>
              <a:rPr lang="en-GB" u="sng" dirty="0" smtClean="0"/>
              <a:t>read or write operation</a:t>
            </a:r>
            <a:r>
              <a:rPr lang="en-GB" dirty="0" smtClean="0"/>
              <a:t>, the head is stationary while the platter rotates beneath it.</a:t>
            </a:r>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6</a:t>
            </a:fld>
            <a:endParaRPr lang="en-GB"/>
          </a:p>
        </p:txBody>
      </p:sp>
    </p:spTree>
    <p:extLst>
      <p:ext uri="{BB962C8B-B14F-4D97-AF65-F5344CB8AC3E}">
        <p14:creationId xmlns:p14="http://schemas.microsoft.com/office/powerpoint/2010/main" val="79993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‘Write’ Mechanism (Fig. Next)</a:t>
            </a:r>
            <a:endParaRPr lang="en-GB" dirty="0"/>
          </a:p>
        </p:txBody>
      </p:sp>
      <p:sp>
        <p:nvSpPr>
          <p:cNvPr id="3" name="Content Placeholder 2"/>
          <p:cNvSpPr>
            <a:spLocks noGrp="1"/>
          </p:cNvSpPr>
          <p:nvPr>
            <p:ph idx="1"/>
          </p:nvPr>
        </p:nvSpPr>
        <p:spPr>
          <a:xfrm>
            <a:off x="838200" y="1575594"/>
            <a:ext cx="10515600" cy="4895851"/>
          </a:xfrm>
        </p:spPr>
        <p:txBody>
          <a:bodyPr>
            <a:normAutofit/>
          </a:bodyPr>
          <a:lstStyle/>
          <a:p>
            <a:pPr algn="just"/>
            <a:r>
              <a:rPr lang="en-GB" dirty="0" smtClean="0"/>
              <a:t>The </a:t>
            </a:r>
            <a:r>
              <a:rPr lang="en-GB" u="sng" dirty="0" smtClean="0"/>
              <a:t>write mechanism</a:t>
            </a:r>
            <a:r>
              <a:rPr lang="en-GB" dirty="0" smtClean="0"/>
              <a:t> exploits the fact that </a:t>
            </a:r>
            <a:r>
              <a:rPr lang="en-GB" u="sng" dirty="0" smtClean="0"/>
              <a:t>electricity flowing though a coil produces a magnetic field</a:t>
            </a:r>
            <a:r>
              <a:rPr lang="en-GB" dirty="0" smtClean="0"/>
              <a:t>.</a:t>
            </a:r>
          </a:p>
          <a:p>
            <a:pPr algn="just"/>
            <a:r>
              <a:rPr lang="en-GB" u="sng" dirty="0" smtClean="0"/>
              <a:t>Electric pulses are sent to the write head, and the resulting magnetic field patterns are recorded on the surface below</a:t>
            </a:r>
            <a:r>
              <a:rPr lang="en-GB" dirty="0" smtClean="0"/>
              <a:t>, with a different patterns for positive and negative currents.</a:t>
            </a:r>
          </a:p>
          <a:p>
            <a:pPr algn="just"/>
            <a:r>
              <a:rPr lang="en-GB" dirty="0" smtClean="0"/>
              <a:t>The write head itself is made of easily magnetizable material and is in the shape of a rectangular doughnut.</a:t>
            </a:r>
          </a:p>
          <a:p>
            <a:pPr algn="just"/>
            <a:r>
              <a:rPr lang="en-GB" dirty="0" smtClean="0"/>
              <a:t>An electric current in the wire induces a magnetic field across the gap, which in turn magnetizes a small area of the recording medium.</a:t>
            </a:r>
          </a:p>
          <a:p>
            <a:pPr algn="just"/>
            <a:r>
              <a:rPr lang="en-GB" dirty="0" smtClean="0"/>
              <a:t>Reversing the direction of the current reverses the direction of the magnetization on the recording medium.</a:t>
            </a:r>
          </a:p>
        </p:txBody>
      </p:sp>
      <p:sp>
        <p:nvSpPr>
          <p:cNvPr id="4" name="Slide Number Placeholder 3"/>
          <p:cNvSpPr>
            <a:spLocks noGrp="1"/>
          </p:cNvSpPr>
          <p:nvPr>
            <p:ph type="sldNum" sz="quarter" idx="12"/>
          </p:nvPr>
        </p:nvSpPr>
        <p:spPr/>
        <p:txBody>
          <a:bodyPr/>
          <a:lstStyle/>
          <a:p>
            <a:fld id="{5A096734-7C98-4D90-AEBE-FF5920A0D211}" type="slidenum">
              <a:rPr lang="en-GB" smtClean="0"/>
              <a:t>7</a:t>
            </a:fld>
            <a:endParaRPr lang="en-GB"/>
          </a:p>
        </p:txBody>
      </p:sp>
    </p:spTree>
    <p:extLst>
      <p:ext uri="{BB962C8B-B14F-4D97-AF65-F5344CB8AC3E}">
        <p14:creationId xmlns:p14="http://schemas.microsoft.com/office/powerpoint/2010/main" val="57588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00391" y="163773"/>
            <a:ext cx="10253409" cy="6557702"/>
          </a:xfrm>
          <a:prstGeom prst="rect">
            <a:avLst/>
          </a:prstGeom>
        </p:spPr>
      </p:pic>
      <p:sp>
        <p:nvSpPr>
          <p:cNvPr id="4" name="Slide Number Placeholder 3"/>
          <p:cNvSpPr>
            <a:spLocks noGrp="1"/>
          </p:cNvSpPr>
          <p:nvPr>
            <p:ph type="sldNum" sz="quarter" idx="12"/>
          </p:nvPr>
        </p:nvSpPr>
        <p:spPr/>
        <p:txBody>
          <a:bodyPr/>
          <a:lstStyle/>
          <a:p>
            <a:fld id="{5A096734-7C98-4D90-AEBE-FF5920A0D211}" type="slidenum">
              <a:rPr lang="en-GB" smtClean="0"/>
              <a:t>8</a:t>
            </a:fld>
            <a:endParaRPr lang="en-GB"/>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525" y="163773"/>
            <a:ext cx="1947574" cy="973787"/>
          </a:xfrm>
          <a:prstGeom prst="rect">
            <a:avLst/>
          </a:prstGeom>
        </p:spPr>
      </p:pic>
    </p:spTree>
    <p:extLst>
      <p:ext uri="{BB962C8B-B14F-4D97-AF65-F5344CB8AC3E}">
        <p14:creationId xmlns:p14="http://schemas.microsoft.com/office/powerpoint/2010/main" val="168080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‘Read’ Mechanism</a:t>
            </a:r>
            <a:endParaRPr lang="en-GB" dirty="0"/>
          </a:p>
        </p:txBody>
      </p:sp>
      <p:sp>
        <p:nvSpPr>
          <p:cNvPr id="3" name="Content Placeholder 2"/>
          <p:cNvSpPr>
            <a:spLocks noGrp="1"/>
          </p:cNvSpPr>
          <p:nvPr>
            <p:ph idx="1"/>
          </p:nvPr>
        </p:nvSpPr>
        <p:spPr/>
        <p:txBody>
          <a:bodyPr/>
          <a:lstStyle/>
          <a:p>
            <a:pPr algn="just"/>
            <a:r>
              <a:rPr lang="en-GB" dirty="0" smtClean="0"/>
              <a:t>The traditional </a:t>
            </a:r>
            <a:r>
              <a:rPr lang="en-GB" u="sng" dirty="0" smtClean="0"/>
              <a:t>read mechanism</a:t>
            </a:r>
            <a:r>
              <a:rPr lang="en-GB" dirty="0" smtClean="0"/>
              <a:t> exploits the fact that </a:t>
            </a:r>
            <a:r>
              <a:rPr lang="en-GB" u="sng" dirty="0" smtClean="0"/>
              <a:t>a magnetic field moving relative to a coil produces an electrical current in the coil</a:t>
            </a:r>
            <a:r>
              <a:rPr lang="en-GB" dirty="0" smtClean="0"/>
              <a:t>.</a:t>
            </a:r>
          </a:p>
          <a:p>
            <a:pPr algn="just"/>
            <a:endParaRPr lang="en-GB" dirty="0" smtClean="0"/>
          </a:p>
          <a:p>
            <a:pPr algn="just"/>
            <a:r>
              <a:rPr lang="en-GB" dirty="0" smtClean="0"/>
              <a:t>When the surface of the disk passes under the head, it generates a current of the same polarity as the one already recorded.</a:t>
            </a:r>
          </a:p>
          <a:p>
            <a:pPr algn="just"/>
            <a:endParaRPr lang="en-GB" dirty="0"/>
          </a:p>
        </p:txBody>
      </p:sp>
      <p:sp>
        <p:nvSpPr>
          <p:cNvPr id="4" name="Slide Number Placeholder 3"/>
          <p:cNvSpPr>
            <a:spLocks noGrp="1"/>
          </p:cNvSpPr>
          <p:nvPr>
            <p:ph type="sldNum" sz="quarter" idx="12"/>
          </p:nvPr>
        </p:nvSpPr>
        <p:spPr/>
        <p:txBody>
          <a:bodyPr/>
          <a:lstStyle/>
          <a:p>
            <a:fld id="{5A096734-7C98-4D90-AEBE-FF5920A0D211}" type="slidenum">
              <a:rPr lang="en-GB" smtClean="0"/>
              <a:t>9</a:t>
            </a:fld>
            <a:endParaRPr lang="en-GB"/>
          </a:p>
        </p:txBody>
      </p:sp>
    </p:spTree>
    <p:extLst>
      <p:ext uri="{BB962C8B-B14F-4D97-AF65-F5344CB8AC3E}">
        <p14:creationId xmlns:p14="http://schemas.microsoft.com/office/powerpoint/2010/main" val="1295151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3195</Words>
  <Application>Microsoft Office PowerPoint</Application>
  <PresentationFormat>Widescreen</PresentationFormat>
  <Paragraphs>318</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Gulim</vt:lpstr>
      <vt:lpstr>Arial</vt:lpstr>
      <vt:lpstr>Calibri</vt:lpstr>
      <vt:lpstr>Calibri Light</vt:lpstr>
      <vt:lpstr>inherit</vt:lpstr>
      <vt:lpstr>Times New Roman</vt:lpstr>
      <vt:lpstr>Wingdings</vt:lpstr>
      <vt:lpstr>Office Theme</vt:lpstr>
      <vt:lpstr>Chapter No. 06 – External Memory</vt:lpstr>
      <vt:lpstr>Topics to Cover</vt:lpstr>
      <vt:lpstr>Introduction</vt:lpstr>
      <vt:lpstr>6.1 Magnetic Disk (Hard Disk Drive) [HDD]</vt:lpstr>
      <vt:lpstr>Benefits / Advantages of a ‘Glass Substrate’</vt:lpstr>
      <vt:lpstr>Magnetic Read and Write Mechanisms</vt:lpstr>
      <vt:lpstr>Disk ‘Write’ Mechanism (Fig. Next)</vt:lpstr>
      <vt:lpstr>PowerPoint Presentation</vt:lpstr>
      <vt:lpstr>Disk ‘Read’ Mechanism</vt:lpstr>
      <vt:lpstr>Data Organization and Formatting</vt:lpstr>
      <vt:lpstr>Fig. 6.2 Disk Data Layout</vt:lpstr>
      <vt:lpstr>Variation in Read-Write Speed</vt:lpstr>
      <vt:lpstr>‘Constant Angular Velocity (CAV)’ Disk</vt:lpstr>
      <vt:lpstr>‘Multiple Zone Recording (MZR)’ Disk</vt:lpstr>
      <vt:lpstr>Difference between CAV and MZR Disk</vt:lpstr>
      <vt:lpstr>Physical Characteristics</vt:lpstr>
      <vt:lpstr>Head Motion</vt:lpstr>
      <vt:lpstr>Disk Portability</vt:lpstr>
      <vt:lpstr>Disk Sides</vt:lpstr>
      <vt:lpstr>Disk Platters</vt:lpstr>
      <vt:lpstr>‘Cylinders’ on a Multiple-Platter Disk</vt:lpstr>
      <vt:lpstr>Head Mechanism</vt:lpstr>
      <vt:lpstr>Disk Performance Parameters</vt:lpstr>
      <vt:lpstr>‘Access time’ and ‘Transfer time’</vt:lpstr>
      <vt:lpstr>6.3 Solid State Drives (SSD)</vt:lpstr>
      <vt:lpstr>Flash Memory</vt:lpstr>
      <vt:lpstr>1. NOR Flash Memory</vt:lpstr>
      <vt:lpstr>2. NAND Flash Memory</vt:lpstr>
      <vt:lpstr>Comparison b/w NOR &amp; NAND Flash Memory</vt:lpstr>
      <vt:lpstr>SSD Compared to HDD (SSD Advantages)</vt:lpstr>
      <vt:lpstr>6.4 Optical Memory (CD, DVD &amp; Blu-ray DVD)</vt:lpstr>
      <vt:lpstr>Compact Disk (CD-ROM) [Recording/Burning]</vt:lpstr>
      <vt:lpstr>CD-ROM (Reading) [Fig. Next]</vt:lpstr>
      <vt:lpstr>PowerPoint Presentation</vt:lpstr>
      <vt:lpstr>The Difference between CAV and CLV</vt:lpstr>
      <vt:lpstr>2. Digital Versatile Disk (DVD)</vt:lpstr>
      <vt:lpstr>Reasons for DVD’s ‘Greater Capacity’</vt:lpstr>
      <vt:lpstr>High-Definition Optical Disks (Blu-Ray DVD)</vt:lpstr>
      <vt:lpstr>PowerPoint Presentation</vt:lpstr>
      <vt:lpstr>Example ‘Hard Disk’ (Transfer Time)</vt:lpstr>
      <vt:lpstr>PowerPoint Presentation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06 – External Memory</dc:title>
  <dc:creator>Asim Zaman</dc:creator>
  <cp:lastModifiedBy>Asim Zaman</cp:lastModifiedBy>
  <cp:revision>196</cp:revision>
  <dcterms:created xsi:type="dcterms:W3CDTF">2017-11-24T07:39:59Z</dcterms:created>
  <dcterms:modified xsi:type="dcterms:W3CDTF">2018-05-20T16:56:58Z</dcterms:modified>
</cp:coreProperties>
</file>