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6" r:id="rId22"/>
    <p:sldId id="278" r:id="rId23"/>
    <p:sldId id="279" r:id="rId24"/>
    <p:sldId id="280" r:id="rId25"/>
    <p:sldId id="301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2" r:id="rId41"/>
    <p:sldId id="296" r:id="rId42"/>
    <p:sldId id="303" r:id="rId43"/>
    <p:sldId id="30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50169"/>
            <a:ext cx="8077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</a:t>
            </a:r>
            <a:r>
              <a:rPr lang="en-US" altLang="en-US" sz="9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 </a:t>
            </a:r>
            <a:endParaRPr lang="en-US" altLang="en-US" sz="9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5D42B16-DF26-470E-8402-9FDCC4B485CE}" type="datetimeFigureOut">
              <a:rPr lang="en-US"/>
              <a:pPr>
                <a:defRPr/>
              </a:pPr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EE066-B400-49D8-9289-3749C8DE4F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295934-098C-46D5-8B6F-5CB26F4D7F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24600"/>
            <a:ext cx="8077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</a:t>
            </a:r>
            <a:r>
              <a:rPr lang="en-US" altLang="en-US" sz="9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.  </a:t>
            </a:r>
            <a:endParaRPr lang="en-US" altLang="en-US" sz="9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914400" y="4724400"/>
            <a:ext cx="7391399" cy="1295400"/>
          </a:xfrm>
        </p:spPr>
        <p:txBody>
          <a:bodyPr/>
          <a:lstStyle/>
          <a:p>
            <a:pPr marL="63500" eaLnBrk="1" hangingPunct="1"/>
            <a:r>
              <a:rPr lang="en-US" altLang="en-US" dirty="0"/>
              <a:t>Chapter 6</a:t>
            </a:r>
          </a:p>
          <a:p>
            <a:pPr marL="63500" eaLnBrk="1" hangingPunct="1"/>
            <a:r>
              <a:rPr lang="en-US" altLang="en-US" dirty="0"/>
              <a:t>Normalization of Database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Functional Dependencies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948093"/>
            <a:ext cx="8229600" cy="4300307"/>
          </a:xfrm>
        </p:spPr>
        <p:txBody>
          <a:bodyPr/>
          <a:lstStyle/>
          <a:p>
            <a:pPr eaLnBrk="1" hangingPunct="1"/>
            <a:r>
              <a:rPr lang="en-US" altLang="en-US" b="1" dirty="0"/>
              <a:t>Partial dependency</a:t>
            </a:r>
            <a:r>
              <a:rPr lang="en-US" altLang="en-US" dirty="0"/>
              <a:t>: Functional dependence in which the determinant is only part of the primary key</a:t>
            </a:r>
          </a:p>
          <a:p>
            <a:pPr lvl="1" eaLnBrk="1" hangingPunct="1"/>
            <a:r>
              <a:rPr lang="en-US" altLang="en-US" dirty="0"/>
              <a:t>Assumption - One candidate key </a:t>
            </a:r>
          </a:p>
          <a:p>
            <a:pPr lvl="1" eaLnBrk="1" hangingPunct="1"/>
            <a:r>
              <a:rPr lang="en-US" altLang="en-US" dirty="0"/>
              <a:t>Straight forward</a:t>
            </a:r>
          </a:p>
          <a:p>
            <a:pPr lvl="1" eaLnBrk="1" hangingPunct="1"/>
            <a:r>
              <a:rPr lang="en-US" altLang="en-US" dirty="0"/>
              <a:t>Easy to identify</a:t>
            </a:r>
          </a:p>
          <a:p>
            <a:pPr eaLnBrk="1" hangingPunct="1"/>
            <a:r>
              <a:rPr lang="en-US" altLang="en-US" b="1" dirty="0"/>
              <a:t>Transitive dependency</a:t>
            </a:r>
            <a:r>
              <a:rPr lang="en-US" altLang="en-US" dirty="0"/>
              <a:t>: An attribute functionally depends on another nonkey attribute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First Normal Form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Repeating group</a:t>
            </a:r>
            <a:r>
              <a:rPr lang="en-US" altLang="en-US"/>
              <a:t>: Group of multiple entries of same type can exist for any single key attribute occurrence</a:t>
            </a:r>
          </a:p>
          <a:p>
            <a:pPr lvl="1" eaLnBrk="1" hangingPunct="1"/>
            <a:r>
              <a:rPr lang="en-US" altLang="en-US"/>
              <a:t>Existence proves the presence of data redundancies</a:t>
            </a:r>
          </a:p>
          <a:p>
            <a:pPr eaLnBrk="1" hangingPunct="1"/>
            <a:r>
              <a:rPr lang="en-US" altLang="en-US"/>
              <a:t>Enable reducing data redundancies</a:t>
            </a:r>
          </a:p>
          <a:p>
            <a:pPr eaLnBrk="1" hangingPunct="1"/>
            <a:r>
              <a:rPr lang="en-US" altLang="en-US"/>
              <a:t>Steps</a:t>
            </a:r>
          </a:p>
          <a:p>
            <a:pPr lvl="1" eaLnBrk="1" hangingPunct="1"/>
            <a:r>
              <a:rPr lang="en-US" altLang="en-US"/>
              <a:t>Eliminate the repeating groups </a:t>
            </a:r>
          </a:p>
          <a:p>
            <a:pPr lvl="1" eaLnBrk="1" hangingPunct="1"/>
            <a:r>
              <a:rPr lang="en-US" altLang="en-US"/>
              <a:t>Identify the primary key </a:t>
            </a:r>
          </a:p>
          <a:p>
            <a:pPr lvl="1" eaLnBrk="1" hangingPunct="1"/>
            <a:r>
              <a:rPr lang="en-US" altLang="en-US"/>
              <a:t>Identify all dependencies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Conversion to First Normal Form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Dependency diagram</a:t>
            </a:r>
            <a:r>
              <a:rPr lang="en-US" altLang="en-US" dirty="0"/>
              <a:t>: Depicts all dependencies found within given table structure</a:t>
            </a:r>
          </a:p>
          <a:p>
            <a:pPr lvl="1" eaLnBrk="1" hangingPunct="1"/>
            <a:r>
              <a:rPr lang="en-US" altLang="en-US" dirty="0"/>
              <a:t>Helps to get an overview of all relationships among table’s attributes</a:t>
            </a:r>
          </a:p>
          <a:p>
            <a:pPr lvl="1" eaLnBrk="1" hangingPunct="1"/>
            <a:r>
              <a:rPr lang="en-US" altLang="en-US" dirty="0"/>
              <a:t>Makes it less likely that an important dependency will be overlooked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Conversion to First Normal Form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1NF describes tabular format in which:</a:t>
            </a:r>
          </a:p>
          <a:p>
            <a:pPr lvl="1" eaLnBrk="1" hangingPunct="1"/>
            <a:r>
              <a:rPr lang="en-US" altLang="en-US" dirty="0"/>
              <a:t>All key attributes are defined</a:t>
            </a:r>
          </a:p>
          <a:p>
            <a:pPr lvl="1" eaLnBrk="1" hangingPunct="1"/>
            <a:r>
              <a:rPr lang="en-US" altLang="en-US" dirty="0"/>
              <a:t>There are no repeating groups in the table</a:t>
            </a:r>
          </a:p>
          <a:p>
            <a:pPr lvl="1" eaLnBrk="1" hangingPunct="1"/>
            <a:r>
              <a:rPr lang="en-US" altLang="en-US" dirty="0"/>
              <a:t>All attributes are dependent on the primary key</a:t>
            </a:r>
          </a:p>
          <a:p>
            <a:pPr eaLnBrk="1" hangingPunct="1"/>
            <a:r>
              <a:rPr lang="en-US" altLang="en-US" dirty="0"/>
              <a:t>All relational tables satisfy 1NF requirements</a:t>
            </a:r>
          </a:p>
          <a:p>
            <a:pPr eaLnBrk="1" hangingPunct="1"/>
            <a:r>
              <a:rPr lang="en-US" altLang="en-US" dirty="0"/>
              <a:t>Some tables contain partial dependencies</a:t>
            </a:r>
          </a:p>
          <a:p>
            <a:pPr lvl="1" eaLnBrk="1" hangingPunct="1"/>
            <a:r>
              <a:rPr lang="en-US" altLang="en-US" dirty="0"/>
              <a:t>Subject to data redundancies and various anomalies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6.3 - First Normal Form (1NF) Dependency Diagram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73408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Second Normal Form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</a:t>
            </a:r>
          </a:p>
          <a:p>
            <a:pPr lvl="1" eaLnBrk="1" hangingPunct="1"/>
            <a:r>
              <a:rPr lang="en-US" altLang="en-US"/>
              <a:t>Make new tables to eliminate partial dependencies</a:t>
            </a:r>
          </a:p>
          <a:p>
            <a:pPr lvl="1" eaLnBrk="1" hangingPunct="1"/>
            <a:r>
              <a:rPr lang="en-US" altLang="en-US"/>
              <a:t>Reassign corresponding dependent attributes</a:t>
            </a:r>
          </a:p>
          <a:p>
            <a:pPr eaLnBrk="1" hangingPunct="1"/>
            <a:r>
              <a:rPr lang="en-US" altLang="en-US"/>
              <a:t>Table is in 2NF when it:</a:t>
            </a:r>
          </a:p>
          <a:p>
            <a:pPr lvl="1" eaLnBrk="1" hangingPunct="1"/>
            <a:r>
              <a:rPr lang="en-US" altLang="en-US"/>
              <a:t>Is in 1NF</a:t>
            </a:r>
          </a:p>
          <a:p>
            <a:pPr lvl="1" eaLnBrk="1" hangingPunct="1"/>
            <a:r>
              <a:rPr lang="en-US" altLang="en-US"/>
              <a:t>Includes no partial dependencies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6.4 - Second Normal Form (2NF) Conversion Results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6400800" cy="41120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6.5 - Third Normal Form (3NF) Conversion Results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924800" cy="38367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Third Normal Form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</a:t>
            </a:r>
          </a:p>
          <a:p>
            <a:pPr lvl="1" eaLnBrk="1" hangingPunct="1"/>
            <a:r>
              <a:rPr lang="en-US" altLang="en-US"/>
              <a:t>Make new tables to eliminate transitive dependencies </a:t>
            </a:r>
          </a:p>
          <a:p>
            <a:pPr lvl="2" eaLnBrk="1" hangingPunct="1"/>
            <a:r>
              <a:rPr lang="en-US" altLang="en-US" b="1"/>
              <a:t>Determinant</a:t>
            </a:r>
            <a:r>
              <a:rPr lang="en-US" altLang="en-US"/>
              <a:t>: Any attribute whose value determines other values within a row</a:t>
            </a:r>
          </a:p>
          <a:p>
            <a:pPr lvl="1" eaLnBrk="1" hangingPunct="1"/>
            <a:r>
              <a:rPr lang="en-US" altLang="en-US"/>
              <a:t>Reassign corresponding dependent attributes</a:t>
            </a:r>
          </a:p>
          <a:p>
            <a:pPr eaLnBrk="1" hangingPunct="1"/>
            <a:r>
              <a:rPr lang="en-US" altLang="en-US"/>
              <a:t>Table is in 3NF when it:</a:t>
            </a:r>
          </a:p>
          <a:p>
            <a:pPr lvl="1" eaLnBrk="1" hangingPunct="1"/>
            <a:r>
              <a:rPr lang="en-US" altLang="en-US"/>
              <a:t>Is in 2NF</a:t>
            </a:r>
          </a:p>
          <a:p>
            <a:pPr lvl="1" eaLnBrk="1" hangingPunct="1"/>
            <a:r>
              <a:rPr lang="en-US" altLang="en-US"/>
              <a:t>Contains no transitive dependencies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Improving the Design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60" dirty="0"/>
              <a:t>Evaluate PK assignments and naming conventions</a:t>
            </a:r>
          </a:p>
          <a:p>
            <a:pPr eaLnBrk="1" hangingPunct="1"/>
            <a:r>
              <a:rPr lang="en-US" altLang="en-US" sz="2460" dirty="0"/>
              <a:t>Refine attribute atomicity</a:t>
            </a:r>
          </a:p>
          <a:p>
            <a:pPr lvl="1" eaLnBrk="1" hangingPunct="1"/>
            <a:r>
              <a:rPr lang="en-US" altLang="en-US" sz="2460" b="1" dirty="0"/>
              <a:t>Atomic attribute</a:t>
            </a:r>
            <a:r>
              <a:rPr lang="en-US" altLang="en-US" sz="2460" dirty="0"/>
              <a:t>: Cannot be further subdivided</a:t>
            </a:r>
          </a:p>
          <a:p>
            <a:pPr lvl="1" eaLnBrk="1" hangingPunct="1"/>
            <a:r>
              <a:rPr lang="en-US" altLang="en-US" sz="2460" b="1" dirty="0"/>
              <a:t>Atomicity</a:t>
            </a:r>
            <a:r>
              <a:rPr lang="en-US" altLang="en-US" sz="2460" dirty="0"/>
              <a:t>: Characteristic of an atomic attribute</a:t>
            </a:r>
          </a:p>
          <a:p>
            <a:pPr eaLnBrk="1" hangingPunct="1"/>
            <a:r>
              <a:rPr lang="en-US" altLang="en-US" sz="2460" dirty="0"/>
              <a:t>Identify new attributes and new relationships</a:t>
            </a:r>
          </a:p>
          <a:p>
            <a:pPr eaLnBrk="1" hangingPunct="1"/>
            <a:r>
              <a:rPr lang="en-US" altLang="en-US" sz="2460" dirty="0"/>
              <a:t>Refine primary keys as required for data granularity</a:t>
            </a:r>
          </a:p>
          <a:p>
            <a:pPr lvl="1" eaLnBrk="1" hangingPunct="1"/>
            <a:r>
              <a:rPr lang="en-US" altLang="en-US" sz="2460" b="1" dirty="0"/>
              <a:t>Granularity</a:t>
            </a:r>
            <a:r>
              <a:rPr lang="en-US" altLang="en-US" sz="2460" dirty="0"/>
              <a:t>: Level of detail represented by the values stored in a table’s row</a:t>
            </a:r>
          </a:p>
          <a:p>
            <a:pPr eaLnBrk="1" hangingPunct="1"/>
            <a:r>
              <a:rPr lang="en-US" altLang="en-US" sz="2460" dirty="0"/>
              <a:t>Maintain historical accuracy and evaluate using derived attributes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60" dirty="0"/>
              <a:t>In this chapter, you will learn: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/>
              <a:t>What normalization is and what role it plays in the database design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/>
              <a:t>About the normal forms 1NF, 2NF, 3NF, BCNF, </a:t>
            </a:r>
            <a:br>
              <a:rPr lang="en-US" altLang="en-US" sz="2460" dirty="0"/>
            </a:br>
            <a:r>
              <a:rPr lang="en-US" altLang="en-US" sz="2460" dirty="0"/>
              <a:t>and 4NF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/>
              <a:t>How normal forms can be transformed from lower normal forms to higher normal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/>
              <a:t>That normalization and ER modeling are used concurrently to produce a good database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/>
              <a:t>That some situations require </a:t>
            </a:r>
            <a:r>
              <a:rPr lang="en-US" altLang="en-US" sz="2460" dirty="0" err="1"/>
              <a:t>denormalization</a:t>
            </a:r>
            <a:r>
              <a:rPr lang="en-US" altLang="en-US" sz="2460" dirty="0"/>
              <a:t> to generate information efficiently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6.6 - The Completed Database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332004" cy="39816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6.6 - The Completed Database (cont’d.)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6172200" cy="41794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Surrogate Key Considerations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Used by designers when the primary key is considered to be unsuitable</a:t>
            </a:r>
          </a:p>
          <a:p>
            <a:pPr eaLnBrk="1" hangingPunct="1"/>
            <a:r>
              <a:rPr lang="en-US" altLang="en-US" dirty="0"/>
              <a:t>System-defined attribute </a:t>
            </a:r>
          </a:p>
          <a:p>
            <a:pPr eaLnBrk="1" hangingPunct="1"/>
            <a:r>
              <a:rPr lang="en-US" altLang="en-US" dirty="0"/>
              <a:t>Created an managed via the DBMS</a:t>
            </a:r>
          </a:p>
          <a:p>
            <a:pPr eaLnBrk="1" hangingPunct="1"/>
            <a:r>
              <a:rPr lang="en-US" altLang="en-US" dirty="0"/>
              <a:t>Have a numeric value which is automatically incremented for each new row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The Boyce-</a:t>
            </a:r>
            <a:r>
              <a:rPr lang="en-US" altLang="en-US" dirty="0" err="1"/>
              <a:t>Codd</a:t>
            </a:r>
            <a:r>
              <a:rPr lang="en-US" altLang="en-US" dirty="0"/>
              <a:t> Normal Form (BCNF)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Every determinant in the table should be a candidate key</a:t>
            </a:r>
          </a:p>
          <a:p>
            <a:pPr lvl="1" eaLnBrk="1" hangingPunct="1"/>
            <a:r>
              <a:rPr lang="en-US" altLang="en-US" sz="2400" dirty="0"/>
              <a:t>Candidate key - Same characteristics as primary key but not chosen to be the primary key</a:t>
            </a:r>
          </a:p>
          <a:p>
            <a:pPr eaLnBrk="1" hangingPunct="1"/>
            <a:r>
              <a:rPr lang="en-US" altLang="en-US" sz="2600" dirty="0"/>
              <a:t>Equivalent to 3NF when the table contains only one candidate key</a:t>
            </a:r>
          </a:p>
          <a:p>
            <a:pPr eaLnBrk="1" hangingPunct="1"/>
            <a:r>
              <a:rPr lang="en-US" altLang="en-US" sz="2600" dirty="0"/>
              <a:t>Violated only when the table contains more than one candidate key</a:t>
            </a:r>
          </a:p>
          <a:p>
            <a:pPr eaLnBrk="1" hangingPunct="1"/>
            <a:r>
              <a:rPr lang="en-US" altLang="en-US" sz="2600" dirty="0"/>
              <a:t>Considered to be a special case of 3NF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6.8 - A Table That is in 3NF and not in BCNF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7848600" cy="24510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52400" y="2514600"/>
            <a:ext cx="3048000" cy="1066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Figure 6.9 – Decomposition to BCNF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62000"/>
            <a:ext cx="570528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1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6.5 - Sample Data for a BCNF Conversion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615679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Fourth Normal Form (4NF)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is in 4NF when it:</a:t>
            </a:r>
          </a:p>
          <a:p>
            <a:pPr lvl="1" eaLnBrk="1" hangingPunct="1"/>
            <a:r>
              <a:rPr lang="en-US" altLang="en-US"/>
              <a:t>Is in 3NF </a:t>
            </a:r>
          </a:p>
          <a:p>
            <a:pPr lvl="1" eaLnBrk="1" hangingPunct="1"/>
            <a:r>
              <a:rPr lang="en-US" altLang="en-US"/>
              <a:t>Has no multivalued dependencies</a:t>
            </a:r>
          </a:p>
          <a:p>
            <a:pPr eaLnBrk="1" hangingPunct="1"/>
            <a:r>
              <a:rPr lang="en-US" altLang="en-US"/>
              <a:t>Rules</a:t>
            </a:r>
          </a:p>
          <a:p>
            <a:pPr lvl="1" eaLnBrk="1" hangingPunct="1"/>
            <a:r>
              <a:rPr lang="en-US" altLang="en-US"/>
              <a:t>All attributes must be dependent on the primary key, but they must be independent of each other</a:t>
            </a:r>
          </a:p>
          <a:p>
            <a:pPr lvl="1" eaLnBrk="1" hangingPunct="1"/>
            <a:r>
              <a:rPr lang="en-US" altLang="en-US"/>
              <a:t>No row may contain two or more multivalued facts about an entity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6.11 - Tables with Multivalued Dependencies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8130191" cy="341521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6.12 - A Set of Tables in 4NF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848600" cy="45750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Normalization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Evaluating and correcting table structures to minimize data redundancies </a:t>
            </a:r>
          </a:p>
          <a:p>
            <a:pPr eaLnBrk="1" hangingPunct="1"/>
            <a:r>
              <a:rPr lang="en-US" altLang="en-US" dirty="0"/>
              <a:t>Reduces data anomalies</a:t>
            </a:r>
          </a:p>
          <a:p>
            <a:pPr eaLnBrk="1" hangingPunct="1"/>
            <a:r>
              <a:rPr lang="en-US" altLang="en-US" dirty="0"/>
              <a:t>Assigns attributes to tables based on determination</a:t>
            </a:r>
          </a:p>
          <a:p>
            <a:pPr eaLnBrk="1" hangingPunct="1"/>
            <a:r>
              <a:rPr lang="en-US" altLang="en-US" dirty="0"/>
              <a:t>Normal forms</a:t>
            </a:r>
          </a:p>
          <a:p>
            <a:pPr lvl="1" eaLnBrk="1" hangingPunct="1"/>
            <a:r>
              <a:rPr lang="en-US" altLang="en-US" dirty="0"/>
              <a:t>First normal form (1NF)</a:t>
            </a:r>
          </a:p>
          <a:p>
            <a:pPr lvl="1" eaLnBrk="1" hangingPunct="1"/>
            <a:r>
              <a:rPr lang="en-US" altLang="en-US" dirty="0"/>
              <a:t>Second normal form (2NF)</a:t>
            </a:r>
          </a:p>
          <a:p>
            <a:pPr lvl="1" eaLnBrk="1" hangingPunct="1"/>
            <a:r>
              <a:rPr lang="en-US" altLang="en-US" dirty="0"/>
              <a:t>Third normal form (3NF)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6.12 - A Set of Tables in 4NF (cont’d.)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8034927" cy="28081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Normalization and Database Design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Normalization should be part of the design process</a:t>
            </a:r>
          </a:p>
          <a:p>
            <a:pPr eaLnBrk="1" hangingPunct="1"/>
            <a:r>
              <a:rPr lang="en-US" altLang="en-US" dirty="0"/>
              <a:t>Proposed entities must meet required the normal form before table structures are created</a:t>
            </a:r>
          </a:p>
          <a:p>
            <a:pPr eaLnBrk="1" hangingPunct="1"/>
            <a:r>
              <a:rPr lang="en-US" altLang="en-US" dirty="0"/>
              <a:t>Principles and normalization procedures to be understood to redesign and modify databases</a:t>
            </a:r>
          </a:p>
          <a:p>
            <a:pPr lvl="1" eaLnBrk="1" hangingPunct="1"/>
            <a:r>
              <a:rPr lang="en-US" altLang="en-US" dirty="0"/>
              <a:t>ERD is created through an iterative process</a:t>
            </a:r>
          </a:p>
          <a:p>
            <a:pPr lvl="1" eaLnBrk="1" hangingPunct="1"/>
            <a:r>
              <a:rPr lang="en-US" altLang="en-US" dirty="0"/>
              <a:t>Normalization focuses on the characteristics of specific entities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6.13 - Initial Contracting Company ERD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29600" cy="220093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6.14 - Modified Contracting Company ERD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811766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6.15 - Incorrect M:N Relationship Representation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239000" cy="382962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6.16 - Final Contracting Company ERD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994161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2362200" cy="1066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Figure 6.17 - The Implemented Database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8200"/>
            <a:ext cx="5747601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Denormalization</a:t>
            </a:r>
            <a:endParaRPr lang="en-US" alt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60" dirty="0"/>
              <a:t>Design goals</a:t>
            </a:r>
          </a:p>
          <a:p>
            <a:pPr lvl="1" eaLnBrk="1" hangingPunct="1"/>
            <a:r>
              <a:rPr lang="en-US" altLang="en-US" sz="2460" dirty="0"/>
              <a:t>Creation of normalized relations </a:t>
            </a:r>
          </a:p>
          <a:p>
            <a:pPr lvl="1" eaLnBrk="1" hangingPunct="1"/>
            <a:r>
              <a:rPr lang="en-US" altLang="en-US" sz="2460" dirty="0"/>
              <a:t>Processing requirements and speed</a:t>
            </a:r>
          </a:p>
          <a:p>
            <a:pPr eaLnBrk="1" hangingPunct="1"/>
            <a:r>
              <a:rPr lang="en-US" altLang="en-US" sz="2460" dirty="0"/>
              <a:t>Number of database tables expands when tables are decomposed to conform to normalization requirements</a:t>
            </a:r>
          </a:p>
          <a:p>
            <a:pPr eaLnBrk="1" hangingPunct="1"/>
            <a:r>
              <a:rPr lang="en-US" altLang="en-US" sz="2460" dirty="0">
                <a:sym typeface="Wingdings" panose="05000000000000000000" pitchFamily="2" charset="2"/>
              </a:rPr>
              <a:t>Joining a larger number of tables:</a:t>
            </a:r>
          </a:p>
          <a:p>
            <a:pPr lvl="1" eaLnBrk="1" hangingPunct="1"/>
            <a:r>
              <a:rPr lang="en-US" altLang="en-US" sz="2460" dirty="0">
                <a:sym typeface="Wingdings" panose="05000000000000000000" pitchFamily="2" charset="2"/>
              </a:rPr>
              <a:t>Takes additional input/output (I/O) operations and processing logic</a:t>
            </a:r>
          </a:p>
          <a:p>
            <a:pPr lvl="1" eaLnBrk="1" hangingPunct="1"/>
            <a:r>
              <a:rPr lang="en-US" altLang="en-US" sz="2460" dirty="0">
                <a:sym typeface="Wingdings" panose="05000000000000000000" pitchFamily="2" charset="2"/>
              </a:rPr>
              <a:t>Reduces system speed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/>
              <a:t>Denormalization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en-US" dirty="0"/>
              <a:t>Defects in unnormalized tables</a:t>
            </a:r>
          </a:p>
          <a:p>
            <a:pPr lvl="1" eaLnBrk="1" hangingPunct="1"/>
            <a:r>
              <a:rPr lang="en-US" altLang="en-US" dirty="0"/>
              <a:t>Data updates are less efficient because tables are larger</a:t>
            </a:r>
          </a:p>
          <a:p>
            <a:pPr lvl="1" eaLnBrk="1" hangingPunct="1"/>
            <a:r>
              <a:rPr lang="en-US" altLang="en-US" dirty="0"/>
              <a:t>Indexing is more cumbersome</a:t>
            </a:r>
          </a:p>
          <a:p>
            <a:pPr lvl="1" eaLnBrk="1" hangingPunct="1"/>
            <a:r>
              <a:rPr lang="en-US" altLang="en-US" dirty="0"/>
              <a:t>No simple strategies for creating virtual tables known as views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6.6 – Common </a:t>
            </a:r>
            <a:r>
              <a:rPr lang="en-US" altLang="en-US" dirty="0" err="1"/>
              <a:t>Denormalization</a:t>
            </a:r>
            <a:r>
              <a:rPr lang="en-US" altLang="en-US" dirty="0"/>
              <a:t> Examples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186759" cy="4056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Structural point of view of normal forms</a:t>
            </a:r>
          </a:p>
          <a:p>
            <a:pPr lvl="1" eaLnBrk="1" hangingPunct="1"/>
            <a:r>
              <a:rPr lang="en-US" altLang="en-US"/>
              <a:t>Higher normal forms are better than lower normal forms</a:t>
            </a:r>
          </a:p>
          <a:p>
            <a:pPr eaLnBrk="1" hangingPunct="1"/>
            <a:r>
              <a:rPr lang="en-US" altLang="en-US"/>
              <a:t>Properly designed 3NF structures meet the requirement of fourth normal form (4NF)</a:t>
            </a:r>
          </a:p>
          <a:p>
            <a:pPr eaLnBrk="1" hangingPunct="1"/>
            <a:r>
              <a:rPr lang="en-US" altLang="en-US" b="1"/>
              <a:t>Denormalization</a:t>
            </a:r>
            <a:r>
              <a:rPr lang="en-US" altLang="en-US"/>
              <a:t>: Produces a lower normal form</a:t>
            </a:r>
          </a:p>
          <a:p>
            <a:pPr lvl="1" eaLnBrk="1" hangingPunct="1"/>
            <a:r>
              <a:rPr lang="en-US" altLang="en-US"/>
              <a:t>Results in increased performance and greater data redundancy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6.7 - Data-Modeling Checklist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7968157" cy="19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8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6.7 - Data-Modeling Checklist (cont’d.)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07101" cy="326875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6.7 - Data-Modeling Checklist (cont’d.)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9"/>
          <a:stretch/>
        </p:blipFill>
        <p:spPr>
          <a:xfrm>
            <a:off x="457200" y="2362200"/>
            <a:ext cx="8207101" cy="2775857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667000"/>
            <a:ext cx="8077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6.7 - Data-Modeling Checklist (cont’d.)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/>
        </p:blipFill>
        <p:spPr>
          <a:xfrm>
            <a:off x="457200" y="2362201"/>
            <a:ext cx="8207101" cy="2201090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20561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for Normalization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while designing a new database structure</a:t>
            </a:r>
          </a:p>
          <a:p>
            <a:pPr lvl="1" eaLnBrk="1" hangingPunct="1"/>
            <a:r>
              <a:rPr lang="en-US" altLang="en-US"/>
              <a:t>Analyzes the relationship among the attributes within each entity</a:t>
            </a:r>
          </a:p>
          <a:p>
            <a:pPr lvl="1" eaLnBrk="1" hangingPunct="1"/>
            <a:r>
              <a:rPr lang="en-US" altLang="en-US"/>
              <a:t>Determines if the structure can be improved</a:t>
            </a:r>
          </a:p>
          <a:p>
            <a:pPr eaLnBrk="1" hangingPunct="1"/>
            <a:r>
              <a:rPr lang="en-US" altLang="en-US"/>
              <a:t>Improves the existing data structure and creates an appropriate database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Process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 is to ensure that each table conforms to the concept of well-formed relations</a:t>
            </a:r>
          </a:p>
          <a:p>
            <a:pPr lvl="1" eaLnBrk="1" hangingPunct="1"/>
            <a:r>
              <a:rPr lang="en-US" altLang="en-US"/>
              <a:t>Each table represents a single subject</a:t>
            </a:r>
          </a:p>
          <a:p>
            <a:pPr lvl="1" eaLnBrk="1" hangingPunct="1"/>
            <a:r>
              <a:rPr lang="en-US" altLang="en-US"/>
              <a:t>No data item will be unnecessarily stored in more than one table</a:t>
            </a:r>
          </a:p>
          <a:p>
            <a:pPr lvl="1" eaLnBrk="1" hangingPunct="1"/>
            <a:r>
              <a:rPr lang="en-US" altLang="en-US"/>
              <a:t>All nonprime attributes in a table are dependent on the primary key</a:t>
            </a:r>
          </a:p>
          <a:p>
            <a:pPr lvl="1" eaLnBrk="1" hangingPunct="1"/>
            <a:r>
              <a:rPr lang="en-US" altLang="en-US"/>
              <a:t>Each table is void of insertion, update, and deletion anomalies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Process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Ensures that all tables are in at least 3NF</a:t>
            </a:r>
          </a:p>
          <a:p>
            <a:pPr eaLnBrk="1" hangingPunct="1"/>
            <a:r>
              <a:rPr lang="en-US" altLang="en-US"/>
              <a:t>Higher forms are not likely to be encountered in business environment</a:t>
            </a:r>
          </a:p>
          <a:p>
            <a:pPr eaLnBrk="1" hangingPunct="1"/>
            <a:r>
              <a:rPr lang="en-US" altLang="en-US"/>
              <a:t>Works one relation at a time</a:t>
            </a:r>
          </a:p>
          <a:p>
            <a:pPr eaLnBrk="1" hangingPunct="1"/>
            <a:r>
              <a:rPr lang="en-US" altLang="en-US"/>
              <a:t>Starts by:</a:t>
            </a:r>
          </a:p>
          <a:p>
            <a:pPr lvl="1" eaLnBrk="1" hangingPunct="1"/>
            <a:r>
              <a:rPr lang="en-US" altLang="en-US"/>
              <a:t>Identifying the dependencies of a relation (table)</a:t>
            </a:r>
          </a:p>
          <a:p>
            <a:pPr lvl="1" eaLnBrk="1" hangingPunct="1"/>
            <a:r>
              <a:rPr lang="en-US" altLang="en-US"/>
              <a:t>Progressively breaking the relation into new set of relations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6.2 - Normal Forms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8180614" cy="22456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6.3 - Functional Dependence Concepts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924800" cy="321788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157</TotalTime>
  <Words>1044</Words>
  <Application>Microsoft Office PowerPoint</Application>
  <PresentationFormat>On-screen Show (4:3)</PresentationFormat>
  <Paragraphs>151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Normalization</vt:lpstr>
      <vt:lpstr>Normalization</vt:lpstr>
      <vt:lpstr>Need for Normalization</vt:lpstr>
      <vt:lpstr>Normalization Process</vt:lpstr>
      <vt:lpstr>Normalization Process</vt:lpstr>
      <vt:lpstr>Table 6.2 - Normal Forms</vt:lpstr>
      <vt:lpstr>Table 6.3 - Functional Dependence Concepts</vt:lpstr>
      <vt:lpstr>Types of Functional Dependencies</vt:lpstr>
      <vt:lpstr>Conversion to First Normal Form</vt:lpstr>
      <vt:lpstr>Conversion to First Normal Form</vt:lpstr>
      <vt:lpstr>Conversion to First Normal Form</vt:lpstr>
      <vt:lpstr>Figure 6.3 - First Normal Form (1NF) Dependency Diagram</vt:lpstr>
      <vt:lpstr>Conversion to Second Normal Form</vt:lpstr>
      <vt:lpstr>Figure 6.4 - Second Normal Form (2NF) Conversion Results</vt:lpstr>
      <vt:lpstr>Figure 6.5 - Third Normal Form (3NF) Conversion Results</vt:lpstr>
      <vt:lpstr>Conversion to Third Normal Form</vt:lpstr>
      <vt:lpstr> Improving the Design</vt:lpstr>
      <vt:lpstr>Figure 6.6 - The Completed Database</vt:lpstr>
      <vt:lpstr>Figure 6.6 - The Completed Database (cont’d.)</vt:lpstr>
      <vt:lpstr>Surrogate Key Considerations</vt:lpstr>
      <vt:lpstr>The Boyce-Codd Normal Form (BCNF)</vt:lpstr>
      <vt:lpstr>Figure 6.8 - A Table That is in 3NF and not in BCNF </vt:lpstr>
      <vt:lpstr>Figure 6.9 – Decomposition to BCNF </vt:lpstr>
      <vt:lpstr>Table 6.5 - Sample Data for a BCNF Conversion</vt:lpstr>
      <vt:lpstr>Fourth Normal Form (4NF)</vt:lpstr>
      <vt:lpstr>Figure 6.11 - Tables with Multivalued Dependencies</vt:lpstr>
      <vt:lpstr>Figure 6.12 - A Set of Tables in 4NF</vt:lpstr>
      <vt:lpstr>Figure 6.12 - A Set of Tables in 4NF (cont’d.)</vt:lpstr>
      <vt:lpstr>Normalization and Database Design</vt:lpstr>
      <vt:lpstr>Figure 6.13 - Initial Contracting Company ERD</vt:lpstr>
      <vt:lpstr>Figure 6.14 - Modified Contracting Company ERD</vt:lpstr>
      <vt:lpstr>Figure 6.15 - Incorrect M:N Relationship Representation</vt:lpstr>
      <vt:lpstr>Figure 6.16 - Final Contracting Company ERD</vt:lpstr>
      <vt:lpstr>Figure 6.17 - The Implemented Database</vt:lpstr>
      <vt:lpstr>Denormalization</vt:lpstr>
      <vt:lpstr>Denormalization</vt:lpstr>
      <vt:lpstr>Table 6.6 – Common Denormalization Examples</vt:lpstr>
      <vt:lpstr>Table 6.7 - Data-Modeling Checklist</vt:lpstr>
      <vt:lpstr>Table 6.7 - Data-Modeling Checklist (cont’d.)</vt:lpstr>
      <vt:lpstr>Table 6.7 - Data-Modeling Checklist (cont’d.)</vt:lpstr>
      <vt:lpstr>Table 6.7 - Data-Modeling Checklist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Nomani</cp:lastModifiedBy>
  <cp:revision>18</cp:revision>
  <dcterms:created xsi:type="dcterms:W3CDTF">2014-01-28T12:09:28Z</dcterms:created>
  <dcterms:modified xsi:type="dcterms:W3CDTF">2017-07-02T20:26:35Z</dcterms:modified>
</cp:coreProperties>
</file>