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94" r:id="rId6"/>
    <p:sldId id="296" r:id="rId7"/>
    <p:sldId id="295" r:id="rId8"/>
    <p:sldId id="297" r:id="rId9"/>
    <p:sldId id="269" r:id="rId10"/>
    <p:sldId id="298" r:id="rId11"/>
    <p:sldId id="291" r:id="rId12"/>
    <p:sldId id="292" r:id="rId13"/>
    <p:sldId id="293" r:id="rId14"/>
    <p:sldId id="282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666666"/>
    <a:srgbClr val="0D1D51"/>
    <a:srgbClr val="007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7941" autoAdjust="0"/>
  </p:normalViewPr>
  <p:slideViewPr>
    <p:cSldViewPr snapToGrid="0" showGuides="1">
      <p:cViewPr varScale="1">
        <p:scale>
          <a:sx n="77" d="100"/>
          <a:sy n="77" d="100"/>
        </p:scale>
        <p:origin x="34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1/31/2021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0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5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4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1/31/2021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1789043"/>
            <a:ext cx="5143500" cy="2475053"/>
          </a:xfrm>
        </p:spPr>
        <p:txBody>
          <a:bodyPr/>
          <a:lstStyle/>
          <a:p>
            <a:r>
              <a:rPr lang="en-US" b="0" dirty="0">
                <a:latin typeface="Berlin Sans FB" panose="020E0602020502020306" pitchFamily="34" charset="0"/>
              </a:rPr>
              <a:t>Random Binary Search Tree (TREAP)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49" y="4279971"/>
            <a:ext cx="5477289" cy="503167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Data Structures and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EEC49E-C5D3-4ACF-9760-89A0605F4539}"/>
              </a:ext>
            </a:extLst>
          </p:cNvPr>
          <p:cNvSpPr/>
          <p:nvPr/>
        </p:nvSpPr>
        <p:spPr>
          <a:xfrm>
            <a:off x="5994536" y="954157"/>
            <a:ext cx="308775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Placeholder 6" descr="Computer script on a screen">
            <a:extLst>
              <a:ext uri="{FF2B5EF4-FFF2-40B4-BE49-F238E27FC236}">
                <a16:creationId xmlns:a16="http://schemas.microsoft.com/office/drawing/2014/main" id="{947C71CE-32FB-4C42-9AE9-1CC46765392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675" r="166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9"/>
    </mc:Choice>
    <mc:Fallback xmlns="">
      <p:transition spd="slow" advTm="970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283" y="97003"/>
            <a:ext cx="10832643" cy="1279382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4000" b="0" dirty="0">
                <a:latin typeface="Berlin Sans FB" panose="020E0602020502020306" pitchFamily="34" charset="0"/>
              </a:rPr>
              <a:t>algorithm of </a:t>
            </a:r>
            <a:r>
              <a:rPr lang="en-US" sz="4000" b="0" dirty="0">
                <a:solidFill>
                  <a:srgbClr val="FF0000"/>
                </a:solidFill>
                <a:latin typeface="Berlin Sans FB" panose="020E0602020502020306" pitchFamily="34" charset="0"/>
              </a:rPr>
              <a:t>finding a value</a:t>
            </a:r>
            <a:br>
              <a:rPr lang="en-US" sz="2800" b="0" dirty="0">
                <a:latin typeface="Berlin Sans FB" panose="020E0602020502020306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750" y="1677110"/>
            <a:ext cx="3372586" cy="4172645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Find(value):</a:t>
            </a: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F = root</a:t>
            </a: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while true:</a:t>
            </a: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	if F is none:</a:t>
            </a: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		return </a:t>
            </a: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	</a:t>
            </a:r>
            <a:r>
              <a:rPr lang="en-US" sz="1600" dirty="0" err="1">
                <a:latin typeface="Bahnschrift" panose="020B0502040204020203" pitchFamily="34" charset="0"/>
              </a:rPr>
              <a:t>elif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F.value</a:t>
            </a:r>
            <a:r>
              <a:rPr lang="en-US" sz="1600" dirty="0">
                <a:latin typeface="Bahnschrift" panose="020B0502040204020203" pitchFamily="34" charset="0"/>
              </a:rPr>
              <a:t> &gt; value:</a:t>
            </a: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		F = </a:t>
            </a:r>
            <a:r>
              <a:rPr lang="en-US" sz="1600" dirty="0" err="1">
                <a:latin typeface="Bahnschrift" panose="020B0502040204020203" pitchFamily="34" charset="0"/>
              </a:rPr>
              <a:t>root.left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	</a:t>
            </a:r>
            <a:r>
              <a:rPr lang="en-US" sz="1600" dirty="0" err="1">
                <a:latin typeface="Bahnschrift" panose="020B0502040204020203" pitchFamily="34" charset="0"/>
              </a:rPr>
              <a:t>elif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F.value</a:t>
            </a:r>
            <a:r>
              <a:rPr lang="en-US" sz="1600" dirty="0">
                <a:latin typeface="Bahnschrift" panose="020B0502040204020203" pitchFamily="34" charset="0"/>
              </a:rPr>
              <a:t> &lt; value:</a:t>
            </a: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		F = </a:t>
            </a:r>
            <a:r>
              <a:rPr lang="en-US" sz="1600" dirty="0" err="1">
                <a:latin typeface="Bahnschrift" panose="020B0502040204020203" pitchFamily="34" charset="0"/>
              </a:rPr>
              <a:t>root.right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Return True</a:t>
            </a:r>
          </a:p>
          <a:p>
            <a:pPr marL="0" indent="0" algn="just"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		</a:t>
            </a: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	</a:t>
            </a:r>
          </a:p>
          <a:p>
            <a:pPr marL="0" indent="0" algn="just">
              <a:buNone/>
            </a:pPr>
            <a:endParaRPr lang="en-US" sz="1600" dirty="0"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DA99F-DEEE-4412-BB5E-663AF20A50E0}"/>
              </a:ext>
            </a:extLst>
          </p:cNvPr>
          <p:cNvSpPr/>
          <p:nvPr/>
        </p:nvSpPr>
        <p:spPr>
          <a:xfrm>
            <a:off x="274132" y="6150480"/>
            <a:ext cx="1726947" cy="61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8CA982-BA33-416E-BD17-94316E664CA9}"/>
              </a:ext>
            </a:extLst>
          </p:cNvPr>
          <p:cNvSpPr txBox="1">
            <a:spLocks/>
          </p:cNvSpPr>
          <p:nvPr/>
        </p:nvSpPr>
        <p:spPr>
          <a:xfrm>
            <a:off x="1314235" y="1677110"/>
            <a:ext cx="3372586" cy="41726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sz="16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1FA52-A48F-4EAF-99F0-A3E95C4590D2}"/>
              </a:ext>
            </a:extLst>
          </p:cNvPr>
          <p:cNvSpPr txBox="1"/>
          <p:nvPr/>
        </p:nvSpPr>
        <p:spPr>
          <a:xfrm>
            <a:off x="1314235" y="1853721"/>
            <a:ext cx="31816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def </a:t>
            </a:r>
            <a:r>
              <a:rPr lang="en-US" sz="1600" dirty="0" err="1">
                <a:latin typeface="Bahnschrift" panose="020B0502040204020203" pitchFamily="34" charset="0"/>
              </a:rPr>
              <a:t>Search_Value</a:t>
            </a:r>
            <a:r>
              <a:rPr lang="en-US" sz="1600" dirty="0">
                <a:latin typeface="Bahnschrift" panose="020B0502040204020203" pitchFamily="34" charset="0"/>
              </a:rPr>
              <a:t>(value):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If value is none: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	return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If </a:t>
            </a:r>
            <a:r>
              <a:rPr lang="en-US" sz="1600" dirty="0" err="1">
                <a:latin typeface="Bahnschrift" panose="020B0502040204020203" pitchFamily="34" charset="0"/>
              </a:rPr>
              <a:t>find_value</a:t>
            </a:r>
            <a:r>
              <a:rPr lang="en-US" sz="1600" dirty="0">
                <a:latin typeface="Bahnschrift" panose="020B0502040204020203" pitchFamily="34" charset="0"/>
              </a:rPr>
              <a:t>() == True: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	return True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Else: 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	return False</a:t>
            </a:r>
            <a:endParaRPr lang="en-PK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4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AC7B-A8F5-4B98-BF75-F58E734B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Berlin Sans FB" panose="020E0602020502020306" pitchFamily="34" charset="0"/>
              </a:rPr>
              <a:t>To Find </a:t>
            </a:r>
            <a:r>
              <a:rPr lang="en-US" sz="4000" b="0" dirty="0">
                <a:solidFill>
                  <a:srgbClr val="FF0000"/>
                </a:solidFill>
                <a:latin typeface="Berlin Sans FB" panose="020E0602020502020306" pitchFamily="34" charset="0"/>
              </a:rPr>
              <a:t>minimum</a:t>
            </a:r>
            <a:r>
              <a:rPr lang="en-US" sz="4000" b="0" dirty="0">
                <a:latin typeface="Berlin Sans FB" panose="020E0602020502020306" pitchFamily="34" charset="0"/>
              </a:rPr>
              <a:t> and </a:t>
            </a:r>
            <a:r>
              <a:rPr lang="en-US" sz="4000" b="0" dirty="0">
                <a:solidFill>
                  <a:srgbClr val="FF0000"/>
                </a:solidFill>
                <a:latin typeface="Berlin Sans FB" panose="020E0602020502020306" pitchFamily="34" charset="0"/>
              </a:rPr>
              <a:t>maximum</a:t>
            </a:r>
            <a:r>
              <a:rPr lang="en-US" sz="4000" b="0" dirty="0">
                <a:latin typeface="Berlin Sans FB" panose="020E0602020502020306" pitchFamily="34" charset="0"/>
              </a:rPr>
              <a:t>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E5F2E-BA48-456D-B2B6-DAB7796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15" name="Picture Placeholder 14" descr="Morse Code">
            <a:extLst>
              <a:ext uri="{FF2B5EF4-FFF2-40B4-BE49-F238E27FC236}">
                <a16:creationId xmlns:a16="http://schemas.microsoft.com/office/drawing/2014/main" id="{B0C1E152-4A7C-4B66-84BE-52EC1D0ABADC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Morse Code">
            <a:extLst>
              <a:ext uri="{FF2B5EF4-FFF2-40B4-BE49-F238E27FC236}">
                <a16:creationId xmlns:a16="http://schemas.microsoft.com/office/drawing/2014/main" id="{7118EFD3-744B-4A1F-B9DC-2C65EA729AA6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31" r="131"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3E3B24A-9AA6-4139-AA18-BF501F5C9BED}"/>
              </a:ext>
            </a:extLst>
          </p:cNvPr>
          <p:cNvSpPr/>
          <p:nvPr/>
        </p:nvSpPr>
        <p:spPr>
          <a:xfrm>
            <a:off x="274132" y="6294783"/>
            <a:ext cx="1263119" cy="466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E99BC0-BAD0-4506-A1E7-6FB66DEE17B1}"/>
              </a:ext>
            </a:extLst>
          </p:cNvPr>
          <p:cNvSpPr txBox="1"/>
          <p:nvPr/>
        </p:nvSpPr>
        <p:spPr>
          <a:xfrm>
            <a:off x="7487478" y="4744278"/>
            <a:ext cx="4023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BE1A90-00BB-4350-BF11-843158F24627}"/>
              </a:ext>
            </a:extLst>
          </p:cNvPr>
          <p:cNvSpPr txBox="1"/>
          <p:nvPr/>
        </p:nvSpPr>
        <p:spPr>
          <a:xfrm>
            <a:off x="515938" y="1683026"/>
            <a:ext cx="414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F059A-CAD4-4141-8E9E-DB0367FF88E4}"/>
              </a:ext>
            </a:extLst>
          </p:cNvPr>
          <p:cNvSpPr txBox="1"/>
          <p:nvPr/>
        </p:nvSpPr>
        <p:spPr>
          <a:xfrm>
            <a:off x="515938" y="2989952"/>
            <a:ext cx="4767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Search_Min_Value</a:t>
            </a:r>
            <a:r>
              <a:rPr lang="en-US" dirty="0">
                <a:latin typeface="Bahnschrift" panose="020B0502040204020203" pitchFamily="34" charset="0"/>
              </a:rPr>
              <a:t>():</a:t>
            </a:r>
          </a:p>
          <a:p>
            <a:r>
              <a:rPr lang="en-US" dirty="0">
                <a:latin typeface="Bahnschrift" panose="020B0502040204020203" pitchFamily="34" charset="0"/>
              </a:rPr>
              <a:t>	if root is none:</a:t>
            </a:r>
          </a:p>
          <a:p>
            <a:r>
              <a:rPr lang="en-US" dirty="0">
                <a:latin typeface="Bahnschrift" panose="020B0502040204020203" pitchFamily="34" charset="0"/>
              </a:rPr>
              <a:t>		return </a:t>
            </a:r>
          </a:p>
          <a:p>
            <a:r>
              <a:rPr lang="en-US" dirty="0">
                <a:latin typeface="Bahnschrift" panose="020B0502040204020203" pitchFamily="34" charset="0"/>
              </a:rPr>
              <a:t>	while </a:t>
            </a:r>
            <a:r>
              <a:rPr lang="en-US" dirty="0" err="1">
                <a:latin typeface="Bahnschrift" panose="020B0502040204020203" pitchFamily="34" charset="0"/>
              </a:rPr>
              <a:t>root.right</a:t>
            </a:r>
            <a:r>
              <a:rPr lang="en-US" dirty="0">
                <a:latin typeface="Bahnschrift" panose="020B0502040204020203" pitchFamily="34" charset="0"/>
              </a:rPr>
              <a:t> is not None:</a:t>
            </a:r>
          </a:p>
          <a:p>
            <a:r>
              <a:rPr lang="en-US" dirty="0">
                <a:latin typeface="Bahnschrift" panose="020B0502040204020203" pitchFamily="34" charset="0"/>
              </a:rPr>
              <a:t>		root = </a:t>
            </a:r>
            <a:r>
              <a:rPr lang="en-US" dirty="0" err="1">
                <a:latin typeface="Bahnschrift" panose="020B0502040204020203" pitchFamily="34" charset="0"/>
              </a:rPr>
              <a:t>root.right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	return </a:t>
            </a:r>
            <a:r>
              <a:rPr lang="en-US" dirty="0" err="1">
                <a:latin typeface="Bahnschrift" panose="020B0502040204020203" pitchFamily="34" charset="0"/>
              </a:rPr>
              <a:t>root.value</a:t>
            </a:r>
            <a:endParaRPr lang="en-PK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BEB33-D7E0-4EB1-A2F1-3CD1A1129607}"/>
              </a:ext>
            </a:extLst>
          </p:cNvPr>
          <p:cNvSpPr txBox="1"/>
          <p:nvPr/>
        </p:nvSpPr>
        <p:spPr>
          <a:xfrm>
            <a:off x="7487478" y="2288110"/>
            <a:ext cx="4156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Search_Max_Value</a:t>
            </a:r>
            <a:r>
              <a:rPr lang="en-US" dirty="0">
                <a:latin typeface="Bahnschrift" panose="020B0502040204020203" pitchFamily="34" charset="0"/>
              </a:rPr>
              <a:t>():</a:t>
            </a:r>
          </a:p>
          <a:p>
            <a:r>
              <a:rPr lang="en-US" dirty="0">
                <a:latin typeface="Bahnschrift" panose="020B0502040204020203" pitchFamily="34" charset="0"/>
              </a:rPr>
              <a:t>	if root is none:</a:t>
            </a:r>
          </a:p>
          <a:p>
            <a:r>
              <a:rPr lang="en-US" dirty="0">
                <a:latin typeface="Bahnschrift" panose="020B0502040204020203" pitchFamily="34" charset="0"/>
              </a:rPr>
              <a:t>		return</a:t>
            </a:r>
          </a:p>
          <a:p>
            <a:r>
              <a:rPr lang="en-US" dirty="0">
                <a:latin typeface="Bahnschrift" panose="020B0502040204020203" pitchFamily="34" charset="0"/>
              </a:rPr>
              <a:t>	while </a:t>
            </a:r>
            <a:r>
              <a:rPr lang="en-US" dirty="0" err="1">
                <a:latin typeface="Bahnschrift" panose="020B0502040204020203" pitchFamily="34" charset="0"/>
              </a:rPr>
              <a:t>root.left</a:t>
            </a:r>
            <a:r>
              <a:rPr lang="en-US" dirty="0">
                <a:latin typeface="Bahnschrift" panose="020B0502040204020203" pitchFamily="34" charset="0"/>
              </a:rPr>
              <a:t> is not None:</a:t>
            </a:r>
          </a:p>
          <a:p>
            <a:r>
              <a:rPr lang="en-US" dirty="0">
                <a:latin typeface="Bahnschrift" panose="020B0502040204020203" pitchFamily="34" charset="0"/>
              </a:rPr>
              <a:t>		root = </a:t>
            </a:r>
            <a:r>
              <a:rPr lang="en-US" dirty="0" err="1">
                <a:latin typeface="Bahnschrift" panose="020B0502040204020203" pitchFamily="34" charset="0"/>
              </a:rPr>
              <a:t>root.left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	return </a:t>
            </a:r>
            <a:r>
              <a:rPr lang="en-US" dirty="0" err="1">
                <a:latin typeface="Bahnschrift" panose="020B0502040204020203" pitchFamily="34" charset="0"/>
              </a:rPr>
              <a:t>root.value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64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8BE2-848F-448F-BE4F-14F05A2CE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Abdul Wahab butt</a:t>
            </a:r>
            <a:br>
              <a:rPr lang="en-US" sz="4000" dirty="0"/>
            </a:br>
            <a:r>
              <a:rPr lang="en-US" sz="4000" dirty="0" err="1"/>
              <a:t>kanwar</a:t>
            </a:r>
            <a:r>
              <a:rPr lang="en-US" sz="4000" dirty="0"/>
              <a:t> </a:t>
            </a:r>
            <a:r>
              <a:rPr lang="en-US" sz="4000" dirty="0" err="1"/>
              <a:t>azlan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E9145-F860-482D-AEF3-4CD955083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49" y="4279971"/>
            <a:ext cx="5464037" cy="503167"/>
          </a:xfrm>
        </p:spPr>
        <p:txBody>
          <a:bodyPr/>
          <a:lstStyle/>
          <a:p>
            <a:r>
              <a:rPr lang="en-US" sz="2600" dirty="0">
                <a:latin typeface="Bahnschrift" panose="020B0502040204020203" pitchFamily="34" charset="0"/>
              </a:rPr>
              <a:t>19B-088-CS</a:t>
            </a:r>
          </a:p>
          <a:p>
            <a:r>
              <a:rPr lang="en-US" sz="2600" dirty="0">
                <a:latin typeface="Bahnschrift" panose="020B0502040204020203" pitchFamily="34" charset="0"/>
              </a:rPr>
              <a:t>19b-134-cs</a:t>
            </a:r>
          </a:p>
        </p:txBody>
      </p:sp>
      <p:pic>
        <p:nvPicPr>
          <p:cNvPr id="8" name="Picture Placeholder 7" descr="A close up of a keyboard&#10;&#10;Description automatically generated">
            <a:extLst>
              <a:ext uri="{FF2B5EF4-FFF2-40B4-BE49-F238E27FC236}">
                <a16:creationId xmlns:a16="http://schemas.microsoft.com/office/drawing/2014/main" id="{669E970C-9B29-4BAD-A54D-4942156619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1908" r="21908"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E150C3-4C92-4477-825E-5308FAC96035}"/>
              </a:ext>
            </a:extLst>
          </p:cNvPr>
          <p:cNvSpPr/>
          <p:nvPr/>
        </p:nvSpPr>
        <p:spPr>
          <a:xfrm>
            <a:off x="6343649" y="1366445"/>
            <a:ext cx="1726947" cy="61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6764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9D50-583D-4C70-8332-265F6963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  <a:endParaRPr lang="en-P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C79D09-194F-4170-9931-BA94D2BA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F7AF5-3361-43E7-B3C0-ADDEC46C15AB}"/>
              </a:ext>
            </a:extLst>
          </p:cNvPr>
          <p:cNvSpPr/>
          <p:nvPr/>
        </p:nvSpPr>
        <p:spPr>
          <a:xfrm>
            <a:off x="410923" y="6212910"/>
            <a:ext cx="1242513" cy="645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FD91B-F7C4-4E43-BAF9-966F6498A19E}"/>
              </a:ext>
            </a:extLst>
          </p:cNvPr>
          <p:cNvSpPr txBox="1"/>
          <p:nvPr/>
        </p:nvSpPr>
        <p:spPr>
          <a:xfrm>
            <a:off x="515938" y="1553227"/>
            <a:ext cx="111422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Bahnschrift" panose="020B0502040204020203" pitchFamily="34" charset="0"/>
              </a:rPr>
              <a:t>A binary search tree is a binary tree in which every node carries a value. </a:t>
            </a:r>
            <a:r>
              <a:rPr lang="en-US" dirty="0">
                <a:latin typeface="Bahnschrift" panose="020B0502040204020203" pitchFamily="34" charset="0"/>
              </a:rPr>
              <a:t>Binary Search Tree follows </a:t>
            </a:r>
            <a:r>
              <a:rPr lang="en-US" sz="1800" b="0" i="0" u="none" strike="noStrike" baseline="0" dirty="0">
                <a:latin typeface="Bahnschrift" panose="020B0502040204020203" pitchFamily="34" charset="0"/>
              </a:rPr>
              <a:t>two conditions, that are “You can find all the smaller values (then root) in right subtree” and “You can find all the greater values (then root) in left subtree. </a:t>
            </a:r>
          </a:p>
          <a:p>
            <a:pPr algn="just"/>
            <a:endParaRPr lang="en-US" dirty="0">
              <a:latin typeface="Bahnschrift" panose="020B0502040204020203" pitchFamily="34" charset="0"/>
            </a:endParaRPr>
          </a:p>
          <a:p>
            <a:pPr algn="just"/>
            <a:endParaRPr lang="en-US" sz="1800" b="0" i="0" u="none" strike="noStrike" baseline="0" dirty="0">
              <a:latin typeface="Bahnschrift" panose="020B0502040204020203" pitchFamily="34" charset="0"/>
            </a:endParaRPr>
          </a:p>
          <a:p>
            <a:pPr algn="just"/>
            <a:endParaRPr lang="en-US" dirty="0">
              <a:latin typeface="Bahnschrift" panose="020B0502040204020203" pitchFamily="34" charset="0"/>
            </a:endParaRPr>
          </a:p>
          <a:p>
            <a:pPr algn="just"/>
            <a:endParaRPr lang="en-US" sz="1800" b="0" i="0" u="none" strike="noStrike" baseline="0" dirty="0">
              <a:latin typeface="Bahnschrift" panose="020B0502040204020203" pitchFamily="34" charset="0"/>
            </a:endParaRPr>
          </a:p>
          <a:p>
            <a:pPr algn="just"/>
            <a:endParaRPr lang="en-US" sz="1800" b="0" i="0" u="none" strike="noStrike" baseline="0" dirty="0">
              <a:latin typeface="Bahnschrift" panose="020B0502040204020203" pitchFamily="34" charset="0"/>
            </a:endParaRPr>
          </a:p>
          <a:p>
            <a:pPr algn="just"/>
            <a:endParaRPr lang="en-US" dirty="0">
              <a:latin typeface="Bahnschrift" panose="020B0502040204020203" pitchFamily="34" charset="0"/>
            </a:endParaRPr>
          </a:p>
          <a:p>
            <a:pPr algn="just"/>
            <a:endParaRPr lang="en-US" sz="1800" b="0" i="0" u="none" strike="noStrike" baseline="0" dirty="0">
              <a:latin typeface="Bahnschrift" panose="020B0502040204020203" pitchFamily="34" charset="0"/>
            </a:endParaRPr>
          </a:p>
          <a:p>
            <a:pPr algn="just"/>
            <a:endParaRPr lang="en-US" sz="1800" b="0" i="0" u="none" strike="noStrike" baseline="0" dirty="0">
              <a:latin typeface="Bahnschrift" panose="020B0502040204020203" pitchFamily="34" charset="0"/>
            </a:endParaRPr>
          </a:p>
          <a:p>
            <a:pPr algn="just"/>
            <a:endParaRPr lang="en-US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above conditions are very useful to search for a value in the BST.</a:t>
            </a:r>
            <a:endParaRPr lang="en-PK" sz="18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EA245A2-EE77-4C6C-9BF1-FC507ABB7851}"/>
              </a:ext>
            </a:extLst>
          </p:cNvPr>
          <p:cNvSpPr/>
          <p:nvPr/>
        </p:nvSpPr>
        <p:spPr>
          <a:xfrm>
            <a:off x="4922728" y="2505206"/>
            <a:ext cx="713984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11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6128C10-6794-4244-A1B8-120C6DC847F5}"/>
              </a:ext>
            </a:extLst>
          </p:cNvPr>
          <p:cNvSpPr/>
          <p:nvPr/>
        </p:nvSpPr>
        <p:spPr>
          <a:xfrm>
            <a:off x="7246325" y="4676434"/>
            <a:ext cx="713984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25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50AE2BC-29AC-4A52-8C24-F1598712B7C8}"/>
              </a:ext>
            </a:extLst>
          </p:cNvPr>
          <p:cNvSpPr/>
          <p:nvPr/>
        </p:nvSpPr>
        <p:spPr>
          <a:xfrm>
            <a:off x="5000715" y="4676434"/>
            <a:ext cx="713984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8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10213FF-D8D9-4C34-ADC4-9D3B0C037E09}"/>
              </a:ext>
            </a:extLst>
          </p:cNvPr>
          <p:cNvSpPr/>
          <p:nvPr/>
        </p:nvSpPr>
        <p:spPr>
          <a:xfrm>
            <a:off x="3047999" y="4676434"/>
            <a:ext cx="713984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4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FC751D4-F0F2-45C3-9A18-CB286A3644D1}"/>
              </a:ext>
            </a:extLst>
          </p:cNvPr>
          <p:cNvSpPr/>
          <p:nvPr/>
        </p:nvSpPr>
        <p:spPr>
          <a:xfrm>
            <a:off x="3914383" y="3569918"/>
            <a:ext cx="713984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917B614-002C-441A-AFD9-75309D82A4F2}"/>
              </a:ext>
            </a:extLst>
          </p:cNvPr>
          <p:cNvSpPr/>
          <p:nvPr/>
        </p:nvSpPr>
        <p:spPr>
          <a:xfrm>
            <a:off x="6087047" y="3578103"/>
            <a:ext cx="713984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15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60FF4D-6680-4F3F-A044-1A015CECAFBA}"/>
              </a:ext>
            </a:extLst>
          </p:cNvPr>
          <p:cNvCxnSpPr>
            <a:stCxn id="4" idx="3"/>
            <a:endCxn id="11" idx="7"/>
          </p:cNvCxnSpPr>
          <p:nvPr/>
        </p:nvCxnSpPr>
        <p:spPr>
          <a:xfrm flipH="1">
            <a:off x="4523806" y="3122648"/>
            <a:ext cx="503483" cy="55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916007-2013-4296-84AE-7B59C66D589B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540178" y="4187360"/>
            <a:ext cx="478766" cy="55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9B5734-E0F9-4A4E-80C6-15F0919277DE}"/>
              </a:ext>
            </a:extLst>
          </p:cNvPr>
          <p:cNvCxnSpPr>
            <a:cxnSpLocks/>
            <a:stCxn id="11" idx="5"/>
            <a:endCxn id="9" idx="1"/>
          </p:cNvCxnSpPr>
          <p:nvPr/>
        </p:nvCxnSpPr>
        <p:spPr>
          <a:xfrm>
            <a:off x="4523806" y="4187360"/>
            <a:ext cx="581470" cy="59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829E54-DB0C-47FA-A60E-BA96626B80CF}"/>
              </a:ext>
            </a:extLst>
          </p:cNvPr>
          <p:cNvCxnSpPr>
            <a:stCxn id="4" idx="5"/>
            <a:endCxn id="12" idx="1"/>
          </p:cNvCxnSpPr>
          <p:nvPr/>
        </p:nvCxnSpPr>
        <p:spPr>
          <a:xfrm>
            <a:off x="5532151" y="3122648"/>
            <a:ext cx="659457" cy="561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7B23F7-2670-465E-A982-3E5A7A3FA57D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6696470" y="4195545"/>
            <a:ext cx="654416" cy="58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49C440F2-D262-4744-912F-51B9FD1FB359}"/>
              </a:ext>
            </a:extLst>
          </p:cNvPr>
          <p:cNvSpPr/>
          <p:nvPr/>
        </p:nvSpPr>
        <p:spPr>
          <a:xfrm>
            <a:off x="5725026" y="2603650"/>
            <a:ext cx="713984" cy="132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ED4A4B7-990D-4B00-BE59-29D56C724A19}"/>
              </a:ext>
            </a:extLst>
          </p:cNvPr>
          <p:cNvSpPr/>
          <p:nvPr/>
        </p:nvSpPr>
        <p:spPr>
          <a:xfrm>
            <a:off x="6527324" y="2474060"/>
            <a:ext cx="947800" cy="4700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Root</a:t>
            </a:r>
            <a:endParaRPr lang="en-PK" sz="2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E325B9-CBA5-4F8F-A297-26547CAD86CC}"/>
              </a:ext>
            </a:extLst>
          </p:cNvPr>
          <p:cNvSpPr/>
          <p:nvPr/>
        </p:nvSpPr>
        <p:spPr>
          <a:xfrm>
            <a:off x="2718148" y="3429000"/>
            <a:ext cx="3169085" cy="21200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E25CAA0-63EB-4FA0-9EAD-FF7FD6490867}"/>
              </a:ext>
            </a:extLst>
          </p:cNvPr>
          <p:cNvSpPr/>
          <p:nvPr/>
        </p:nvSpPr>
        <p:spPr>
          <a:xfrm rot="10800000">
            <a:off x="3105146" y="3789487"/>
            <a:ext cx="713984" cy="132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5AD93A6-5E7B-4246-9EFA-6725EFAF932A}"/>
              </a:ext>
            </a:extLst>
          </p:cNvPr>
          <p:cNvSpPr/>
          <p:nvPr/>
        </p:nvSpPr>
        <p:spPr>
          <a:xfrm>
            <a:off x="1963847" y="3607496"/>
            <a:ext cx="947800" cy="4700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Root</a:t>
            </a:r>
            <a:endParaRPr lang="en-PK" sz="2000" dirty="0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BA950993-2288-48AD-BC82-863DBD0001B8}"/>
              </a:ext>
            </a:extLst>
          </p:cNvPr>
          <p:cNvSpPr/>
          <p:nvPr/>
        </p:nvSpPr>
        <p:spPr>
          <a:xfrm rot="11469193">
            <a:off x="4156067" y="2656948"/>
            <a:ext cx="713984" cy="132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4B517F9-4433-4448-ABCC-0CAB0AB73930}"/>
              </a:ext>
            </a:extLst>
          </p:cNvPr>
          <p:cNvSpPr/>
          <p:nvPr/>
        </p:nvSpPr>
        <p:spPr>
          <a:xfrm>
            <a:off x="3047731" y="2314064"/>
            <a:ext cx="1028542" cy="5007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Main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00247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50" grpId="0" animBg="1"/>
      <p:bldP spid="51" grpId="0" animBg="1"/>
      <p:bldP spid="58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9D50-583D-4C70-8332-265F6963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585306"/>
            <a:ext cx="11150600" cy="545771"/>
          </a:xfrm>
        </p:spPr>
        <p:txBody>
          <a:bodyPr/>
          <a:lstStyle/>
          <a:p>
            <a:r>
              <a:rPr lang="en-US" dirty="0"/>
              <a:t>Random Binary Search Tree</a:t>
            </a:r>
            <a:endParaRPr lang="en-P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C79D09-194F-4170-9931-BA94D2BA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F7AF5-3361-43E7-B3C0-ADDEC46C15AB}"/>
              </a:ext>
            </a:extLst>
          </p:cNvPr>
          <p:cNvSpPr/>
          <p:nvPr/>
        </p:nvSpPr>
        <p:spPr>
          <a:xfrm>
            <a:off x="410923" y="6212910"/>
            <a:ext cx="1242513" cy="645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6128C10-6794-4244-A1B8-120C6DC847F5}"/>
              </a:ext>
            </a:extLst>
          </p:cNvPr>
          <p:cNvSpPr/>
          <p:nvPr/>
        </p:nvSpPr>
        <p:spPr>
          <a:xfrm>
            <a:off x="7246325" y="4676434"/>
            <a:ext cx="713984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25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929489-A735-499F-AB98-D3344B431A4F}"/>
              </a:ext>
            </a:extLst>
          </p:cNvPr>
          <p:cNvSpPr txBox="1"/>
          <p:nvPr/>
        </p:nvSpPr>
        <p:spPr>
          <a:xfrm>
            <a:off x="515938" y="1166957"/>
            <a:ext cx="11142218" cy="537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200"/>
              </a:spcAft>
            </a:pPr>
            <a:endParaRPr lang="en-US" sz="1800" dirty="0">
              <a:effectLst/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200"/>
              </a:spcAft>
            </a:pPr>
            <a:r>
              <a:rPr lang="en-PK" sz="1800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PK" sz="1800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reap</a:t>
            </a:r>
            <a:r>
              <a:rPr lang="en-US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Tree+Heap</a:t>
            </a:r>
            <a:r>
              <a:rPr lang="en-US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PK" sz="1800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a randomized binary search tree that stores items in a sorted order and offers efficient lookup, addition and removal of items in the treap.</a:t>
            </a:r>
            <a:endParaRPr lang="en-US" sz="1800" dirty="0">
              <a:effectLst/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Bahnschrift" panose="020B0502040204020203" pitchFamily="34" charset="0"/>
            </a:endParaRPr>
          </a:p>
          <a:p>
            <a:pPr algn="just"/>
            <a:endParaRPr lang="en-US" dirty="0">
              <a:latin typeface="Bahnschrift" panose="020B0502040204020203" pitchFamily="34" charset="0"/>
            </a:endParaRPr>
          </a:p>
          <a:p>
            <a:pPr algn="just"/>
            <a:r>
              <a:rPr lang="en-US" sz="1800" b="0" i="0" u="none" strike="noStrike" baseline="0" dirty="0">
                <a:latin typeface="Bahnschrift" panose="020B0502040204020203" pitchFamily="34" charset="0"/>
              </a:rPr>
              <a:t>    </a:t>
            </a:r>
          </a:p>
          <a:p>
            <a:pPr algn="just"/>
            <a:r>
              <a:rPr lang="en-US" dirty="0">
                <a:latin typeface="Bahnschrift" panose="020B0502040204020203" pitchFamily="34" charset="0"/>
              </a:rPr>
              <a:t>      </a:t>
            </a:r>
          </a:p>
          <a:p>
            <a:pPr algn="just"/>
            <a:endParaRPr lang="en-US" sz="1800" b="0" i="0" u="none" strike="noStrike" baseline="0" dirty="0">
              <a:latin typeface="Bahnschrift" panose="020B0502040204020203" pitchFamily="34" charset="0"/>
            </a:endParaRPr>
          </a:p>
          <a:p>
            <a:pPr algn="just"/>
            <a:endParaRPr lang="en-US" dirty="0">
              <a:latin typeface="Bahnschrift" panose="020B0502040204020203" pitchFamily="34" charset="0"/>
            </a:endParaRPr>
          </a:p>
          <a:p>
            <a:pPr algn="just"/>
            <a:endParaRPr lang="en-US" sz="1800" b="0" i="0" u="none" strike="noStrike" baseline="0" dirty="0">
              <a:latin typeface="Bahnschrift" panose="020B0502040204020203" pitchFamily="34" charset="0"/>
            </a:endParaRPr>
          </a:p>
          <a:p>
            <a:pPr algn="just"/>
            <a:endParaRPr lang="en-US" sz="1800" b="0" i="0" u="none" strike="noStrike" baseline="0" dirty="0">
              <a:latin typeface="Bahnschrift" panose="020B0502040204020203" pitchFamily="34" charset="0"/>
            </a:endParaRPr>
          </a:p>
          <a:p>
            <a:pPr algn="just"/>
            <a:endParaRPr lang="en-US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200"/>
              </a:spcAft>
            </a:pPr>
            <a:endParaRPr lang="en-US" b="1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200"/>
              </a:spcAft>
            </a:pPr>
            <a:r>
              <a:rPr lang="en-PK" sz="1800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treap is a combination of a randomly balanced binary search tree where each node contains a</a:t>
            </a:r>
            <a:r>
              <a:rPr lang="en-US" sz="1800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en-US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K" sz="1800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</a:t>
            </a:r>
            <a:r>
              <a:rPr lang="en-US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 to </a:t>
            </a:r>
            <a:r>
              <a:rPr lang="en-PK" sz="1800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satisfy</a:t>
            </a:r>
            <a:r>
              <a:rPr lang="en-US" sz="1800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K" sz="1800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heap property</a:t>
            </a:r>
            <a:r>
              <a:rPr lang="en-US" sz="1800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 </a:t>
            </a:r>
            <a:r>
              <a:rPr lang="en-PK" sz="1800" b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b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node has its priority smaller or greater then of its two chi</a:t>
            </a:r>
            <a:r>
              <a:rPr lang="en-US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ldren</a:t>
            </a:r>
            <a:r>
              <a:rPr lang="en-PK" sz="1800" b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PK" sz="18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EAFFCD17-9D24-4245-984E-8E9F681BF463}"/>
              </a:ext>
            </a:extLst>
          </p:cNvPr>
          <p:cNvSpPr/>
          <p:nvPr/>
        </p:nvSpPr>
        <p:spPr>
          <a:xfrm>
            <a:off x="4922728" y="2505206"/>
            <a:ext cx="1248438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11, 35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AD7FF2C-0910-46FD-AEB2-ABAC5BD8D61B}"/>
              </a:ext>
            </a:extLst>
          </p:cNvPr>
          <p:cNvSpPr/>
          <p:nvPr/>
        </p:nvSpPr>
        <p:spPr>
          <a:xfrm>
            <a:off x="5000714" y="4676434"/>
            <a:ext cx="1248437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8, 85  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2A09E65E-FB84-4E33-833B-1D169305E0CC}"/>
              </a:ext>
            </a:extLst>
          </p:cNvPr>
          <p:cNvSpPr/>
          <p:nvPr/>
        </p:nvSpPr>
        <p:spPr>
          <a:xfrm>
            <a:off x="2272781" y="4676434"/>
            <a:ext cx="1248438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4, 80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143C414-DEF8-4B75-992E-4D45E1DE8CBC}"/>
              </a:ext>
            </a:extLst>
          </p:cNvPr>
          <p:cNvSpPr/>
          <p:nvPr/>
        </p:nvSpPr>
        <p:spPr>
          <a:xfrm>
            <a:off x="3674290" y="3569918"/>
            <a:ext cx="1248438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6, 77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950BA4A-E93E-4A26-A7BC-CC6C981AFD94}"/>
              </a:ext>
            </a:extLst>
          </p:cNvPr>
          <p:cNvSpPr/>
          <p:nvPr/>
        </p:nvSpPr>
        <p:spPr>
          <a:xfrm>
            <a:off x="6208423" y="3569918"/>
            <a:ext cx="1248438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15, 92 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E6DC52-F49D-479B-95AB-B55EAA14E52F}"/>
              </a:ext>
            </a:extLst>
          </p:cNvPr>
          <p:cNvCxnSpPr>
            <a:cxnSpLocks/>
          </p:cNvCxnSpPr>
          <p:nvPr/>
        </p:nvCxnSpPr>
        <p:spPr>
          <a:xfrm flipH="1">
            <a:off x="4298509" y="2833147"/>
            <a:ext cx="615837" cy="70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3BDAC1-1A76-4369-B7C7-27F8DF353316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 flipH="1">
            <a:off x="2897000" y="3931607"/>
            <a:ext cx="777290" cy="74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326097-5A20-4082-AF21-DFC90C6F075C}"/>
              </a:ext>
            </a:extLst>
          </p:cNvPr>
          <p:cNvCxnSpPr>
            <a:cxnSpLocks/>
            <a:stCxn id="34" idx="6"/>
            <a:endCxn id="32" idx="0"/>
          </p:cNvCxnSpPr>
          <p:nvPr/>
        </p:nvCxnSpPr>
        <p:spPr>
          <a:xfrm>
            <a:off x="4922728" y="3931607"/>
            <a:ext cx="702205" cy="74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0CEC73-D0A0-4F0A-A3B1-6421FE207532}"/>
              </a:ext>
            </a:extLst>
          </p:cNvPr>
          <p:cNvCxnSpPr>
            <a:cxnSpLocks/>
            <a:stCxn id="31" idx="6"/>
            <a:endCxn id="35" idx="0"/>
          </p:cNvCxnSpPr>
          <p:nvPr/>
        </p:nvCxnSpPr>
        <p:spPr>
          <a:xfrm>
            <a:off x="6171166" y="2866895"/>
            <a:ext cx="661476" cy="70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CE0FEEF-7EBB-4989-A3C8-2453C6652D0D}"/>
              </a:ext>
            </a:extLst>
          </p:cNvPr>
          <p:cNvSpPr/>
          <p:nvPr/>
        </p:nvSpPr>
        <p:spPr>
          <a:xfrm>
            <a:off x="7603317" y="4676434"/>
            <a:ext cx="1248438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25,100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375F8E-0F0D-432D-B667-49C195B94C0A}"/>
              </a:ext>
            </a:extLst>
          </p:cNvPr>
          <p:cNvCxnSpPr>
            <a:cxnSpLocks/>
            <a:stCxn id="35" idx="6"/>
            <a:endCxn id="51" idx="0"/>
          </p:cNvCxnSpPr>
          <p:nvPr/>
        </p:nvCxnSpPr>
        <p:spPr>
          <a:xfrm>
            <a:off x="7456861" y="3931607"/>
            <a:ext cx="770675" cy="74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40D0F008-F9F4-4693-8AEB-E989625A0F91}"/>
              </a:ext>
            </a:extLst>
          </p:cNvPr>
          <p:cNvSpPr/>
          <p:nvPr/>
        </p:nvSpPr>
        <p:spPr>
          <a:xfrm>
            <a:off x="5997887" y="1410227"/>
            <a:ext cx="1248438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35 is Priority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37ED21FF-8B2B-4DF7-B231-01F14A897BD1}"/>
              </a:ext>
            </a:extLst>
          </p:cNvPr>
          <p:cNvSpPr/>
          <p:nvPr/>
        </p:nvSpPr>
        <p:spPr>
          <a:xfrm rot="19358165">
            <a:off x="5454952" y="2090681"/>
            <a:ext cx="640659" cy="174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058F352E-46ED-4FE9-B07C-20186D231697}"/>
              </a:ext>
            </a:extLst>
          </p:cNvPr>
          <p:cNvSpPr/>
          <p:nvPr/>
        </p:nvSpPr>
        <p:spPr>
          <a:xfrm>
            <a:off x="7842198" y="2148213"/>
            <a:ext cx="2727376" cy="9331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Priority should be smallest from all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1309C6FE-7EBF-41BC-B16C-3D5A0922ED23}"/>
              </a:ext>
            </a:extLst>
          </p:cNvPr>
          <p:cNvSpPr/>
          <p:nvPr/>
        </p:nvSpPr>
        <p:spPr>
          <a:xfrm rot="21190630">
            <a:off x="6321735" y="2505206"/>
            <a:ext cx="1354166" cy="220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5716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51" grpId="0" animBg="1"/>
      <p:bldP spid="81" grpId="0" animBg="1"/>
      <p:bldP spid="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9D50-583D-4C70-8332-265F6963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585306"/>
            <a:ext cx="11150600" cy="545771"/>
          </a:xfrm>
        </p:spPr>
        <p:txBody>
          <a:bodyPr/>
          <a:lstStyle/>
          <a:p>
            <a:r>
              <a:rPr lang="en-US" dirty="0"/>
              <a:t>Random Binary Search Tree</a:t>
            </a:r>
            <a:endParaRPr lang="en-P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C79D09-194F-4170-9931-BA94D2BA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F7AF5-3361-43E7-B3C0-ADDEC46C15AB}"/>
              </a:ext>
            </a:extLst>
          </p:cNvPr>
          <p:cNvSpPr/>
          <p:nvPr/>
        </p:nvSpPr>
        <p:spPr>
          <a:xfrm>
            <a:off x="410923" y="6212910"/>
            <a:ext cx="1242513" cy="645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929489-A735-499F-AB98-D3344B431A4F}"/>
              </a:ext>
            </a:extLst>
          </p:cNvPr>
          <p:cNvSpPr txBox="1"/>
          <p:nvPr/>
        </p:nvSpPr>
        <p:spPr>
          <a:xfrm>
            <a:off x="515938" y="1166957"/>
            <a:ext cx="11142218" cy="31322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Bahnschrift" panose="020B0502040204020203" pitchFamily="34" charset="0"/>
              </a:rPr>
              <a:t>Same tree with focused values. </a:t>
            </a:r>
          </a:p>
          <a:p>
            <a:pPr algn="just"/>
            <a:endParaRPr lang="en-US" dirty="0">
              <a:latin typeface="Bahnschrift" panose="020B0502040204020203" pitchFamily="34" charset="0"/>
            </a:endParaRPr>
          </a:p>
          <a:p>
            <a:pPr algn="just"/>
            <a:endParaRPr lang="en-US" sz="1800" b="0" i="0" u="none" strike="noStrike" baseline="0" dirty="0">
              <a:latin typeface="Bahnschrift" panose="020B0502040204020203" pitchFamily="34" charset="0"/>
            </a:endParaRPr>
          </a:p>
          <a:p>
            <a:pPr algn="just"/>
            <a:endParaRPr lang="en-US" sz="1800" b="0" i="0" u="none" strike="noStrike" baseline="0" dirty="0">
              <a:latin typeface="Bahnschrift" panose="020B0502040204020203" pitchFamily="34" charset="0"/>
            </a:endParaRPr>
          </a:p>
          <a:p>
            <a:pPr algn="just"/>
            <a:endParaRPr lang="en-US" dirty="0">
              <a:latin typeface="Bahnschrift" panose="020B0502040204020203" pitchFamily="34" charset="0"/>
            </a:endParaRPr>
          </a:p>
          <a:p>
            <a:pPr algn="just"/>
            <a:endParaRPr lang="en-US" sz="1800" b="0" i="0" u="none" strike="noStrike" baseline="0" dirty="0">
              <a:latin typeface="Bahnschrift" panose="020B0502040204020203" pitchFamily="34" charset="0"/>
            </a:endParaRPr>
          </a:p>
          <a:p>
            <a:pPr algn="just"/>
            <a:endParaRPr lang="en-US" sz="1800" b="0" i="0" u="none" strike="noStrike" baseline="0" dirty="0">
              <a:latin typeface="Bahnschrift" panose="020B0502040204020203" pitchFamily="34" charset="0"/>
            </a:endParaRPr>
          </a:p>
          <a:p>
            <a:pPr algn="just"/>
            <a:endParaRPr lang="en-US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200"/>
              </a:spcAft>
            </a:pPr>
            <a:endParaRPr lang="en-US" sz="1800" dirty="0">
              <a:effectLst/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EAFFCD17-9D24-4245-984E-8E9F681BF463}"/>
              </a:ext>
            </a:extLst>
          </p:cNvPr>
          <p:cNvSpPr/>
          <p:nvPr/>
        </p:nvSpPr>
        <p:spPr>
          <a:xfrm>
            <a:off x="4922728" y="2505206"/>
            <a:ext cx="1248438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11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en-US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/>
                </a:solidFill>
              </a:rPr>
              <a:t>35</a:t>
            </a:r>
            <a:endParaRPr lang="en-PK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AD7FF2C-0910-46FD-AEB2-ABAC5BD8D61B}"/>
              </a:ext>
            </a:extLst>
          </p:cNvPr>
          <p:cNvSpPr/>
          <p:nvPr/>
        </p:nvSpPr>
        <p:spPr>
          <a:xfrm>
            <a:off x="5000714" y="4676434"/>
            <a:ext cx="1248437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8, </a:t>
            </a:r>
            <a:r>
              <a:rPr lang="en-US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/>
                </a:solidFill>
              </a:rPr>
              <a:t>85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2A09E65E-FB84-4E33-833B-1D169305E0CC}"/>
              </a:ext>
            </a:extLst>
          </p:cNvPr>
          <p:cNvSpPr/>
          <p:nvPr/>
        </p:nvSpPr>
        <p:spPr>
          <a:xfrm>
            <a:off x="2272781" y="4676434"/>
            <a:ext cx="1248438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4, </a:t>
            </a:r>
            <a:r>
              <a:rPr lang="en-US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/>
                </a:solidFill>
              </a:rPr>
              <a:t>80</a:t>
            </a:r>
            <a:endParaRPr lang="en-PK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143C414-DEF8-4B75-992E-4D45E1DE8CBC}"/>
              </a:ext>
            </a:extLst>
          </p:cNvPr>
          <p:cNvSpPr/>
          <p:nvPr/>
        </p:nvSpPr>
        <p:spPr>
          <a:xfrm>
            <a:off x="3674290" y="3569918"/>
            <a:ext cx="1248438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en-US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/>
                </a:solidFill>
              </a:rPr>
              <a:t>77 </a:t>
            </a:r>
            <a:endParaRPr lang="en-PK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950BA4A-E93E-4A26-A7BC-CC6C981AFD94}"/>
              </a:ext>
            </a:extLst>
          </p:cNvPr>
          <p:cNvSpPr/>
          <p:nvPr/>
        </p:nvSpPr>
        <p:spPr>
          <a:xfrm>
            <a:off x="6208423" y="3569918"/>
            <a:ext cx="1248438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15, </a:t>
            </a:r>
            <a:r>
              <a:rPr lang="en-US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/>
                </a:solidFill>
              </a:rPr>
              <a:t>92</a:t>
            </a:r>
            <a:endParaRPr lang="en-PK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E6DC52-F49D-479B-95AB-B55EAA14E52F}"/>
              </a:ext>
            </a:extLst>
          </p:cNvPr>
          <p:cNvCxnSpPr>
            <a:cxnSpLocks/>
          </p:cNvCxnSpPr>
          <p:nvPr/>
        </p:nvCxnSpPr>
        <p:spPr>
          <a:xfrm flipH="1">
            <a:off x="4298509" y="2833147"/>
            <a:ext cx="615837" cy="70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3BDAC1-1A76-4369-B7C7-27F8DF353316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 flipH="1">
            <a:off x="2897000" y="3931607"/>
            <a:ext cx="777290" cy="74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326097-5A20-4082-AF21-DFC90C6F075C}"/>
              </a:ext>
            </a:extLst>
          </p:cNvPr>
          <p:cNvCxnSpPr>
            <a:cxnSpLocks/>
            <a:stCxn id="34" idx="6"/>
            <a:endCxn id="32" idx="0"/>
          </p:cNvCxnSpPr>
          <p:nvPr/>
        </p:nvCxnSpPr>
        <p:spPr>
          <a:xfrm>
            <a:off x="4922728" y="3931607"/>
            <a:ext cx="702205" cy="74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0CEC73-D0A0-4F0A-A3B1-6421FE207532}"/>
              </a:ext>
            </a:extLst>
          </p:cNvPr>
          <p:cNvCxnSpPr>
            <a:cxnSpLocks/>
            <a:stCxn id="31" idx="6"/>
            <a:endCxn id="35" idx="0"/>
          </p:cNvCxnSpPr>
          <p:nvPr/>
        </p:nvCxnSpPr>
        <p:spPr>
          <a:xfrm>
            <a:off x="6171166" y="2866895"/>
            <a:ext cx="661476" cy="70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CE0FEEF-7EBB-4989-A3C8-2453C6652D0D}"/>
              </a:ext>
            </a:extLst>
          </p:cNvPr>
          <p:cNvSpPr/>
          <p:nvPr/>
        </p:nvSpPr>
        <p:spPr>
          <a:xfrm>
            <a:off x="7618548" y="4676434"/>
            <a:ext cx="1248438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25,</a:t>
            </a:r>
            <a:r>
              <a:rPr lang="en-US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/>
                </a:solidFill>
              </a:rPr>
              <a:t>100 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375F8E-0F0D-432D-B667-49C195B94C0A}"/>
              </a:ext>
            </a:extLst>
          </p:cNvPr>
          <p:cNvCxnSpPr>
            <a:cxnSpLocks/>
            <a:stCxn id="35" idx="6"/>
            <a:endCxn id="51" idx="0"/>
          </p:cNvCxnSpPr>
          <p:nvPr/>
        </p:nvCxnSpPr>
        <p:spPr>
          <a:xfrm>
            <a:off x="7456861" y="3931607"/>
            <a:ext cx="785906" cy="74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40D0F008-F9F4-4693-8AEB-E989625A0F91}"/>
              </a:ext>
            </a:extLst>
          </p:cNvPr>
          <p:cNvSpPr/>
          <p:nvPr/>
        </p:nvSpPr>
        <p:spPr>
          <a:xfrm>
            <a:off x="5997887" y="1410227"/>
            <a:ext cx="1248438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Root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37ED21FF-8B2B-4DF7-B231-01F14A897BD1}"/>
              </a:ext>
            </a:extLst>
          </p:cNvPr>
          <p:cNvSpPr/>
          <p:nvPr/>
        </p:nvSpPr>
        <p:spPr>
          <a:xfrm rot="19358165">
            <a:off x="5454952" y="2090681"/>
            <a:ext cx="640659" cy="174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7" name="Arrow: Left 96">
            <a:extLst>
              <a:ext uri="{FF2B5EF4-FFF2-40B4-BE49-F238E27FC236}">
                <a16:creationId xmlns:a16="http://schemas.microsoft.com/office/drawing/2014/main" id="{105E3CF9-8692-42AC-A518-0D0D94F548C7}"/>
              </a:ext>
            </a:extLst>
          </p:cNvPr>
          <p:cNvSpPr/>
          <p:nvPr/>
        </p:nvSpPr>
        <p:spPr>
          <a:xfrm rot="19009982">
            <a:off x="2399419" y="2752778"/>
            <a:ext cx="2549740" cy="3131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1DD3F0C8-75D2-44F6-9E1B-FDAC7F904471}"/>
              </a:ext>
            </a:extLst>
          </p:cNvPr>
          <p:cNvSpPr/>
          <p:nvPr/>
        </p:nvSpPr>
        <p:spPr>
          <a:xfrm>
            <a:off x="1158786" y="3617409"/>
            <a:ext cx="1248438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Smaller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9" name="Arrow: Left 98">
            <a:extLst>
              <a:ext uri="{FF2B5EF4-FFF2-40B4-BE49-F238E27FC236}">
                <a16:creationId xmlns:a16="http://schemas.microsoft.com/office/drawing/2014/main" id="{679AA6E8-C8A9-4628-9E7D-E74810ABD06F}"/>
              </a:ext>
            </a:extLst>
          </p:cNvPr>
          <p:cNvSpPr/>
          <p:nvPr/>
        </p:nvSpPr>
        <p:spPr>
          <a:xfrm rot="13237052">
            <a:off x="6522466" y="3282738"/>
            <a:ext cx="2549740" cy="3131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81CA3880-CFF2-4048-945F-82FFE89D277E}"/>
              </a:ext>
            </a:extLst>
          </p:cNvPr>
          <p:cNvSpPr/>
          <p:nvPr/>
        </p:nvSpPr>
        <p:spPr>
          <a:xfrm>
            <a:off x="9022731" y="4126109"/>
            <a:ext cx="1348820" cy="74482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Greater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9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51" grpId="0" animBg="1"/>
      <p:bldP spid="81" grpId="0" animBg="1"/>
      <p:bldP spid="82" grpId="0" animBg="1"/>
      <p:bldP spid="97" grpId="0" animBg="1"/>
      <p:bldP spid="98" grpId="0" animBg="1"/>
      <p:bldP spid="99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9D50-583D-4C70-8332-265F6963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585306"/>
            <a:ext cx="11150600" cy="545771"/>
          </a:xfrm>
        </p:spPr>
        <p:txBody>
          <a:bodyPr/>
          <a:lstStyle/>
          <a:p>
            <a:r>
              <a:rPr lang="en-US" dirty="0"/>
              <a:t>Random Binary Search Tree</a:t>
            </a:r>
            <a:endParaRPr lang="en-P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C79D09-194F-4170-9931-BA94D2BA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F7AF5-3361-43E7-B3C0-ADDEC46C15AB}"/>
              </a:ext>
            </a:extLst>
          </p:cNvPr>
          <p:cNvSpPr/>
          <p:nvPr/>
        </p:nvSpPr>
        <p:spPr>
          <a:xfrm>
            <a:off x="410923" y="6212910"/>
            <a:ext cx="1242513" cy="645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929489-A735-499F-AB98-D3344B431A4F}"/>
              </a:ext>
            </a:extLst>
          </p:cNvPr>
          <p:cNvSpPr txBox="1"/>
          <p:nvPr/>
        </p:nvSpPr>
        <p:spPr>
          <a:xfrm>
            <a:off x="515938" y="1166957"/>
            <a:ext cx="11142218" cy="3622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 tree with focused priority. </a:t>
            </a:r>
            <a:endParaRPr lang="en-PK" sz="18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EAFFCD17-9D24-4245-984E-8E9F681BF463}"/>
              </a:ext>
            </a:extLst>
          </p:cNvPr>
          <p:cNvSpPr/>
          <p:nvPr/>
        </p:nvSpPr>
        <p:spPr>
          <a:xfrm>
            <a:off x="4922728" y="2505206"/>
            <a:ext cx="1248438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/>
                </a:solidFill>
              </a:rPr>
              <a:t>11,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35</a:t>
            </a:r>
            <a:endParaRPr lang="en-PK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AD7FF2C-0910-46FD-AEB2-ABAC5BD8D61B}"/>
              </a:ext>
            </a:extLst>
          </p:cNvPr>
          <p:cNvSpPr/>
          <p:nvPr/>
        </p:nvSpPr>
        <p:spPr>
          <a:xfrm>
            <a:off x="5000714" y="4676434"/>
            <a:ext cx="1248437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/>
                </a:solidFill>
              </a:rPr>
              <a:t>8, </a:t>
            </a:r>
            <a:r>
              <a:rPr lang="en-US" sz="2000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81  </a:t>
            </a:r>
            <a:endParaRPr lang="en-PK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2A09E65E-FB84-4E33-833B-1D169305E0CC}"/>
              </a:ext>
            </a:extLst>
          </p:cNvPr>
          <p:cNvSpPr/>
          <p:nvPr/>
        </p:nvSpPr>
        <p:spPr>
          <a:xfrm>
            <a:off x="2272781" y="4676434"/>
            <a:ext cx="1248438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/>
                </a:solidFill>
              </a:rPr>
              <a:t>4, </a:t>
            </a:r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80</a:t>
            </a:r>
            <a:endParaRPr lang="en-PK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143C414-DEF8-4B75-992E-4D45E1DE8CBC}"/>
              </a:ext>
            </a:extLst>
          </p:cNvPr>
          <p:cNvSpPr/>
          <p:nvPr/>
        </p:nvSpPr>
        <p:spPr>
          <a:xfrm>
            <a:off x="3674290" y="3569918"/>
            <a:ext cx="1248438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/>
                </a:solidFill>
              </a:rPr>
              <a:t>6, </a:t>
            </a:r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77</a:t>
            </a:r>
            <a:endParaRPr lang="en-PK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950BA4A-E93E-4A26-A7BC-CC6C981AFD94}"/>
              </a:ext>
            </a:extLst>
          </p:cNvPr>
          <p:cNvSpPr/>
          <p:nvPr/>
        </p:nvSpPr>
        <p:spPr>
          <a:xfrm>
            <a:off x="6208423" y="3569918"/>
            <a:ext cx="1248438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/>
                </a:solidFill>
              </a:rPr>
              <a:t>15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,</a:t>
            </a:r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92 </a:t>
            </a:r>
            <a:endParaRPr lang="en-PK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E6DC52-F49D-479B-95AB-B55EAA14E52F}"/>
              </a:ext>
            </a:extLst>
          </p:cNvPr>
          <p:cNvCxnSpPr>
            <a:cxnSpLocks/>
          </p:cNvCxnSpPr>
          <p:nvPr/>
        </p:nvCxnSpPr>
        <p:spPr>
          <a:xfrm flipH="1">
            <a:off x="4298509" y="2833147"/>
            <a:ext cx="615837" cy="70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3BDAC1-1A76-4369-B7C7-27F8DF353316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 flipH="1">
            <a:off x="2897000" y="3931607"/>
            <a:ext cx="777290" cy="74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326097-5A20-4082-AF21-DFC90C6F075C}"/>
              </a:ext>
            </a:extLst>
          </p:cNvPr>
          <p:cNvCxnSpPr>
            <a:cxnSpLocks/>
            <a:stCxn id="34" idx="6"/>
            <a:endCxn id="32" idx="0"/>
          </p:cNvCxnSpPr>
          <p:nvPr/>
        </p:nvCxnSpPr>
        <p:spPr>
          <a:xfrm>
            <a:off x="4922728" y="3931607"/>
            <a:ext cx="702205" cy="74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0CEC73-D0A0-4F0A-A3B1-6421FE207532}"/>
              </a:ext>
            </a:extLst>
          </p:cNvPr>
          <p:cNvCxnSpPr>
            <a:cxnSpLocks/>
            <a:stCxn id="31" idx="6"/>
            <a:endCxn id="35" idx="0"/>
          </p:cNvCxnSpPr>
          <p:nvPr/>
        </p:nvCxnSpPr>
        <p:spPr>
          <a:xfrm>
            <a:off x="6171166" y="2866895"/>
            <a:ext cx="661476" cy="70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CE0FEEF-7EBB-4989-A3C8-2453C6652D0D}"/>
              </a:ext>
            </a:extLst>
          </p:cNvPr>
          <p:cNvSpPr/>
          <p:nvPr/>
        </p:nvSpPr>
        <p:spPr>
          <a:xfrm>
            <a:off x="7603317" y="4676434"/>
            <a:ext cx="1248438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/>
                </a:solidFill>
              </a:rPr>
              <a:t>25,</a:t>
            </a:r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100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 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375F8E-0F0D-432D-B667-49C195B94C0A}"/>
              </a:ext>
            </a:extLst>
          </p:cNvPr>
          <p:cNvCxnSpPr>
            <a:cxnSpLocks/>
            <a:stCxn id="35" idx="6"/>
            <a:endCxn id="51" idx="0"/>
          </p:cNvCxnSpPr>
          <p:nvPr/>
        </p:nvCxnSpPr>
        <p:spPr>
          <a:xfrm>
            <a:off x="7456861" y="3931607"/>
            <a:ext cx="770675" cy="74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40D0F008-F9F4-4693-8AEB-E989625A0F91}"/>
              </a:ext>
            </a:extLst>
          </p:cNvPr>
          <p:cNvSpPr/>
          <p:nvPr/>
        </p:nvSpPr>
        <p:spPr>
          <a:xfrm>
            <a:off x="5997887" y="1410227"/>
            <a:ext cx="1248438" cy="72337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35 is Priority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37ED21FF-8B2B-4DF7-B231-01F14A897BD1}"/>
              </a:ext>
            </a:extLst>
          </p:cNvPr>
          <p:cNvSpPr/>
          <p:nvPr/>
        </p:nvSpPr>
        <p:spPr>
          <a:xfrm rot="19358165">
            <a:off x="5454952" y="2090681"/>
            <a:ext cx="640659" cy="174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058F352E-46ED-4FE9-B07C-20186D231697}"/>
              </a:ext>
            </a:extLst>
          </p:cNvPr>
          <p:cNvSpPr/>
          <p:nvPr/>
        </p:nvSpPr>
        <p:spPr>
          <a:xfrm>
            <a:off x="7842199" y="1975198"/>
            <a:ext cx="2642106" cy="95119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Priority should be smallest from all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1309C6FE-7EBF-41BC-B16C-3D5A0922ED23}"/>
              </a:ext>
            </a:extLst>
          </p:cNvPr>
          <p:cNvSpPr/>
          <p:nvPr/>
        </p:nvSpPr>
        <p:spPr>
          <a:xfrm rot="21190630">
            <a:off x="6321735" y="2505206"/>
            <a:ext cx="1354166" cy="220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1F0D9F-1B44-4AC0-8A61-6C9FF7A002C4}"/>
              </a:ext>
            </a:extLst>
          </p:cNvPr>
          <p:cNvSpPr/>
          <p:nvPr/>
        </p:nvSpPr>
        <p:spPr>
          <a:xfrm>
            <a:off x="4512066" y="2263576"/>
            <a:ext cx="2097804" cy="113567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B591CB5F-0E32-458A-92EE-182C80026D54}"/>
              </a:ext>
            </a:extLst>
          </p:cNvPr>
          <p:cNvSpPr/>
          <p:nvPr/>
        </p:nvSpPr>
        <p:spPr>
          <a:xfrm>
            <a:off x="3343254" y="1710659"/>
            <a:ext cx="1099953" cy="70159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Root</a:t>
            </a:r>
            <a:endParaRPr lang="en-PK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E4BA398-AD60-4279-B7C8-9DB3E3098B1B}"/>
              </a:ext>
            </a:extLst>
          </p:cNvPr>
          <p:cNvSpPr/>
          <p:nvPr/>
        </p:nvSpPr>
        <p:spPr>
          <a:xfrm rot="11970780">
            <a:off x="4353431" y="2369370"/>
            <a:ext cx="640659" cy="159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3049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51" grpId="0" animBg="1"/>
      <p:bldP spid="81" grpId="0" animBg="1"/>
      <p:bldP spid="82" grpId="0" animBg="1"/>
      <p:bldP spid="10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3" y="487806"/>
            <a:ext cx="10832643" cy="1455455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4000" b="0" dirty="0">
                <a:latin typeface="Berlin Sans FB" panose="020E0602020502020306" pitchFamily="34" charset="0"/>
              </a:rPr>
              <a:t>algorithm </a:t>
            </a:r>
            <a:r>
              <a:rPr lang="en-US" sz="4000" b="0">
                <a:latin typeface="Berlin Sans FB" panose="020E0602020502020306" pitchFamily="34" charset="0"/>
              </a:rPr>
              <a:t>of </a:t>
            </a:r>
            <a:r>
              <a:rPr lang="en-US" sz="4000" b="0">
                <a:solidFill>
                  <a:srgbClr val="FF0000"/>
                </a:solidFill>
                <a:latin typeface="Berlin Sans FB" panose="020E0602020502020306" pitchFamily="34" charset="0"/>
              </a:rPr>
              <a:t>insertion</a:t>
            </a:r>
            <a:br>
              <a:rPr lang="en-US" sz="2800" b="0" dirty="0">
                <a:latin typeface="Berlin Sans FB" panose="020E0602020502020306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DA99F-DEEE-4412-BB5E-663AF20A50E0}"/>
              </a:ext>
            </a:extLst>
          </p:cNvPr>
          <p:cNvSpPr/>
          <p:nvPr/>
        </p:nvSpPr>
        <p:spPr>
          <a:xfrm>
            <a:off x="274132" y="6150480"/>
            <a:ext cx="1726947" cy="61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774631-26E4-4EB6-9E46-18B6A89E3A72}"/>
              </a:ext>
            </a:extLst>
          </p:cNvPr>
          <p:cNvSpPr txBox="1">
            <a:spLocks/>
          </p:cNvSpPr>
          <p:nvPr/>
        </p:nvSpPr>
        <p:spPr>
          <a:xfrm>
            <a:off x="712178" y="1943261"/>
            <a:ext cx="5383822" cy="45953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Bahnschrift" panose="020B0502040204020203" pitchFamily="34" charset="0"/>
              </a:rPr>
              <a:t>Add(value):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Bahnschrift" panose="020B0502040204020203" pitchFamily="34" charset="0"/>
              </a:rPr>
              <a:t>If value is none: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Bahnschrift" panose="020B0502040204020203" pitchFamily="34" charset="0"/>
              </a:rPr>
              <a:t>	return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Bahnschrift" panose="020B0502040204020203" pitchFamily="34" charset="0"/>
              </a:rPr>
              <a:t>If root is none: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Bahnschrift" panose="020B0502040204020203" pitchFamily="34" charset="0"/>
              </a:rPr>
              <a:t>	root = Node(value)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Bahnschrift" panose="020B0502040204020203" pitchFamily="34" charset="0"/>
              </a:rPr>
              <a:t>	</a:t>
            </a:r>
            <a:r>
              <a:rPr lang="en-US" sz="1600" dirty="0" err="1">
                <a:latin typeface="Bahnschrift" panose="020B0502040204020203" pitchFamily="34" charset="0"/>
              </a:rPr>
              <a:t>root.value</a:t>
            </a:r>
            <a:r>
              <a:rPr lang="en-US" sz="1600" dirty="0">
                <a:latin typeface="Bahnschrift" panose="020B0502040204020203" pitchFamily="34" charset="0"/>
              </a:rPr>
              <a:t> = value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Bahnschrift" panose="020B0502040204020203" pitchFamily="34" charset="0"/>
              </a:rPr>
              <a:t>	if p: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Bahnschrift" panose="020B0502040204020203" pitchFamily="34" charset="0"/>
              </a:rPr>
              <a:t>		</a:t>
            </a:r>
            <a:r>
              <a:rPr lang="en-US" sz="1600" dirty="0" err="1">
                <a:latin typeface="Bahnschrift" panose="020B0502040204020203" pitchFamily="34" charset="0"/>
              </a:rPr>
              <a:t>root.p</a:t>
            </a:r>
            <a:r>
              <a:rPr lang="en-US" sz="1600" dirty="0">
                <a:latin typeface="Bahnschrift" panose="020B0502040204020203" pitchFamily="34" charset="0"/>
              </a:rPr>
              <a:t> = p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Bahnschrift" panose="020B0502040204020203" pitchFamily="34" charset="0"/>
              </a:rPr>
              <a:t>If find(value) == true: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Bahnschrift" panose="020B0502040204020203" pitchFamily="34" charset="0"/>
              </a:rPr>
              <a:t>	return Value Exists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Bahnschrift" panose="020B0502040204020203" pitchFamily="34" charset="0"/>
              </a:rPr>
              <a:t>Else: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Bahnschrift" panose="020B0502040204020203" pitchFamily="34" charset="0"/>
              </a:rPr>
              <a:t>	</a:t>
            </a:r>
            <a:r>
              <a:rPr lang="en-US" sz="1600" dirty="0" err="1">
                <a:latin typeface="Bahnschrift" panose="020B0502040204020203" pitchFamily="34" charset="0"/>
              </a:rPr>
              <a:t>Bubble_up</a:t>
            </a:r>
            <a:r>
              <a:rPr lang="en-US" sz="1600" dirty="0">
                <a:latin typeface="Bahnschrift" panose="020B0502040204020203" pitchFamily="34" charset="0"/>
              </a:rPr>
              <a:t>(root, value)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C73AD-3151-42F2-98BF-B39211F9F651}"/>
              </a:ext>
            </a:extLst>
          </p:cNvPr>
          <p:cNvSpPr/>
          <p:nvPr/>
        </p:nvSpPr>
        <p:spPr>
          <a:xfrm>
            <a:off x="7217582" y="1774832"/>
            <a:ext cx="4146114" cy="459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Bubble_up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(root, value)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If root is none: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	node = Node(value)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            if p: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            		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node.p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 = p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            		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node.value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 = value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elif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 value &gt; 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root.value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Bubble_up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root.</a:t>
            </a:r>
            <a:r>
              <a:rPr lang="en-US" dirty="0" err="1">
                <a:solidFill>
                  <a:schemeClr val="tx1"/>
                </a:solidFill>
                <a:latin typeface="Bahnschrift" panose="020B0502040204020203" pitchFamily="34" charset="0"/>
              </a:rPr>
              <a:t>right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, value)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	If 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root.right.priority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 &lt; 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root.p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		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Rotate_Right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(root)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Bahnschrift" panose="020B0502040204020203" pitchFamily="34" charset="0"/>
              </a:rPr>
              <a:t>eli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 value &lt; 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root.value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Bubble_up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root.</a:t>
            </a:r>
            <a:r>
              <a:rPr lang="en-US" dirty="0" err="1">
                <a:solidFill>
                  <a:schemeClr val="tx1"/>
                </a:solidFill>
                <a:latin typeface="Bahnschrift" panose="020B0502040204020203" pitchFamily="34" charset="0"/>
              </a:rPr>
              <a:t>left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, value)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	If 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root.</a:t>
            </a:r>
            <a:r>
              <a:rPr lang="en-US" dirty="0" err="1">
                <a:solidFill>
                  <a:schemeClr val="tx1"/>
                </a:solidFill>
                <a:latin typeface="Bahnschrift" panose="020B0502040204020203" pitchFamily="34" charset="0"/>
              </a:rPr>
              <a:t>left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.priority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 &lt; 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root.p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		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Rotate_Left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(root)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DA8A3E-2C03-4BF5-92B9-1779F89AC170}"/>
              </a:ext>
            </a:extLst>
          </p:cNvPr>
          <p:cNvSpPr/>
          <p:nvPr/>
        </p:nvSpPr>
        <p:spPr>
          <a:xfrm>
            <a:off x="4809995" y="1943261"/>
            <a:ext cx="876821" cy="361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34, 35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D96705-1EE4-44DC-88D8-314C9F236192}"/>
              </a:ext>
            </a:extLst>
          </p:cNvPr>
          <p:cNvSpPr/>
          <p:nvPr/>
        </p:nvSpPr>
        <p:spPr>
          <a:xfrm>
            <a:off x="4247626" y="2874507"/>
            <a:ext cx="876821" cy="361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25, 82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B2899A-D7DB-47B1-8D70-2C38444B8015}"/>
              </a:ext>
            </a:extLst>
          </p:cNvPr>
          <p:cNvSpPr/>
          <p:nvPr/>
        </p:nvSpPr>
        <p:spPr>
          <a:xfrm>
            <a:off x="5315214" y="2874507"/>
            <a:ext cx="876821" cy="361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40, 105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C9620D-B45C-4811-BF9A-12A0EB231E35}"/>
              </a:ext>
            </a:extLst>
          </p:cNvPr>
          <p:cNvSpPr/>
          <p:nvPr/>
        </p:nvSpPr>
        <p:spPr>
          <a:xfrm>
            <a:off x="3683737" y="3748470"/>
            <a:ext cx="876821" cy="361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18, 96</a:t>
            </a:r>
            <a:endParaRPr lang="en-PK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FFDC49-1DE4-41D3-918A-8595BE38CFA6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686037" y="2299254"/>
            <a:ext cx="517913" cy="575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0CF2F1-DB39-472A-9269-42510A36C6E8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4122148" y="3236035"/>
            <a:ext cx="563889" cy="51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E67A12-3327-4325-A0BD-DD6FA7132717}"/>
              </a:ext>
            </a:extLst>
          </p:cNvPr>
          <p:cNvCxnSpPr>
            <a:cxnSpLocks/>
          </p:cNvCxnSpPr>
          <p:nvPr/>
        </p:nvCxnSpPr>
        <p:spPr>
          <a:xfrm>
            <a:off x="5203950" y="2313060"/>
            <a:ext cx="482866" cy="53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7CFE70-8E1D-4233-A323-0E39F434F659}"/>
              </a:ext>
            </a:extLst>
          </p:cNvPr>
          <p:cNvSpPr/>
          <p:nvPr/>
        </p:nvSpPr>
        <p:spPr>
          <a:xfrm>
            <a:off x="4667028" y="3746034"/>
            <a:ext cx="876821" cy="361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30, 98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22A971-C082-43B3-AA84-C086390E146D}"/>
              </a:ext>
            </a:extLst>
          </p:cNvPr>
          <p:cNvSpPr/>
          <p:nvPr/>
        </p:nvSpPr>
        <p:spPr>
          <a:xfrm>
            <a:off x="6244726" y="3671921"/>
            <a:ext cx="876821" cy="37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56, 119</a:t>
            </a:r>
            <a:endParaRPr lang="en-PK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21BA6E-FCC2-4F6E-97AB-94F375C8EC7E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4686037" y="3236035"/>
            <a:ext cx="419402" cy="50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865DFA-6996-455A-98CC-1965363F40BA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5753625" y="3236035"/>
            <a:ext cx="929512" cy="43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2F79FC74-FD22-42EB-93DF-4B13E2DEC0C8}"/>
              </a:ext>
            </a:extLst>
          </p:cNvPr>
          <p:cNvSpPr/>
          <p:nvPr/>
        </p:nvSpPr>
        <p:spPr>
          <a:xfrm rot="19914024">
            <a:off x="350340" y="1323850"/>
            <a:ext cx="663213" cy="4895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61C0B358-F39B-4BB3-B193-D2C9EBB58571}"/>
              </a:ext>
            </a:extLst>
          </p:cNvPr>
          <p:cNvSpPr/>
          <p:nvPr/>
        </p:nvSpPr>
        <p:spPr>
          <a:xfrm rot="19914024">
            <a:off x="1896528" y="1476098"/>
            <a:ext cx="663213" cy="4895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D9A6E1E7-4D22-4981-B6B6-2605CA3F9F0A}"/>
              </a:ext>
            </a:extLst>
          </p:cNvPr>
          <p:cNvSpPr/>
          <p:nvPr/>
        </p:nvSpPr>
        <p:spPr>
          <a:xfrm rot="19914024">
            <a:off x="1297615" y="961986"/>
            <a:ext cx="619651" cy="4895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444852EF-C178-405C-8E2D-9E9DE557CEC8}"/>
              </a:ext>
            </a:extLst>
          </p:cNvPr>
          <p:cNvSpPr/>
          <p:nvPr/>
        </p:nvSpPr>
        <p:spPr>
          <a:xfrm rot="19914024">
            <a:off x="655140" y="528799"/>
            <a:ext cx="663213" cy="4895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6D8C764D-4101-4831-AF80-BABBE3FC853E}"/>
              </a:ext>
            </a:extLst>
          </p:cNvPr>
          <p:cNvSpPr/>
          <p:nvPr/>
        </p:nvSpPr>
        <p:spPr>
          <a:xfrm rot="19914024">
            <a:off x="2679918" y="2149463"/>
            <a:ext cx="663213" cy="4895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56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3421A1F2-22E5-4675-9413-CBBE7BBCFEC4}"/>
              </a:ext>
            </a:extLst>
          </p:cNvPr>
          <p:cNvSpPr/>
          <p:nvPr/>
        </p:nvSpPr>
        <p:spPr>
          <a:xfrm rot="19914024">
            <a:off x="2983550" y="1401224"/>
            <a:ext cx="663213" cy="4895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  <a:endParaRPr lang="en-P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7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9D50-583D-4C70-8332-265F6963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585306"/>
            <a:ext cx="11150600" cy="545771"/>
          </a:xfrm>
        </p:spPr>
        <p:txBody>
          <a:bodyPr/>
          <a:lstStyle/>
          <a:p>
            <a:r>
              <a:rPr lang="en-US" dirty="0"/>
              <a:t>Insertion</a:t>
            </a:r>
            <a:endParaRPr lang="en-P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C79D09-194F-4170-9931-BA94D2BA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F7AF5-3361-43E7-B3C0-ADDEC46C15AB}"/>
              </a:ext>
            </a:extLst>
          </p:cNvPr>
          <p:cNvSpPr/>
          <p:nvPr/>
        </p:nvSpPr>
        <p:spPr>
          <a:xfrm>
            <a:off x="410923" y="6212910"/>
            <a:ext cx="1242513" cy="645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7A3F09B-74F0-41B9-8526-F8789072C7E9}"/>
              </a:ext>
            </a:extLst>
          </p:cNvPr>
          <p:cNvSpPr/>
          <p:nvPr/>
        </p:nvSpPr>
        <p:spPr>
          <a:xfrm>
            <a:off x="507556" y="2220967"/>
            <a:ext cx="588723" cy="54577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  <a:endParaRPr lang="en-PK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E6F3D5C9-16CD-4133-AF73-2B9CD7175C13}"/>
              </a:ext>
            </a:extLst>
          </p:cNvPr>
          <p:cNvSpPr/>
          <p:nvPr/>
        </p:nvSpPr>
        <p:spPr>
          <a:xfrm>
            <a:off x="1909428" y="2220967"/>
            <a:ext cx="588723" cy="54577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8</a:t>
            </a:r>
            <a:endParaRPr lang="en-PK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F60E75E-3C5B-4C4F-93F6-EDBA121637A2}"/>
              </a:ext>
            </a:extLst>
          </p:cNvPr>
          <p:cNvSpPr/>
          <p:nvPr/>
        </p:nvSpPr>
        <p:spPr>
          <a:xfrm>
            <a:off x="3258064" y="2220967"/>
            <a:ext cx="588723" cy="54577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12</a:t>
            </a:r>
            <a:endParaRPr lang="en-PK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58A34BE0-05E9-45C8-A234-2848C82879B1}"/>
              </a:ext>
            </a:extLst>
          </p:cNvPr>
          <p:cNvSpPr/>
          <p:nvPr/>
        </p:nvSpPr>
        <p:spPr>
          <a:xfrm>
            <a:off x="4713172" y="2220967"/>
            <a:ext cx="588723" cy="54577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  <a:endParaRPr lang="en-PK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4A6E2ECC-1BA0-4146-BD40-DC121CD58462}"/>
              </a:ext>
            </a:extLst>
          </p:cNvPr>
          <p:cNvSpPr/>
          <p:nvPr/>
        </p:nvSpPr>
        <p:spPr>
          <a:xfrm>
            <a:off x="6061808" y="2220968"/>
            <a:ext cx="588723" cy="54577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6</a:t>
            </a:r>
            <a:endParaRPr lang="en-PK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6F413C-37B1-4628-8013-0C721E6402C0}"/>
              </a:ext>
            </a:extLst>
          </p:cNvPr>
          <p:cNvSpPr txBox="1"/>
          <p:nvPr/>
        </p:nvSpPr>
        <p:spPr>
          <a:xfrm>
            <a:off x="1043042" y="2894396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45</a:t>
            </a:r>
            <a:endParaRPr lang="en-PK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F5B305-CE90-4472-80F0-5BBF03916708}"/>
              </a:ext>
            </a:extLst>
          </p:cNvPr>
          <p:cNvSpPr txBox="1"/>
          <p:nvPr/>
        </p:nvSpPr>
        <p:spPr>
          <a:xfrm>
            <a:off x="6550320" y="2812977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23</a:t>
            </a:r>
            <a:endParaRPr lang="en-PK" dirty="0">
              <a:latin typeface="Bahnschrift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18EB0-958C-4495-B564-1130CF846845}"/>
              </a:ext>
            </a:extLst>
          </p:cNvPr>
          <p:cNvSpPr txBox="1"/>
          <p:nvPr/>
        </p:nvSpPr>
        <p:spPr>
          <a:xfrm>
            <a:off x="5287280" y="2812977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72</a:t>
            </a:r>
            <a:endParaRPr lang="en-PK" dirty="0">
              <a:latin typeface="Bahnschrif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46E68E-FC77-4049-9B7E-E6CF5C1F3275}"/>
              </a:ext>
            </a:extLst>
          </p:cNvPr>
          <p:cNvSpPr txBox="1"/>
          <p:nvPr/>
        </p:nvSpPr>
        <p:spPr>
          <a:xfrm>
            <a:off x="3729878" y="2894396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36</a:t>
            </a:r>
            <a:endParaRPr lang="en-PK" dirty="0">
              <a:latin typeface="Bahnschrift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2913DD-1C58-4F35-9C22-BA459F7BCB6E}"/>
              </a:ext>
            </a:extLst>
          </p:cNvPr>
          <p:cNvSpPr txBox="1"/>
          <p:nvPr/>
        </p:nvSpPr>
        <p:spPr>
          <a:xfrm>
            <a:off x="2134895" y="2894396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12</a:t>
            </a:r>
            <a:endParaRPr lang="en-PK" dirty="0">
              <a:latin typeface="Bahnschrift" panose="020B0502040204020203" pitchFamily="34" charset="0"/>
            </a:endParaRP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A78C2343-62C3-4B57-A2E2-F4FD4709661C}"/>
              </a:ext>
            </a:extLst>
          </p:cNvPr>
          <p:cNvSpPr/>
          <p:nvPr/>
        </p:nvSpPr>
        <p:spPr>
          <a:xfrm>
            <a:off x="507556" y="3534486"/>
            <a:ext cx="588723" cy="54577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8</a:t>
            </a:r>
            <a:endParaRPr lang="en-PK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A4A-2531-459B-A5D4-FBD3066BC1EF}"/>
              </a:ext>
            </a:extLst>
          </p:cNvPr>
          <p:cNvSpPr txBox="1"/>
          <p:nvPr/>
        </p:nvSpPr>
        <p:spPr>
          <a:xfrm>
            <a:off x="733023" y="4207915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12</a:t>
            </a:r>
            <a:endParaRPr lang="en-PK" dirty="0">
              <a:latin typeface="Bahnschrift" panose="020B0502040204020203" pitchFamily="34" charset="0"/>
            </a:endParaRP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59FC97FA-F659-463F-98F4-C9953605D27C}"/>
              </a:ext>
            </a:extLst>
          </p:cNvPr>
          <p:cNvSpPr/>
          <p:nvPr/>
        </p:nvSpPr>
        <p:spPr>
          <a:xfrm>
            <a:off x="1631765" y="3534486"/>
            <a:ext cx="588723" cy="54577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6</a:t>
            </a:r>
            <a:endParaRPr lang="en-PK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5D5A35-C53C-4491-A546-47ACCACBD90B}"/>
              </a:ext>
            </a:extLst>
          </p:cNvPr>
          <p:cNvSpPr txBox="1"/>
          <p:nvPr/>
        </p:nvSpPr>
        <p:spPr>
          <a:xfrm>
            <a:off x="2120277" y="4126495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23</a:t>
            </a:r>
            <a:endParaRPr lang="en-PK" dirty="0">
              <a:latin typeface="Bahnschrift" panose="020B0502040204020203" pitchFamily="34" charset="0"/>
            </a:endParaRP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C9A9BFDC-555A-4065-9BA4-2A7B37DEF1A4}"/>
              </a:ext>
            </a:extLst>
          </p:cNvPr>
          <p:cNvSpPr/>
          <p:nvPr/>
        </p:nvSpPr>
        <p:spPr>
          <a:xfrm>
            <a:off x="2963702" y="3534486"/>
            <a:ext cx="588723" cy="54577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12</a:t>
            </a:r>
            <a:endParaRPr lang="en-PK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3C74E2-FEF5-4312-8679-2FFA6848D9BD}"/>
              </a:ext>
            </a:extLst>
          </p:cNvPr>
          <p:cNvSpPr txBox="1"/>
          <p:nvPr/>
        </p:nvSpPr>
        <p:spPr>
          <a:xfrm>
            <a:off x="3435516" y="4207915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36</a:t>
            </a:r>
            <a:endParaRPr lang="en-PK" dirty="0">
              <a:latin typeface="Bahnschrift" panose="020B0502040204020203" pitchFamily="34" charset="0"/>
            </a:endParaRP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4069C799-3F4B-440D-A86B-EF3A93C5BB6E}"/>
              </a:ext>
            </a:extLst>
          </p:cNvPr>
          <p:cNvSpPr/>
          <p:nvPr/>
        </p:nvSpPr>
        <p:spPr>
          <a:xfrm>
            <a:off x="4124449" y="3534486"/>
            <a:ext cx="588723" cy="54577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  <a:endParaRPr lang="en-PK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06D279A-28EB-460F-B9E3-86BED01F6E1A}"/>
              </a:ext>
            </a:extLst>
          </p:cNvPr>
          <p:cNvSpPr txBox="1"/>
          <p:nvPr/>
        </p:nvSpPr>
        <p:spPr>
          <a:xfrm>
            <a:off x="4659935" y="4207915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45</a:t>
            </a:r>
            <a:endParaRPr lang="en-PK" dirty="0">
              <a:latin typeface="Bahnschrift" panose="020B0502040204020203" pitchFamily="34" charset="0"/>
            </a:endParaRP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D30FD712-2E4B-4E49-B73C-28C6C2862869}"/>
              </a:ext>
            </a:extLst>
          </p:cNvPr>
          <p:cNvSpPr/>
          <p:nvPr/>
        </p:nvSpPr>
        <p:spPr>
          <a:xfrm>
            <a:off x="5500225" y="3534486"/>
            <a:ext cx="588723" cy="54577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  <a:endParaRPr lang="en-PK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60C8CE-6538-42D0-93F5-3DBD4390C1EC}"/>
              </a:ext>
            </a:extLst>
          </p:cNvPr>
          <p:cNvSpPr txBox="1"/>
          <p:nvPr/>
        </p:nvSpPr>
        <p:spPr>
          <a:xfrm>
            <a:off x="6074333" y="4126496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72</a:t>
            </a:r>
            <a:endParaRPr lang="en-PK" dirty="0">
              <a:latin typeface="Bahnschrift" panose="020B0502040204020203" pitchFamily="34" charset="0"/>
            </a:endParaRP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619F2D16-C020-4C90-AE5B-B2C5118C405F}"/>
              </a:ext>
            </a:extLst>
          </p:cNvPr>
          <p:cNvSpPr/>
          <p:nvPr/>
        </p:nvSpPr>
        <p:spPr>
          <a:xfrm>
            <a:off x="9653644" y="1391372"/>
            <a:ext cx="918323" cy="54577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8, 12</a:t>
            </a:r>
            <a:endParaRPr lang="en-PK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C5F60679-B63E-46F5-B3B9-4BDBD2F79D94}"/>
              </a:ext>
            </a:extLst>
          </p:cNvPr>
          <p:cNvSpPr/>
          <p:nvPr/>
        </p:nvSpPr>
        <p:spPr>
          <a:xfrm>
            <a:off x="8406390" y="2533291"/>
            <a:ext cx="918323" cy="54577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6, 23</a:t>
            </a:r>
            <a:endParaRPr lang="en-PK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285D7FE4-A74E-42C4-B24F-1953313F9F69}"/>
              </a:ext>
            </a:extLst>
          </p:cNvPr>
          <p:cNvSpPr/>
          <p:nvPr/>
        </p:nvSpPr>
        <p:spPr>
          <a:xfrm>
            <a:off x="10865977" y="2523798"/>
            <a:ext cx="1128555" cy="54577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12, 36</a:t>
            </a:r>
            <a:endParaRPr lang="en-PK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7381B575-72F9-48D9-9D62-926B4D8BEC24}"/>
              </a:ext>
            </a:extLst>
          </p:cNvPr>
          <p:cNvSpPr/>
          <p:nvPr/>
        </p:nvSpPr>
        <p:spPr>
          <a:xfrm>
            <a:off x="7488731" y="3729137"/>
            <a:ext cx="918323" cy="54577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2, 45</a:t>
            </a:r>
            <a:endParaRPr lang="en-PK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8A2A541A-2B05-417E-8AAC-0C57B18964B8}"/>
              </a:ext>
            </a:extLst>
          </p:cNvPr>
          <p:cNvSpPr/>
          <p:nvPr/>
        </p:nvSpPr>
        <p:spPr>
          <a:xfrm>
            <a:off x="9367638" y="3729136"/>
            <a:ext cx="918323" cy="54577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3, 72</a:t>
            </a:r>
            <a:endParaRPr lang="en-PK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235179-ED9F-4FF4-A551-AF4CD455E0F4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 flipH="1">
            <a:off x="8865552" y="1937143"/>
            <a:ext cx="1247254" cy="596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63B802-B3F3-4E03-81CC-7124E8A675B0}"/>
              </a:ext>
            </a:extLst>
          </p:cNvPr>
          <p:cNvCxnSpPr>
            <a:cxnSpLocks/>
            <a:stCxn id="62" idx="4"/>
            <a:endCxn id="64" idx="0"/>
          </p:cNvCxnSpPr>
          <p:nvPr/>
        </p:nvCxnSpPr>
        <p:spPr>
          <a:xfrm>
            <a:off x="10112806" y="1937143"/>
            <a:ext cx="1317449" cy="58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57494E-BCE9-4CB0-8064-04896C18436E}"/>
              </a:ext>
            </a:extLst>
          </p:cNvPr>
          <p:cNvCxnSpPr>
            <a:stCxn id="63" idx="4"/>
            <a:endCxn id="65" idx="0"/>
          </p:cNvCxnSpPr>
          <p:nvPr/>
        </p:nvCxnSpPr>
        <p:spPr>
          <a:xfrm flipH="1">
            <a:off x="7947893" y="3079062"/>
            <a:ext cx="917659" cy="65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3583FD-C9EF-4B79-8022-C3D75084D01D}"/>
              </a:ext>
            </a:extLst>
          </p:cNvPr>
          <p:cNvCxnSpPr>
            <a:stCxn id="63" idx="4"/>
            <a:endCxn id="66" idx="0"/>
          </p:cNvCxnSpPr>
          <p:nvPr/>
        </p:nvCxnSpPr>
        <p:spPr>
          <a:xfrm>
            <a:off x="8865552" y="3079062"/>
            <a:ext cx="961248" cy="65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24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283" y="97003"/>
            <a:ext cx="10832643" cy="1279382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4000" b="0" dirty="0">
                <a:latin typeface="Berlin Sans FB" panose="020E0602020502020306" pitchFamily="34" charset="0"/>
              </a:rPr>
              <a:t>algorithm of </a:t>
            </a:r>
            <a:r>
              <a:rPr lang="en-US" sz="4000" b="0" dirty="0">
                <a:solidFill>
                  <a:srgbClr val="FF0000"/>
                </a:solidFill>
                <a:latin typeface="Berlin Sans FB" panose="020E0602020502020306" pitchFamily="34" charset="0"/>
              </a:rPr>
              <a:t>Deletion</a:t>
            </a:r>
            <a:br>
              <a:rPr lang="en-US" sz="4000" b="0" dirty="0">
                <a:latin typeface="Berlin Sans FB" panose="020E0602020502020306" pitchFamily="34" charset="0"/>
              </a:rPr>
            </a:br>
            <a:r>
              <a:rPr lang="en-US" sz="2800" b="0" dirty="0">
                <a:latin typeface="Berlin Sans FB" panose="020E0602020502020306" pitchFamily="34" charset="0"/>
              </a:rPr>
              <a:t>(1)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DA99F-DEEE-4412-BB5E-663AF20A50E0}"/>
              </a:ext>
            </a:extLst>
          </p:cNvPr>
          <p:cNvSpPr/>
          <p:nvPr/>
        </p:nvSpPr>
        <p:spPr>
          <a:xfrm>
            <a:off x="274132" y="6150480"/>
            <a:ext cx="1726947" cy="61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774631-26E4-4EB6-9E46-18B6A89E3A72}"/>
              </a:ext>
            </a:extLst>
          </p:cNvPr>
          <p:cNvSpPr txBox="1">
            <a:spLocks/>
          </p:cNvSpPr>
          <p:nvPr/>
        </p:nvSpPr>
        <p:spPr>
          <a:xfrm>
            <a:off x="712178" y="1943261"/>
            <a:ext cx="3834770" cy="45953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Bahnschrift" panose="020B0502040204020203" pitchFamily="34" charset="0"/>
              </a:rPr>
              <a:t>Remove(value):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Bahnschrift" panose="020B0502040204020203" pitchFamily="34" charset="0"/>
              </a:rPr>
              <a:t>If value is none: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Bahnschrift" panose="020B0502040204020203" pitchFamily="34" charset="0"/>
              </a:rPr>
              <a:t>	return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Bahnschrift" panose="020B0502040204020203" pitchFamily="34" charset="0"/>
              </a:rPr>
              <a:t>If root is none: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Bahnschrift" panose="020B0502040204020203" pitchFamily="34" charset="0"/>
              </a:rPr>
              <a:t>	return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Bahnschrift" panose="020B0502040204020203" pitchFamily="34" charset="0"/>
              </a:rPr>
              <a:t>Else: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Bahnschrift" panose="020B0502040204020203" pitchFamily="34" charset="0"/>
              </a:rPr>
              <a:t>	</a:t>
            </a:r>
            <a:r>
              <a:rPr lang="en-US" sz="1600" dirty="0" err="1">
                <a:latin typeface="Bahnschrift" panose="020B0502040204020203" pitchFamily="34" charset="0"/>
              </a:rPr>
              <a:t>Trickle_down</a:t>
            </a:r>
            <a:r>
              <a:rPr lang="en-US" sz="1600" dirty="0">
                <a:latin typeface="Bahnschrift" panose="020B0502040204020203" pitchFamily="34" charset="0"/>
              </a:rPr>
              <a:t>(root, value)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C3F77A-F7CD-4DA6-B577-418048D337CD}"/>
              </a:ext>
            </a:extLst>
          </p:cNvPr>
          <p:cNvSpPr/>
          <p:nvPr/>
        </p:nvSpPr>
        <p:spPr>
          <a:xfrm>
            <a:off x="5745272" y="1491369"/>
            <a:ext cx="5267696" cy="3875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Trickle_down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(root, value)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If root is not none: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	if value &lt; 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root.value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		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Trickle_down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root.left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, value)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elif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 value &gt; 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root.value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		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Trickle_down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root.right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, value)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	else: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		if 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root.right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 is None: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			return True, 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root.right</a:t>
            </a:r>
            <a:endParaRPr lang="en-US" sz="18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		if 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root.left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 is None: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			return True, 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root.left</a:t>
            </a:r>
            <a:endParaRPr lang="en-US" sz="1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2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283" y="97003"/>
            <a:ext cx="10832643" cy="1279382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4000" b="0" dirty="0">
                <a:latin typeface="Berlin Sans FB" panose="020E0602020502020306" pitchFamily="34" charset="0"/>
              </a:rPr>
              <a:t>algorithm of </a:t>
            </a:r>
            <a:r>
              <a:rPr lang="en-US" sz="4000" b="0" dirty="0">
                <a:solidFill>
                  <a:srgbClr val="FF0000"/>
                </a:solidFill>
                <a:latin typeface="Berlin Sans FB" panose="020E0602020502020306" pitchFamily="34" charset="0"/>
              </a:rPr>
              <a:t>Deletion</a:t>
            </a:r>
            <a:br>
              <a:rPr lang="en-US" sz="4000" b="0" dirty="0">
                <a:latin typeface="Berlin Sans FB" panose="020E0602020502020306" pitchFamily="34" charset="0"/>
              </a:rPr>
            </a:br>
            <a:r>
              <a:rPr lang="en-US" sz="2800" b="0" dirty="0">
                <a:latin typeface="Berlin Sans FB" panose="020E0602020502020306" pitchFamily="34" charset="0"/>
              </a:rPr>
              <a:t>(2)</a:t>
            </a:r>
            <a:br>
              <a:rPr lang="en-US" sz="2800" b="0" dirty="0">
                <a:latin typeface="Berlin Sans FB" panose="020E0602020502020306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32" y="1677110"/>
            <a:ext cx="6880964" cy="4172645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	if </a:t>
            </a:r>
            <a:r>
              <a:rPr lang="en-US" sz="1600" dirty="0" err="1">
                <a:latin typeface="Bahnschrift" panose="020B0502040204020203" pitchFamily="34" charset="0"/>
              </a:rPr>
              <a:t>root.left.p</a:t>
            </a:r>
            <a:r>
              <a:rPr lang="en-US" sz="1600" dirty="0">
                <a:latin typeface="Bahnschrift" panose="020B0502040204020203" pitchFamily="34" charset="0"/>
              </a:rPr>
              <a:t> &lt; </a:t>
            </a:r>
            <a:r>
              <a:rPr lang="en-US" sz="1600" dirty="0" err="1">
                <a:latin typeface="Bahnschrift" panose="020B0502040204020203" pitchFamily="34" charset="0"/>
              </a:rPr>
              <a:t>node.right.p</a:t>
            </a:r>
            <a:r>
              <a:rPr lang="en-US" sz="1600" dirty="0">
                <a:latin typeface="Bahnschrift" panose="020B0502040204020203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		</a:t>
            </a:r>
            <a:r>
              <a:rPr lang="en-US" sz="1600" dirty="0" err="1">
                <a:latin typeface="Bahnschrift" panose="020B0502040204020203" pitchFamily="34" charset="0"/>
              </a:rPr>
              <a:t>Rotate_Left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	else:</a:t>
            </a: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		</a:t>
            </a:r>
            <a:r>
              <a:rPr lang="en-US" sz="1600" dirty="0" err="1">
                <a:latin typeface="Bahnschrift" panose="020B0502040204020203" pitchFamily="34" charset="0"/>
              </a:rPr>
              <a:t>Rotate_Right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	if root is not None:</a:t>
            </a: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                   	</a:t>
            </a:r>
            <a:r>
              <a:rPr lang="en-US" sz="1600" dirty="0" err="1">
                <a:latin typeface="Bahnschrift" panose="020B0502040204020203" pitchFamily="34" charset="0"/>
              </a:rPr>
              <a:t>Trickle_Down</a:t>
            </a:r>
            <a:r>
              <a:rPr lang="en-US" sz="1600" dirty="0">
                <a:latin typeface="Bahnschrift" panose="020B0502040204020203" pitchFamily="34" charset="0"/>
              </a:rPr>
              <a:t>(root, value)</a:t>
            </a: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                else:</a:t>
            </a: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                 	</a:t>
            </a:r>
            <a:r>
              <a:rPr lang="en-US" sz="1600" dirty="0" err="1">
                <a:latin typeface="Bahnschrift" panose="020B0502040204020203" pitchFamily="34" charset="0"/>
              </a:rPr>
              <a:t>root.left</a:t>
            </a:r>
            <a:r>
              <a:rPr lang="en-US" sz="1600" dirty="0">
                <a:latin typeface="Bahnschrift" panose="020B0502040204020203" pitchFamily="34" charset="0"/>
              </a:rPr>
              <a:t> = None</a:t>
            </a: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return</a:t>
            </a:r>
          </a:p>
          <a:p>
            <a:pPr marL="0" indent="0" algn="just"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                    </a:t>
            </a: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        </a:t>
            </a:r>
          </a:p>
          <a:p>
            <a:pPr marL="0" indent="0" algn="just">
              <a:buNone/>
            </a:pPr>
            <a:r>
              <a:rPr lang="en-US" sz="1600" dirty="0">
                <a:latin typeface="Bahnschrift" panose="020B0502040204020203" pitchFamily="34" charset="0"/>
              </a:rPr>
              <a:t>	</a:t>
            </a:r>
          </a:p>
          <a:p>
            <a:pPr marL="0" indent="0" algn="just">
              <a:buNone/>
            </a:pPr>
            <a:endParaRPr lang="en-US" sz="1600" dirty="0"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DA99F-DEEE-4412-BB5E-663AF20A50E0}"/>
              </a:ext>
            </a:extLst>
          </p:cNvPr>
          <p:cNvSpPr/>
          <p:nvPr/>
        </p:nvSpPr>
        <p:spPr>
          <a:xfrm>
            <a:off x="274132" y="6150480"/>
            <a:ext cx="1726947" cy="61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A17030C-9FC2-47BB-8981-4AEA8B5DDE55}"/>
              </a:ext>
            </a:extLst>
          </p:cNvPr>
          <p:cNvSpPr/>
          <p:nvPr/>
        </p:nvSpPr>
        <p:spPr>
          <a:xfrm>
            <a:off x="9517974" y="401816"/>
            <a:ext cx="939166" cy="6894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8, 12</a:t>
            </a:r>
            <a:endParaRPr lang="en-PK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5050F1B-C71A-46E4-B693-877AFFDC9CAF}"/>
              </a:ext>
            </a:extLst>
          </p:cNvPr>
          <p:cNvSpPr/>
          <p:nvPr/>
        </p:nvSpPr>
        <p:spPr>
          <a:xfrm>
            <a:off x="8270720" y="1543735"/>
            <a:ext cx="939166" cy="6894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6, 23</a:t>
            </a:r>
            <a:endParaRPr lang="en-PK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464A2D1-678E-4F2F-9517-42823ECA8D0D}"/>
              </a:ext>
            </a:extLst>
          </p:cNvPr>
          <p:cNvSpPr/>
          <p:nvPr/>
        </p:nvSpPr>
        <p:spPr>
          <a:xfrm>
            <a:off x="10730307" y="1534242"/>
            <a:ext cx="1154169" cy="6894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12, 36</a:t>
            </a:r>
            <a:endParaRPr lang="en-PK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EE7666D-D493-4A20-A836-5D374D458AD6}"/>
              </a:ext>
            </a:extLst>
          </p:cNvPr>
          <p:cNvSpPr/>
          <p:nvPr/>
        </p:nvSpPr>
        <p:spPr>
          <a:xfrm>
            <a:off x="7353061" y="2739581"/>
            <a:ext cx="939166" cy="6894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2, 45</a:t>
            </a:r>
            <a:endParaRPr lang="en-PK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3456678-92C2-441A-8100-7035496B6026}"/>
              </a:ext>
            </a:extLst>
          </p:cNvPr>
          <p:cNvSpPr/>
          <p:nvPr/>
        </p:nvSpPr>
        <p:spPr>
          <a:xfrm>
            <a:off x="9231968" y="2739580"/>
            <a:ext cx="939166" cy="6894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3, 72</a:t>
            </a:r>
            <a:endParaRPr lang="en-PK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DEFC0A-256B-4F32-930F-AC6B53A1B02F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9987557" y="1091236"/>
            <a:ext cx="1319835" cy="443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B573CA-3824-4E5C-AD4A-2809441FC6D6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7822644" y="2233155"/>
            <a:ext cx="917659" cy="506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FF23F3-33B5-4187-9293-23C29A506D3B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8740303" y="2233155"/>
            <a:ext cx="961248" cy="50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7A848E-E747-4A77-B032-3E3C427ECD05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8740303" y="1091236"/>
            <a:ext cx="1247254" cy="45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1F80F6B8-9997-45C0-A037-29571C5584A6}"/>
              </a:ext>
            </a:extLst>
          </p:cNvPr>
          <p:cNvSpPr/>
          <p:nvPr/>
        </p:nvSpPr>
        <p:spPr>
          <a:xfrm>
            <a:off x="5995858" y="3331191"/>
            <a:ext cx="828447" cy="69039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8, 12</a:t>
            </a:r>
            <a:endParaRPr lang="en-PK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0B5C8CE8-5F9D-42C2-B2FC-7F66B64AA6BA}"/>
              </a:ext>
            </a:extLst>
          </p:cNvPr>
          <p:cNvSpPr/>
          <p:nvPr/>
        </p:nvSpPr>
        <p:spPr>
          <a:xfrm>
            <a:off x="7208191" y="4463617"/>
            <a:ext cx="1018103" cy="69039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12, 36</a:t>
            </a:r>
            <a:endParaRPr lang="en-PK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2ABAA72-2451-4E92-BDB2-A30A36E0B00B}"/>
              </a:ext>
            </a:extLst>
          </p:cNvPr>
          <p:cNvSpPr/>
          <p:nvPr/>
        </p:nvSpPr>
        <p:spPr>
          <a:xfrm>
            <a:off x="4728671" y="4476243"/>
            <a:ext cx="828447" cy="69039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2, 45</a:t>
            </a:r>
            <a:endParaRPr lang="en-PK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5C4C54E6-26B4-428D-BFBE-7E43FCD91017}"/>
              </a:ext>
            </a:extLst>
          </p:cNvPr>
          <p:cNvSpPr/>
          <p:nvPr/>
        </p:nvSpPr>
        <p:spPr>
          <a:xfrm>
            <a:off x="5709852" y="5668955"/>
            <a:ext cx="828447" cy="69039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3, 72</a:t>
            </a:r>
            <a:endParaRPr lang="en-PK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37648A-0EE7-4816-837B-36AE8687F970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>
            <a:off x="6410082" y="4021586"/>
            <a:ext cx="1307161" cy="442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2C1459-AEDD-4ABD-B745-62C80AD5DF1B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5162828" y="4021586"/>
            <a:ext cx="1247254" cy="451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B53B54-3E43-46F3-BEB5-2CA51AAAEEB0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5142895" y="5166638"/>
            <a:ext cx="981181" cy="502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E3CA9A9-E935-4F58-9A72-D6AFAAA886BE}"/>
              </a:ext>
            </a:extLst>
          </p:cNvPr>
          <p:cNvSpPr/>
          <p:nvPr/>
        </p:nvSpPr>
        <p:spPr>
          <a:xfrm>
            <a:off x="7997553" y="1376385"/>
            <a:ext cx="1517699" cy="1078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5836EAC-AD6F-4577-96C7-B4F3A34A0CDD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7601392" y="1026533"/>
            <a:ext cx="1934300" cy="1491796"/>
          </a:xfrm>
          <a:prstGeom prst="bentConnector3">
            <a:avLst>
              <a:gd name="adj1" fmla="val 99216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02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24" grpId="0" animBg="1"/>
      <p:bldP spid="26" grpId="0" animBg="1"/>
      <p:bldP spid="27" grpId="0" animBg="1"/>
      <p:bldP spid="28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2586</TotalTime>
  <Words>944</Words>
  <Application>Microsoft Office PowerPoint</Application>
  <PresentationFormat>Widescreen</PresentationFormat>
  <Paragraphs>250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</vt:lpstr>
      <vt:lpstr>Berlin Sans FB</vt:lpstr>
      <vt:lpstr>Calibri</vt:lpstr>
      <vt:lpstr>Consolas</vt:lpstr>
      <vt:lpstr>Corbel</vt:lpstr>
      <vt:lpstr>Office Theme</vt:lpstr>
      <vt:lpstr>Random Binary Search Tree (TREAP)</vt:lpstr>
      <vt:lpstr>Binary Search Tree</vt:lpstr>
      <vt:lpstr>Random Binary Search Tree</vt:lpstr>
      <vt:lpstr>Random Binary Search Tree</vt:lpstr>
      <vt:lpstr>Random Binary Search Tree</vt:lpstr>
      <vt:lpstr>  algorithm of insertion  </vt:lpstr>
      <vt:lpstr>Insertion</vt:lpstr>
      <vt:lpstr>  algorithm of Deletion (1) </vt:lpstr>
      <vt:lpstr>  algorithm of Deletion (2)  </vt:lpstr>
      <vt:lpstr>  algorithm of finding a value  </vt:lpstr>
      <vt:lpstr>To Find minimum and maximum algorithm</vt:lpstr>
      <vt:lpstr>Abdul Wahab butt kanwar azlan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ABDUL WAHAB BUTT</dc:creator>
  <cp:lastModifiedBy>ABDUL WAHAB BUTT</cp:lastModifiedBy>
  <cp:revision>210</cp:revision>
  <dcterms:created xsi:type="dcterms:W3CDTF">2020-07-09T14:14:36Z</dcterms:created>
  <dcterms:modified xsi:type="dcterms:W3CDTF">2021-01-31T10:09:40Z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