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6.xml"/><Relationship Id="rId22" Type="http://schemas.openxmlformats.org/officeDocument/2006/relationships/font" Target="fonts/Roboto-italic.fntdata"/><Relationship Id="rId10" Type="http://schemas.openxmlformats.org/officeDocument/2006/relationships/slide" Target="slides/slide5.xml"/><Relationship Id="rId21" Type="http://schemas.openxmlformats.org/officeDocument/2006/relationships/font" Target="fonts/Robot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Roboto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c6f73a04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c6f73a0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15c80a19d1c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15c80a19d1c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15c80a19d1c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15c80a19d1c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15c80a19d1c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15c80a19d1c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c80a19d1c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5c80a19d1c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5c80a19d1c_0_8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5c80a19d1c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73a04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73a04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c6f73a04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c6f73a04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15c80a19d1c_0_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15c80a19d1c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c80a19d1c_0_2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c80a19d1c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73a04f_0_2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73a04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5c80a19d1c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5c80a19d1c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5c80a19d1c_0_1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5c80a19d1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15c80a19d1c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15c80a19d1c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Porting Zephyr RTOS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done: 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CPU architecture customize .isa and .core files. arch/riscv/*.core *isa in which defining IMA extension for CPU.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 in that manner we will define the right architecture for gcc compiler like -march=rv64ima.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Reduce the kernel footprint for application that do not runtime configuration. I.e driver/serial/Kconfig disable runtime uart configuration.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Expected Output:</a:t>
            </a:r>
            <a:endParaRPr/>
          </a:p>
        </p:txBody>
      </p:sp>
      <p:sp>
        <p:nvSpPr>
          <p:cNvPr id="142" name="Google Shape;142;p2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First build the application with zephyr kernel. We get zephyr.elf and .lst. By using objcopy extract verilog hex from .elf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Generated hex will be dumped on DDR-A from shell DMA port.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Hydra start fetching kernel from DDR.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have two peripheral UART and BRAM to check the expected output from our main application.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Application:</a:t>
            </a:r>
            <a:endParaRPr/>
          </a:p>
        </p:txBody>
      </p:sp>
      <p:sp>
        <p:nvSpPr>
          <p:cNvPr id="148" name="Google Shape;148;p24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Writing values of a,b and c in BRAM.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Value of e write on the address of UART.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Using runtime driver all peripheral are tested.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Uart to uart and hydra to uart testing is done using runtime drivers and assembly. </a:t>
            </a:r>
            <a:endParaRPr/>
          </a:p>
        </p:txBody>
      </p:sp>
      <p:pic>
        <p:nvPicPr>
          <p:cNvPr id="149" name="Google Shape;14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3353" y="204788"/>
            <a:ext cx="4200525" cy="4733925"/>
          </a:xfrm>
          <a:prstGeom prst="rect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Picture</a:t>
            </a:r>
            <a:endParaRPr/>
          </a:p>
        </p:txBody>
      </p:sp>
      <p:pic>
        <p:nvPicPr>
          <p:cNvPr id="155" name="Google Shape;155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2400"/>
            <a:ext cx="9144001" cy="4239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Zephyr?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Introduction:</a:t>
            </a:r>
            <a:endParaRPr/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Zephyr OS is based on small footprint kernel design for use on resource constrained.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Zephyr kernel support multiple architectures i.e RISC-V (32- and 64-bit).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CFCFC"/>
                </a:highlight>
              </a:rPr>
              <a:t>For platforms without MMU/MPU, it supports combining application specific code with a custom kernel to create a monolithic image.</a:t>
            </a:r>
            <a:endParaRPr>
              <a:solidFill>
                <a:srgbClr val="666666"/>
              </a:solidFill>
              <a:highlight>
                <a:srgbClr val="FCFCF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 sz="1200">
                <a:solidFill>
                  <a:srgbClr val="404040"/>
                </a:solidFill>
                <a:highlight>
                  <a:srgbClr val="FCFCFC"/>
                </a:highlight>
              </a:rPr>
              <a:t> </a:t>
            </a:r>
            <a:r>
              <a:rPr lang="en">
                <a:solidFill>
                  <a:srgbClr val="666666"/>
                </a:solidFill>
                <a:highlight>
                  <a:srgbClr val="FCFCFC"/>
                </a:highlight>
              </a:rPr>
              <a:t>Information from </a:t>
            </a:r>
            <a:r>
              <a:rPr lang="en">
                <a:solidFill>
                  <a:srgbClr val="666666"/>
                </a:solidFill>
                <a:highlight>
                  <a:srgbClr val="FCFCFC"/>
                </a:highlight>
              </a:rPr>
              <a:t>device tree</a:t>
            </a:r>
            <a:r>
              <a:rPr lang="en">
                <a:solidFill>
                  <a:srgbClr val="666666"/>
                </a:solidFill>
                <a:highlight>
                  <a:srgbClr val="FCFCFC"/>
                </a:highlight>
              </a:rPr>
              <a:t> is used to create the application image.</a:t>
            </a:r>
            <a:endParaRPr sz="2400">
              <a:solidFill>
                <a:srgbClr val="666666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Kernel Services: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/>
              <a:t>Every Zephyr application based on zephyr kernel.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configurable nature of kernel allows only those features needed your application </a:t>
            </a:r>
            <a:r>
              <a:rPr lang="en">
                <a:solidFill>
                  <a:srgbClr val="666666"/>
                </a:solidFill>
                <a:highlight>
                  <a:srgbClr val="FCFCFC"/>
                </a:highlight>
              </a:rPr>
              <a:t>making it ideal for systems with limited amounts of memory (as little as 2 KB!).</a:t>
            </a:r>
            <a:endParaRPr>
              <a:solidFill>
                <a:srgbClr val="666666"/>
              </a:solidFill>
              <a:highlight>
                <a:srgbClr val="FCFCF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CFCFC"/>
                </a:highlight>
              </a:rPr>
              <a:t>Zephyr kernel supports a variety of device drivers depends on the board and supported generic type API.</a:t>
            </a:r>
            <a:endParaRPr>
              <a:solidFill>
                <a:srgbClr val="666666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and Configuration:</a:t>
            </a:r>
            <a:endParaRPr/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CFCFC"/>
                </a:highlight>
              </a:rPr>
              <a:t>The Zephyr build process can be divided into two main phases: a configuration phase and a build phase.</a:t>
            </a:r>
            <a:endParaRPr>
              <a:solidFill>
                <a:srgbClr val="666666"/>
              </a:solidFill>
              <a:highlight>
                <a:srgbClr val="FCFCFC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CFCFC"/>
                </a:highlight>
              </a:rPr>
              <a:t>The configuration phase begins when the user generate a build system, specifying a </a:t>
            </a:r>
            <a:r>
              <a:rPr lang="en">
                <a:solidFill>
                  <a:srgbClr val="666666"/>
                </a:solidFill>
                <a:highlight>
                  <a:srgbClr val="CFE2F3"/>
                </a:highlight>
              </a:rPr>
              <a:t>board target</a:t>
            </a:r>
            <a:r>
              <a:rPr lang="en">
                <a:solidFill>
                  <a:srgbClr val="666666"/>
                </a:solidFill>
                <a:highlight>
                  <a:srgbClr val="D9D9D9"/>
                </a:highlight>
              </a:rPr>
              <a:t> </a:t>
            </a:r>
            <a:r>
              <a:rPr lang="en">
                <a:solidFill>
                  <a:srgbClr val="666666"/>
                </a:solidFill>
                <a:highlight>
                  <a:srgbClr val="FCFCFC"/>
                </a:highlight>
              </a:rPr>
              <a:t>and a source </a:t>
            </a:r>
            <a:r>
              <a:rPr lang="en">
                <a:solidFill>
                  <a:srgbClr val="666666"/>
                </a:solidFill>
                <a:highlight>
                  <a:srgbClr val="9FC5E8"/>
                </a:highlight>
              </a:rPr>
              <a:t>application directory</a:t>
            </a:r>
            <a:r>
              <a:rPr lang="en">
                <a:solidFill>
                  <a:srgbClr val="666666"/>
                </a:solidFill>
                <a:highlight>
                  <a:srgbClr val="FCFCFC"/>
                </a:highlight>
              </a:rPr>
              <a:t>.</a:t>
            </a:r>
            <a:endParaRPr>
              <a:solidFill>
                <a:srgbClr val="666666"/>
              </a:solidFill>
              <a:highlight>
                <a:srgbClr val="FCFCFC"/>
              </a:highlight>
            </a:endParaRPr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>
                <a:solidFill>
                  <a:srgbClr val="666666"/>
                </a:solidFill>
                <a:highlight>
                  <a:srgbClr val="FCFCFC"/>
                </a:highlight>
              </a:rPr>
              <a:t>               west build -b </a:t>
            </a:r>
            <a:r>
              <a:rPr lang="en">
                <a:solidFill>
                  <a:srgbClr val="666666"/>
                </a:solidFill>
                <a:highlight>
                  <a:srgbClr val="CFE2F3"/>
                </a:highlight>
              </a:rPr>
              <a:t>aws_fpga</a:t>
            </a:r>
            <a:r>
              <a:rPr lang="en">
                <a:solidFill>
                  <a:srgbClr val="666666"/>
                </a:solidFill>
                <a:highlight>
                  <a:srgbClr val="FCFCFC"/>
                </a:highlight>
              </a:rPr>
              <a:t> </a:t>
            </a:r>
            <a:r>
              <a:rPr lang="en">
                <a:solidFill>
                  <a:srgbClr val="666666"/>
                </a:solidFill>
                <a:highlight>
                  <a:srgbClr val="9FC5E8"/>
                </a:highlight>
              </a:rPr>
              <a:t>samples/printk/</a:t>
            </a:r>
            <a:endParaRPr>
              <a:solidFill>
                <a:srgbClr val="666666"/>
              </a:solidFill>
              <a:highlight>
                <a:srgbClr val="9FC5E8"/>
              </a:highlight>
            </a:endParaRPr>
          </a:p>
        </p:txBody>
      </p:sp>
      <p:cxnSp>
        <p:nvCxnSpPr>
          <p:cNvPr id="91" name="Google Shape;91;p17"/>
          <p:cNvCxnSpPr/>
          <p:nvPr/>
        </p:nvCxnSpPr>
        <p:spPr>
          <a:xfrm>
            <a:off x="2924225" y="3224475"/>
            <a:ext cx="770100" cy="26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92" name="Google Shape;92;p17"/>
          <p:cNvCxnSpPr/>
          <p:nvPr/>
        </p:nvCxnSpPr>
        <p:spPr>
          <a:xfrm flipH="1">
            <a:off x="5117300" y="3237525"/>
            <a:ext cx="1005300" cy="23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Google Shape;9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08948" y="535485"/>
            <a:ext cx="5677051" cy="4072525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8"/>
          <p:cNvSpPr txBox="1"/>
          <p:nvPr>
            <p:ph type="title"/>
          </p:nvPr>
        </p:nvSpPr>
        <p:spPr>
          <a:xfrm>
            <a:off x="134700" y="2301300"/>
            <a:ext cx="3481500" cy="540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Configuration </a:t>
            </a:r>
            <a:r>
              <a:rPr lang="en" sz="2000"/>
              <a:t>Hierarchy</a:t>
            </a:r>
            <a:r>
              <a:rPr lang="en" sz="2000"/>
              <a:t>:</a:t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Configuration</a:t>
            </a:r>
            <a:endParaRPr/>
          </a:p>
        </p:txBody>
      </p:sp>
      <p:sp>
        <p:nvSpPr>
          <p:cNvPr id="104" name="Google Shape;104;p19"/>
          <p:cNvSpPr txBox="1"/>
          <p:nvPr/>
        </p:nvSpPr>
        <p:spPr>
          <a:xfrm>
            <a:off x="169700" y="182775"/>
            <a:ext cx="8890200" cy="2370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04040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Devicetree</a:t>
            </a:r>
            <a:endParaRPr b="1" sz="2000">
              <a:solidFill>
                <a:srgbClr val="404040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800">
                <a:solidFill>
                  <a:srgbClr val="666666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*.dts and *.dtsi  files are collected from the target’s architecture, SoC, board, and application directories then included via the C preprocessor. The preprocessor output is placed in build/zephyr/zephyr.dts.pre.</a:t>
            </a:r>
            <a:endParaRPr sz="1800">
              <a:solidFill>
                <a:srgbClr val="666666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04040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04040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Kconfig</a:t>
            </a:r>
            <a:endParaRPr b="1" sz="2000">
              <a:solidFill>
                <a:srgbClr val="404040"/>
              </a:solidFill>
              <a:highlight>
                <a:srgbClr val="FCFCFC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404040"/>
                </a:solidFill>
                <a:highlight>
                  <a:srgbClr val="E7F2FA"/>
                </a:highlight>
                <a:latin typeface="Roboto"/>
                <a:ea typeface="Roboto"/>
                <a:cs typeface="Roboto"/>
                <a:sym typeface="Roboto"/>
              </a:rPr>
              <a:t>	</a:t>
            </a:r>
            <a:r>
              <a:rPr lang="en"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Kconfig</a:t>
            </a:r>
            <a:r>
              <a:rPr lang="en" sz="1800">
                <a:solidFill>
                  <a:srgbClr val="666666"/>
                </a:solidFill>
                <a:highlight>
                  <a:srgbClr val="FCFCFC"/>
                </a:highlight>
                <a:latin typeface="Roboto"/>
                <a:ea typeface="Roboto"/>
                <a:cs typeface="Roboto"/>
                <a:sym typeface="Roboto"/>
              </a:rPr>
              <a:t> files define available configuration options for for the target architecture, SoC, board, and application.   </a:t>
            </a:r>
            <a:endParaRPr b="1" sz="1800">
              <a:solidFill>
                <a:srgbClr val="666666"/>
              </a:solidFill>
              <a:highlight>
                <a:srgbClr val="E7F2FA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9"/>
          <p:cNvSpPr/>
          <p:nvPr/>
        </p:nvSpPr>
        <p:spPr>
          <a:xfrm>
            <a:off x="7297400" y="2998300"/>
            <a:ext cx="1549800" cy="96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9"/>
          <p:cNvSpPr/>
          <p:nvPr/>
        </p:nvSpPr>
        <p:spPr>
          <a:xfrm>
            <a:off x="388800" y="2998300"/>
            <a:ext cx="1549800" cy="96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9"/>
          <p:cNvSpPr/>
          <p:nvPr/>
        </p:nvSpPr>
        <p:spPr>
          <a:xfrm>
            <a:off x="2115950" y="2998300"/>
            <a:ext cx="1549800" cy="96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/>
          <p:nvPr/>
        </p:nvSpPr>
        <p:spPr>
          <a:xfrm>
            <a:off x="3843100" y="2998300"/>
            <a:ext cx="1549800" cy="96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9"/>
          <p:cNvSpPr/>
          <p:nvPr/>
        </p:nvSpPr>
        <p:spPr>
          <a:xfrm>
            <a:off x="5570250" y="2998300"/>
            <a:ext cx="1549800" cy="966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19"/>
          <p:cNvSpPr txBox="1"/>
          <p:nvPr/>
        </p:nvSpPr>
        <p:spPr>
          <a:xfrm>
            <a:off x="469975" y="3302800"/>
            <a:ext cx="1370700" cy="4002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PrintK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2205500" y="3302800"/>
            <a:ext cx="1370700" cy="4002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AWS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3932650" y="3281200"/>
            <a:ext cx="1370700" cy="4002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AWS-FPGA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9"/>
          <p:cNvSpPr txBox="1"/>
          <p:nvPr/>
        </p:nvSpPr>
        <p:spPr>
          <a:xfrm>
            <a:off x="5659800" y="3195100"/>
            <a:ext cx="1370700" cy="6156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RISC-V </a:t>
            </a:r>
            <a:endParaRPr b="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(32- or 64-bit)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4" name="Google Shape;114;p19"/>
          <p:cNvSpPr txBox="1"/>
          <p:nvPr/>
        </p:nvSpPr>
        <p:spPr>
          <a:xfrm>
            <a:off x="7386950" y="3281200"/>
            <a:ext cx="1370700" cy="400200"/>
          </a:xfrm>
          <a:prstGeom prst="rect">
            <a:avLst/>
          </a:prstGeom>
          <a:noFill/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Roboto"/>
                <a:ea typeface="Roboto"/>
                <a:cs typeface="Roboto"/>
                <a:sym typeface="Roboto"/>
              </a:rPr>
              <a:t>I,M,A,F</a:t>
            </a:r>
            <a:endParaRPr b="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1879913" y="3398500"/>
            <a:ext cx="196800" cy="20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3611238" y="3398500"/>
            <a:ext cx="196800" cy="20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/>
          <p:nvPr/>
        </p:nvSpPr>
        <p:spPr>
          <a:xfrm>
            <a:off x="5338388" y="3376900"/>
            <a:ext cx="196800" cy="20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7065538" y="3398500"/>
            <a:ext cx="196800" cy="208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 Phase: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471900" y="1919075"/>
            <a:ext cx="8548800" cy="32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CFCFC"/>
                </a:highlight>
              </a:rPr>
              <a:t>The build phase can be </a:t>
            </a:r>
            <a:r>
              <a:rPr lang="en">
                <a:solidFill>
                  <a:srgbClr val="666666"/>
                </a:solidFill>
                <a:highlight>
                  <a:srgbClr val="FCFCFC"/>
                </a:highlight>
              </a:rPr>
              <a:t>divided</a:t>
            </a:r>
            <a:r>
              <a:rPr lang="en">
                <a:solidFill>
                  <a:srgbClr val="666666"/>
                </a:solidFill>
                <a:highlight>
                  <a:srgbClr val="FCFCFC"/>
                </a:highlight>
              </a:rPr>
              <a:t>, into three stages: the pre-build, final binary, and post-processing.</a:t>
            </a:r>
            <a:endParaRPr>
              <a:solidFill>
                <a:srgbClr val="666666"/>
              </a:solidFill>
              <a:highlight>
                <a:srgbClr val="FCFCFC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CFCFC"/>
                </a:highlight>
              </a:rPr>
              <a:t>Pre-build occurs before any source files are compiled, because during this phase header files used by the source files are generated.</a:t>
            </a:r>
            <a:endParaRPr>
              <a:solidFill>
                <a:srgbClr val="666666"/>
              </a:solidFill>
              <a:highlight>
                <a:srgbClr val="FCFCFC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CFCFC"/>
                </a:highlight>
              </a:rPr>
              <a:t>Final binary from the previous stage is incomplete. The link from the previous stage is repeated, this time with the missing pieces populated.</a:t>
            </a:r>
            <a:endParaRPr>
              <a:solidFill>
                <a:srgbClr val="666666"/>
              </a:solidFill>
              <a:highlight>
                <a:srgbClr val="FCFCFC"/>
              </a:highlight>
            </a:endParaRPr>
          </a:p>
          <a:p>
            <a:pPr indent="-3429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Char char="●"/>
            </a:pPr>
            <a:r>
              <a:rPr lang="en">
                <a:solidFill>
                  <a:srgbClr val="666666"/>
                </a:solidFill>
                <a:highlight>
                  <a:srgbClr val="FCFCFC"/>
                </a:highlight>
              </a:rPr>
              <a:t>Post processing Finally, if necessary, the completed kernel is converted from </a:t>
            </a:r>
            <a:r>
              <a:rPr i="1" lang="en">
                <a:solidFill>
                  <a:srgbClr val="666666"/>
                </a:solidFill>
                <a:highlight>
                  <a:srgbClr val="FCFCFC"/>
                </a:highlight>
              </a:rPr>
              <a:t>ELF</a:t>
            </a:r>
            <a:r>
              <a:rPr lang="en">
                <a:solidFill>
                  <a:srgbClr val="666666"/>
                </a:solidFill>
                <a:highlight>
                  <a:srgbClr val="FCFCFC"/>
                </a:highlight>
              </a:rPr>
              <a:t> to the format expected by the loader and/or flash tool required by the target. This is accomplished in a straightforward manner with </a:t>
            </a:r>
            <a:r>
              <a:rPr i="1" lang="en">
                <a:solidFill>
                  <a:srgbClr val="666666"/>
                </a:solidFill>
                <a:highlight>
                  <a:srgbClr val="FCFCFC"/>
                </a:highlight>
              </a:rPr>
              <a:t>objdump</a:t>
            </a:r>
            <a:r>
              <a:rPr lang="en">
                <a:solidFill>
                  <a:srgbClr val="666666"/>
                </a:solidFill>
                <a:highlight>
                  <a:srgbClr val="FCFCFC"/>
                </a:highlight>
              </a:rPr>
              <a:t>.</a:t>
            </a:r>
            <a:endParaRPr>
              <a:solidFill>
                <a:srgbClr val="666666"/>
              </a:solidFill>
              <a:highlight>
                <a:srgbClr val="FCFCFC"/>
              </a:highlight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have done: 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our own application directory in samples/printk. samples/printk/main.c.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our custom board to initialize SoC by writing own kconfig and dts files. boards/riscv/aws_fpga.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Then write the aws_fpga.dtsi(include) file for </a:t>
            </a:r>
            <a:r>
              <a:rPr lang="en"/>
              <a:t>specifying</a:t>
            </a:r>
            <a:r>
              <a:rPr lang="en"/>
              <a:t> </a:t>
            </a:r>
            <a:r>
              <a:rPr lang="en"/>
              <a:t>hardware</a:t>
            </a:r>
            <a:r>
              <a:rPr lang="en"/>
              <a:t> specification and add it on board configuration file.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an SoC directory on soc/riscv/riscv-privilage/aws/ and writing all soc related configuration on it.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