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EBFF1B84-9352-4A3A-9BA9-D86A8EB3FF27}"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0" y="4256280"/>
            <a:ext cx="10080000" cy="1976040"/>
          </a:xfrm>
          <a:prstGeom prst="rect">
            <a:avLst/>
          </a:prstGeom>
          <a:noFill/>
          <a:ln>
            <a:noFill/>
          </a:ln>
        </p:spPr>
        <p:txBody>
          <a:bodyPr lIns="0" rIns="0" tIns="0" bIns="0" anchor="ctr"/>
          <a:p>
            <a:pPr algn="ctr"/>
            <a:r>
              <a:rPr b="0" lang="en-US" sz="3200" spc="-1" strike="noStrike">
                <a:solidFill>
                  <a:srgbClr val="3c2154"/>
                </a:solidFill>
                <a:uFill>
                  <a:solidFill>
                    <a:srgbClr val="ffffff"/>
                  </a:solidFill>
                </a:uFill>
                <a:latin typeface="Verdana"/>
              </a:rPr>
              <a:t>CrowdFunding, </a:t>
            </a:r>
            <a:r>
              <a:rPr b="0" lang="en-US" sz="3200" spc="-1" strike="noStrike">
                <a:solidFill>
                  <a:srgbClr val="3c2154"/>
                </a:solidFill>
                <a:uFill>
                  <a:solidFill>
                    <a:srgbClr val="ffffff"/>
                  </a:solidFill>
                </a:uFill>
                <a:latin typeface="Verdana"/>
              </a:rPr>
              <a:t>CrowdSelling, </a:t>
            </a:r>
            <a:r>
              <a:rPr b="0" lang="en-US" sz="3200" spc="-1" strike="noStrike">
                <a:solidFill>
                  <a:srgbClr val="3c2154"/>
                </a:solidFill>
                <a:uFill>
                  <a:solidFill>
                    <a:srgbClr val="ffffff"/>
                  </a:solidFill>
                </a:uFill>
                <a:latin typeface="Verdana"/>
              </a:rPr>
              <a:t>CrowdEngagement</a:t>
            </a:r>
            <a:endParaRPr b="0" lang="en-US" sz="3200" spc="-1" strike="noStrike">
              <a:solidFill>
                <a:srgbClr val="000000"/>
              </a:solidFill>
              <a:uFill>
                <a:solidFill>
                  <a:srgbClr val="ffffff"/>
                </a:solidFill>
              </a:uFill>
              <a:latin typeface="Arial"/>
            </a:endParaRPr>
          </a:p>
          <a:p>
            <a:pPr algn="ctr"/>
            <a:endParaRPr b="0" lang="en-US" sz="3200" spc="-1" strike="noStrike">
              <a:solidFill>
                <a:srgbClr val="000000"/>
              </a:solidFill>
              <a:uFill>
                <a:solidFill>
                  <a:srgbClr val="ffffff"/>
                </a:solidFill>
              </a:uFill>
              <a:latin typeface="Arial"/>
            </a:endParaRPr>
          </a:p>
          <a:p>
            <a:pPr algn="ctr"/>
            <a:r>
              <a:rPr b="0" lang="en-US" sz="3200" spc="-1" strike="noStrike">
                <a:solidFill>
                  <a:srgbClr val="3c2154"/>
                </a:solidFill>
                <a:uFill>
                  <a:solidFill>
                    <a:srgbClr val="ffffff"/>
                  </a:solidFill>
                </a:uFill>
                <a:latin typeface="Verdana"/>
              </a:rPr>
              <a:t>For AUTHORS &amp; </a:t>
            </a:r>
            <a:r>
              <a:rPr b="0" lang="en-US" sz="3200" spc="-1" strike="noStrike">
                <a:solidFill>
                  <a:srgbClr val="3c2154"/>
                </a:solidFill>
                <a:uFill>
                  <a:solidFill>
                    <a:srgbClr val="ffffff"/>
                  </a:solidFill>
                </a:uFill>
                <a:latin typeface="Verdana"/>
              </a:rPr>
              <a:t>FILMMAKERS</a:t>
            </a:r>
            <a:endParaRPr b="0" lang="en-US" sz="3200" spc="-1" strike="noStrike">
              <a:solidFill>
                <a:srgbClr val="000000"/>
              </a:solidFill>
              <a:uFill>
                <a:solidFill>
                  <a:srgbClr val="ffffff"/>
                </a:solidFill>
              </a:uFill>
              <a:latin typeface="Arial"/>
            </a:endParaRPr>
          </a:p>
        </p:txBody>
      </p:sp>
      <p:pic>
        <p:nvPicPr>
          <p:cNvPr id="40" name="" descr=""/>
          <p:cNvPicPr/>
          <p:nvPr/>
        </p:nvPicPr>
        <p:blipFill>
          <a:blip r:embed="rId1"/>
          <a:stretch/>
        </p:blipFill>
        <p:spPr>
          <a:xfrm>
            <a:off x="3770280" y="822960"/>
            <a:ext cx="2539080" cy="25390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504000" y="301320"/>
            <a:ext cx="7817040" cy="887400"/>
          </a:xfrm>
          <a:prstGeom prst="rect">
            <a:avLst/>
          </a:prstGeom>
          <a:noFill/>
          <a:ln>
            <a:noFill/>
          </a:ln>
        </p:spPr>
        <p:txBody>
          <a:bodyPr lIns="0" rIns="0" tIns="0" bIns="0" anchor="ctr"/>
          <a:p>
            <a:r>
              <a:rPr b="1" lang="en-US" sz="4400" spc="-1" strike="noStrike">
                <a:solidFill>
                  <a:srgbClr val="3c2154"/>
                </a:solidFill>
                <a:uFill>
                  <a:solidFill>
                    <a:srgbClr val="ffffff"/>
                  </a:solidFill>
                </a:uFill>
                <a:latin typeface="Verdana"/>
              </a:rPr>
              <a:t>Competition</a:t>
            </a:r>
            <a:endParaRPr b="1" lang="en-US" sz="4400" spc="-1" strike="noStrike">
              <a:solidFill>
                <a:srgbClr val="3c2154"/>
              </a:solidFill>
              <a:uFill>
                <a:solidFill>
                  <a:srgbClr val="ffffff"/>
                </a:solidFill>
              </a:uFill>
              <a:latin typeface="Verdana"/>
            </a:endParaRPr>
          </a:p>
        </p:txBody>
      </p:sp>
      <p:pic>
        <p:nvPicPr>
          <p:cNvPr id="74" name="" descr=""/>
          <p:cNvPicPr/>
          <p:nvPr/>
        </p:nvPicPr>
        <p:blipFill>
          <a:blip r:embed="rId1"/>
          <a:stretch/>
        </p:blipFill>
        <p:spPr>
          <a:xfrm>
            <a:off x="3011760" y="1371600"/>
            <a:ext cx="6132240" cy="753840"/>
          </a:xfrm>
          <a:prstGeom prst="rect">
            <a:avLst/>
          </a:prstGeom>
          <a:ln>
            <a:noFill/>
          </a:ln>
        </p:spPr>
      </p:pic>
      <p:pic>
        <p:nvPicPr>
          <p:cNvPr id="75" name="" descr=""/>
          <p:cNvPicPr/>
          <p:nvPr/>
        </p:nvPicPr>
        <p:blipFill>
          <a:blip r:embed="rId2"/>
          <a:stretch/>
        </p:blipFill>
        <p:spPr>
          <a:xfrm>
            <a:off x="3017520" y="4075560"/>
            <a:ext cx="4480560" cy="1868040"/>
          </a:xfrm>
          <a:prstGeom prst="rect">
            <a:avLst/>
          </a:prstGeom>
          <a:ln>
            <a:noFill/>
          </a:ln>
        </p:spPr>
      </p:pic>
      <p:pic>
        <p:nvPicPr>
          <p:cNvPr id="76" name="" descr=""/>
          <p:cNvPicPr/>
          <p:nvPr/>
        </p:nvPicPr>
        <p:blipFill>
          <a:blip r:embed="rId3"/>
          <a:stretch/>
        </p:blipFill>
        <p:spPr>
          <a:xfrm>
            <a:off x="-12240" y="2103480"/>
            <a:ext cx="4309920" cy="2262600"/>
          </a:xfrm>
          <a:prstGeom prst="rect">
            <a:avLst/>
          </a:prstGeom>
          <a:ln>
            <a:noFill/>
          </a:ln>
        </p:spPr>
      </p:pic>
      <p:pic>
        <p:nvPicPr>
          <p:cNvPr id="77" name="" descr=""/>
          <p:cNvPicPr/>
          <p:nvPr/>
        </p:nvPicPr>
        <p:blipFill>
          <a:blip r:embed="rId4"/>
          <a:stretch/>
        </p:blipFill>
        <p:spPr>
          <a:xfrm>
            <a:off x="6218280" y="2651760"/>
            <a:ext cx="3152520" cy="1523520"/>
          </a:xfrm>
          <a:prstGeom prst="rect">
            <a:avLst/>
          </a:prstGeom>
          <a:ln>
            <a:noFill/>
          </a:ln>
        </p:spPr>
      </p:pic>
      <p:pic>
        <p:nvPicPr>
          <p:cNvPr id="78" name="" descr=""/>
          <p:cNvPicPr/>
          <p:nvPr/>
        </p:nvPicPr>
        <p:blipFill>
          <a:blip r:embed="rId5"/>
          <a:stretch/>
        </p:blipFill>
        <p:spPr>
          <a:xfrm>
            <a:off x="-91440" y="4419360"/>
            <a:ext cx="4846320" cy="3230640"/>
          </a:xfrm>
          <a:prstGeom prst="rect">
            <a:avLst/>
          </a:prstGeom>
          <a:ln>
            <a:noFill/>
          </a:ln>
        </p:spPr>
      </p:pic>
      <p:pic>
        <p:nvPicPr>
          <p:cNvPr id="79" name="" descr=""/>
          <p:cNvPicPr/>
          <p:nvPr/>
        </p:nvPicPr>
        <p:blipFill>
          <a:blip r:embed="rId6"/>
          <a:stretch/>
        </p:blipFill>
        <p:spPr>
          <a:xfrm>
            <a:off x="6576480" y="5759280"/>
            <a:ext cx="2476080" cy="11901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504000" y="301320"/>
            <a:ext cx="7817040" cy="887400"/>
          </a:xfrm>
          <a:prstGeom prst="rect">
            <a:avLst/>
          </a:prstGeom>
          <a:noFill/>
          <a:ln>
            <a:noFill/>
          </a:ln>
        </p:spPr>
        <p:txBody>
          <a:bodyPr lIns="0" rIns="0" tIns="0" bIns="0" anchor="ctr"/>
          <a:p>
            <a:r>
              <a:rPr b="1" lang="en-US" sz="4400" spc="-1" strike="noStrike">
                <a:solidFill>
                  <a:srgbClr val="3c2154"/>
                </a:solidFill>
                <a:uFill>
                  <a:solidFill>
                    <a:srgbClr val="ffffff"/>
                  </a:solidFill>
                </a:uFill>
                <a:latin typeface="Verdana"/>
              </a:rPr>
              <a:t>Competitive Advantage</a:t>
            </a:r>
            <a:endParaRPr b="1" lang="en-US" sz="4400" spc="-1" strike="noStrike">
              <a:solidFill>
                <a:srgbClr val="3c2154"/>
              </a:solidFill>
              <a:uFill>
                <a:solidFill>
                  <a:srgbClr val="ffffff"/>
                </a:solidFill>
              </a:uFill>
              <a:latin typeface="Verdana"/>
            </a:endParaRPr>
          </a:p>
        </p:txBody>
      </p:sp>
      <p:sp>
        <p:nvSpPr>
          <p:cNvPr id="81" name="TextShape 2"/>
          <p:cNvSpPr txBox="1"/>
          <p:nvPr/>
        </p:nvSpPr>
        <p:spPr>
          <a:xfrm>
            <a:off x="274320" y="1463040"/>
            <a:ext cx="8869680" cy="5536440"/>
          </a:xfrm>
          <a:prstGeom prst="rect">
            <a:avLst/>
          </a:prstGeom>
          <a:noFill/>
          <a:ln>
            <a:noFill/>
          </a:ln>
        </p:spPr>
        <p:txBody>
          <a:bodyPr lIns="0" rIns="0" tIns="0" bIns="0"/>
          <a:p>
            <a:r>
              <a:rPr b="0" lang="en-US" sz="2200" spc="-1" strike="noStrike">
                <a:solidFill>
                  <a:srgbClr val="3c2154"/>
                </a:solidFill>
                <a:uFill>
                  <a:solidFill>
                    <a:srgbClr val="ffffff"/>
                  </a:solidFill>
                </a:uFill>
                <a:latin typeface="Verdana"/>
              </a:rPr>
              <a:t>Authors’ organizations can do the marketing</a:t>
            </a:r>
            <a:endParaRPr b="0" lang="en-US" sz="2200" spc="-1" strike="noStrike">
              <a:solidFill>
                <a:srgbClr val="000000"/>
              </a:solidFill>
              <a:uFill>
                <a:solidFill>
                  <a:srgbClr val="ffffff"/>
                </a:solidFill>
              </a:uFill>
              <a:latin typeface="Arial"/>
            </a:endParaRPr>
          </a:p>
          <a:p>
            <a:endParaRPr b="0" lang="en-US" sz="2200" spc="-1" strike="noStrike">
              <a:solidFill>
                <a:srgbClr val="000000"/>
              </a:solidFill>
              <a:uFill>
                <a:solidFill>
                  <a:srgbClr val="ffffff"/>
                </a:solidFill>
              </a:uFill>
              <a:latin typeface="Arial"/>
            </a:endParaRPr>
          </a:p>
          <a:p>
            <a:r>
              <a:rPr b="0" lang="en-US" sz="2200" spc="-1" strike="noStrike">
                <a:solidFill>
                  <a:srgbClr val="3c2154"/>
                </a:solidFill>
                <a:uFill>
                  <a:solidFill>
                    <a:srgbClr val="ffffff"/>
                  </a:solidFill>
                </a:uFill>
                <a:latin typeface="Verdana"/>
              </a:rPr>
              <a:t>Authors earn revenue for many creative products </a:t>
            </a:r>
            <a:endParaRPr b="0" lang="en-US" sz="2200" spc="-1" strike="noStrike">
              <a:solidFill>
                <a:srgbClr val="000000"/>
              </a:solidFill>
              <a:uFill>
                <a:solidFill>
                  <a:srgbClr val="ffffff"/>
                </a:solidFill>
              </a:uFill>
              <a:latin typeface="Arial"/>
            </a:endParaRPr>
          </a:p>
          <a:p>
            <a:endParaRPr b="0" lang="en-US" sz="2200" spc="-1" strike="noStrike">
              <a:solidFill>
                <a:srgbClr val="000000"/>
              </a:solidFill>
              <a:uFill>
                <a:solidFill>
                  <a:srgbClr val="ffffff"/>
                </a:solidFill>
              </a:uFill>
              <a:latin typeface="Arial"/>
            </a:endParaRPr>
          </a:p>
          <a:p>
            <a:r>
              <a:rPr b="0" lang="en-US" sz="2200" spc="-1" strike="noStrike">
                <a:solidFill>
                  <a:srgbClr val="3c2154"/>
                </a:solidFill>
                <a:uFill>
                  <a:solidFill>
                    <a:srgbClr val="ffffff"/>
                  </a:solidFill>
                </a:uFill>
                <a:latin typeface="Verdana"/>
              </a:rPr>
              <a:t>Rather than offering one book only every year or two, authors offer something once a month </a:t>
            </a:r>
            <a:endParaRPr b="0" lang="en-US" sz="2200" spc="-1" strike="noStrike">
              <a:solidFill>
                <a:srgbClr val="000000"/>
              </a:solidFill>
              <a:uFill>
                <a:solidFill>
                  <a:srgbClr val="ffffff"/>
                </a:solidFill>
              </a:uFill>
              <a:latin typeface="Arial"/>
            </a:endParaRPr>
          </a:p>
          <a:p>
            <a:endParaRPr b="0" lang="en-US" sz="2200" spc="-1" strike="noStrike">
              <a:solidFill>
                <a:srgbClr val="000000"/>
              </a:solidFill>
              <a:uFill>
                <a:solidFill>
                  <a:srgbClr val="ffffff"/>
                </a:solidFill>
              </a:uFill>
              <a:latin typeface="Arial"/>
            </a:endParaRPr>
          </a:p>
          <a:p>
            <a:r>
              <a:rPr b="0" lang="en-US" sz="2200" spc="-1" strike="noStrike">
                <a:solidFill>
                  <a:srgbClr val="3c2154"/>
                </a:solidFill>
                <a:uFill>
                  <a:solidFill>
                    <a:srgbClr val="ffffff"/>
                  </a:solidFill>
                </a:uFill>
                <a:latin typeface="Verdana"/>
              </a:rPr>
              <a:t>CrowdPublish.TV acquires authors &amp; fans before book is complete – before they’re acquired by competition</a:t>
            </a:r>
            <a:endParaRPr b="0" lang="en-US" sz="2200" spc="-1" strike="noStrike">
              <a:solidFill>
                <a:srgbClr val="000000"/>
              </a:solidFill>
              <a:uFill>
                <a:solidFill>
                  <a:srgbClr val="ffffff"/>
                </a:solidFill>
              </a:uFill>
              <a:latin typeface="Arial"/>
            </a:endParaRPr>
          </a:p>
          <a:p>
            <a:endParaRPr b="0" lang="en-US" sz="2200" spc="-1" strike="noStrike">
              <a:solidFill>
                <a:srgbClr val="000000"/>
              </a:solidFill>
              <a:uFill>
                <a:solidFill>
                  <a:srgbClr val="ffffff"/>
                </a:solidFill>
              </a:uFill>
              <a:latin typeface="Arial"/>
            </a:endParaRPr>
          </a:p>
          <a:p>
            <a:r>
              <a:rPr b="0" lang="en-US" sz="2200" spc="-1" strike="noStrike">
                <a:solidFill>
                  <a:srgbClr val="3c2154"/>
                </a:solidFill>
                <a:uFill>
                  <a:solidFill>
                    <a:srgbClr val="ffffff"/>
                  </a:solidFill>
                </a:uFill>
                <a:latin typeface="Verdana"/>
              </a:rPr>
              <a:t>Instead of fans waiting months before getting rewards/perks authors offer something immediately available </a:t>
            </a:r>
            <a:endParaRPr b="0" lang="en-US" sz="2200" spc="-1" strike="noStrike">
              <a:solidFill>
                <a:srgbClr val="000000"/>
              </a:solidFill>
              <a:uFill>
                <a:solidFill>
                  <a:srgbClr val="ffffff"/>
                </a:solidFill>
              </a:uFill>
              <a:latin typeface="Arial"/>
            </a:endParaRPr>
          </a:p>
          <a:p>
            <a:endParaRPr b="0" lang="en-US" sz="2200" spc="-1" strike="noStrike">
              <a:solidFill>
                <a:srgbClr val="000000"/>
              </a:solidFill>
              <a:uFill>
                <a:solidFill>
                  <a:srgbClr val="ffffff"/>
                </a:solidFill>
              </a:uFill>
              <a:latin typeface="Arial"/>
            </a:endParaRPr>
          </a:p>
        </p:txBody>
      </p:sp>
      <p:pic>
        <p:nvPicPr>
          <p:cNvPr id="82" name="" descr=""/>
          <p:cNvPicPr/>
          <p:nvPr/>
        </p:nvPicPr>
        <p:blipFill>
          <a:blip r:embed="rId1"/>
          <a:stretch/>
        </p:blipFill>
        <p:spPr>
          <a:xfrm>
            <a:off x="7513920" y="5502240"/>
            <a:ext cx="1904400" cy="19044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91440" y="91440"/>
            <a:ext cx="9988560" cy="7468560"/>
          </a:xfrm>
          <a:prstGeom prst="rect">
            <a:avLst/>
          </a:prstGeom>
          <a:noFill/>
          <a:ln>
            <a:noFill/>
          </a:ln>
        </p:spPr>
        <p:txBody>
          <a:bodyPr lIns="0" rIns="0" tIns="0" bIns="0"/>
          <a:p>
            <a:r>
              <a:rPr b="0" lang="en-US" sz="1200" spc="-1" strike="noStrike">
                <a:solidFill>
                  <a:srgbClr val="000000"/>
                </a:solidFill>
                <a:uFill>
                  <a:solidFill>
                    <a:srgbClr val="ffffff"/>
                  </a:solidFill>
                </a:uFill>
                <a:latin typeface="Arial"/>
              </a:rPr>
              <a:t>Book authors are being undervalued by having their books sold for $2.99 and receiving only 40%. Authors and filmmakers can offer more than just ebooks and print books, movies. Authors and filmmakers should be able to receive financial compensation for special engagement and perks. Most places that sell author and filmmaker products only offer the books or movies themselves. They don’t sell the author. It’s time consuming to market books and films. Kickstarter campaigns are overwhelming.</a:t>
            </a:r>
            <a:endParaRPr b="0" lang="en-US" sz="1200" spc="-1" strike="noStrike">
              <a:solidFill>
                <a:srgbClr val="000000"/>
              </a:solidFill>
              <a:uFill>
                <a:solidFill>
                  <a:srgbClr val="ffffff"/>
                </a:solidFill>
              </a:uFill>
              <a:latin typeface="Arial"/>
            </a:endParaRPr>
          </a:p>
          <a:p>
            <a:endParaRPr b="0" lang="en-US" sz="1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1. Web platform where authors and filmmakers can sell anything they have such as personalized inspirational social media posts for fans, consulting, or skype into book club meetups. </a:t>
            </a:r>
            <a:endParaRPr b="0" lang="en-US" sz="1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2. Organizations that have a stake in projects on the site receive a portion of the authors’ cut for recruiting their membership to support a project.</a:t>
            </a:r>
            <a:endParaRPr b="0" lang="en-US" sz="1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3. Instead of one campaign per product, long-term projects are broken into phases, such as chapters or scenes. Projects can have many phases, or mini-campaigns, per product.</a:t>
            </a:r>
            <a:endParaRPr b="0" lang="en-US" sz="1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This opens up a much larger revenue stream for authors and filmmakers to produce their work. This gives fans much more opportunity to interact with their favorite authors and filmmakers and the possibility for special access. Opportunity to offload some of the marketing work to enthusiastic organizations.</a:t>
            </a:r>
            <a:endParaRPr b="0" lang="en-US" sz="1200" spc="-1" strike="noStrike">
              <a:solidFill>
                <a:srgbClr val="000000"/>
              </a:solidFill>
              <a:uFill>
                <a:solidFill>
                  <a:srgbClr val="ffffff"/>
                </a:solidFill>
              </a:uFill>
              <a:latin typeface="Arial"/>
            </a:endParaRPr>
          </a:p>
          <a:p>
            <a:endParaRPr b="0" lang="en-US" sz="1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Different than kickstarter, indiegogo, or patreon because authors’ organizations can do the marketing for the authors and receive a portion of the proceeds. Different than Amazon because the author is the focus, not the books or movies. Authors and filmmakers can earn revenue for many creative products rather than offering their fans only one book every year or two, they offer something once a month. CrowdPublish.TV gets the fans before the product is complete, beating the publishers to the customers. Authors don’t have to wait until product is almost complete before creating campaign nor make fans wait months before getting rewards/perks; they can offer something every month.</a:t>
            </a:r>
            <a:endParaRPr b="0" lang="en-US" sz="1200" spc="-1" strike="noStrike">
              <a:solidFill>
                <a:srgbClr val="000000"/>
              </a:solidFill>
              <a:uFill>
                <a:solidFill>
                  <a:srgbClr val="ffffff"/>
                </a:solidFill>
              </a:uFill>
              <a:latin typeface="Arial"/>
            </a:endParaRPr>
          </a:p>
          <a:p>
            <a:endParaRPr b="0" lang="en-US" sz="1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5% of the sales, same as kickstarter and indigogo. In the future there will be add-ons such as paying to be a featured author, premium web features on their page such as livestreaming, maintaining fan email notifications, or event rsvps. Fans pay for premium features such as content, featured reviews, membership discounts.  </a:t>
            </a:r>
            <a:endParaRPr b="0" lang="en-US" sz="1200" spc="-1" strike="noStrike">
              <a:solidFill>
                <a:srgbClr val="000000"/>
              </a:solidFill>
              <a:uFill>
                <a:solidFill>
                  <a:srgbClr val="ffffff"/>
                </a:solidFill>
              </a:uFill>
              <a:latin typeface="Arial"/>
            </a:endParaRPr>
          </a:p>
          <a:p>
            <a:endParaRPr b="0" lang="en-US" sz="1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Lisa: Ph.D. in industrial systems engineering from ASU. Self-taught Ruby on Rails. Developed and taught Ruby on Rails course for George Mason University. Mentored one of the students to continue semester project. Supervised research projects at the MITRE Corporation. Took video production courses from American University, screenwriting courses from Hollywood screenwriter. Was involved in Women in Film &amp; Video. Produced movie, wrote book about FAA, movie about high school in progress. Past president of Northern Virginia Writers Club.</a:t>
            </a:r>
            <a:endParaRPr b="0" lang="en-US" sz="1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Need early adopters to test how users use site, give feedback on copy. Do they have the same interpretation of CrowdFunding that we intend? Does the term CrowdSelling convey they right capability or does it turn people off?</a:t>
            </a:r>
            <a:endParaRPr b="0" lang="en-US" sz="1200" spc="-1" strike="noStrike">
              <a:solidFill>
                <a:srgbClr val="000000"/>
              </a:solidFill>
              <a:uFill>
                <a:solidFill>
                  <a:srgbClr val="ffffff"/>
                </a:solidFill>
              </a:uFill>
              <a:latin typeface="Arial"/>
            </a:endParaRPr>
          </a:p>
          <a:p>
            <a:endParaRPr b="0" lang="en-US" sz="12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r>
              <a:rPr b="1" lang="en-US" sz="4400" spc="-1" strike="noStrike">
                <a:solidFill>
                  <a:srgbClr val="3c2154"/>
                </a:solidFill>
                <a:uFill>
                  <a:solidFill>
                    <a:srgbClr val="ffffff"/>
                  </a:solidFill>
                </a:uFill>
                <a:latin typeface="Verdana"/>
              </a:rPr>
              <a:t>Problem</a:t>
            </a:r>
            <a:endParaRPr b="1" lang="en-US" sz="4400" spc="-1" strike="noStrike">
              <a:solidFill>
                <a:srgbClr val="3c2154"/>
              </a:solidFill>
              <a:uFill>
                <a:solidFill>
                  <a:srgbClr val="ffffff"/>
                </a:solidFill>
              </a:uFill>
              <a:latin typeface="Verdana"/>
            </a:endParaRPr>
          </a:p>
        </p:txBody>
      </p:sp>
      <p:sp>
        <p:nvSpPr>
          <p:cNvPr id="42" name="TextShape 2"/>
          <p:cNvSpPr txBox="1"/>
          <p:nvPr/>
        </p:nvSpPr>
        <p:spPr>
          <a:xfrm>
            <a:off x="504000" y="1769040"/>
            <a:ext cx="9071640" cy="4384440"/>
          </a:xfrm>
          <a:prstGeom prst="rect">
            <a:avLst/>
          </a:prstGeom>
          <a:noFill/>
          <a:ln>
            <a:noFill/>
          </a:ln>
        </p:spPr>
        <p:txBody>
          <a:bodyPr lIns="0" rIns="0" tIns="0" bIns="0"/>
          <a:p>
            <a:r>
              <a:rPr b="0" lang="en-US" sz="3200" spc="-1" strike="noStrike">
                <a:solidFill>
                  <a:srgbClr val="3c2154"/>
                </a:solidFill>
                <a:uFill>
                  <a:solidFill>
                    <a:srgbClr val="ffffff"/>
                  </a:solidFill>
                </a:uFill>
                <a:latin typeface="Verdana"/>
              </a:rPr>
              <a:t>Book authors are being undervalued by current online selling practices</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3200" spc="-1" strike="noStrike">
                <a:solidFill>
                  <a:srgbClr val="3c2154"/>
                </a:solidFill>
                <a:uFill>
                  <a:solidFill>
                    <a:srgbClr val="ffffff"/>
                  </a:solidFill>
                </a:uFill>
                <a:latin typeface="Verdana"/>
              </a:rPr>
              <a:t>Most places that sell author and filmmaker products only offer the books or movies</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3200" spc="-1" strike="noStrike">
                <a:solidFill>
                  <a:srgbClr val="3c2154"/>
                </a:solidFill>
                <a:uFill>
                  <a:solidFill>
                    <a:srgbClr val="ffffff"/>
                  </a:solidFill>
                </a:uFill>
                <a:latin typeface="Verdana"/>
              </a:rPr>
              <a:t>Marketing is time consuming</a:t>
            </a:r>
            <a:endParaRPr b="0" lang="en-U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478440" y="209880"/>
            <a:ext cx="3362040" cy="1262160"/>
          </a:xfrm>
          <a:prstGeom prst="rect">
            <a:avLst/>
          </a:prstGeom>
          <a:noFill/>
          <a:ln>
            <a:noFill/>
          </a:ln>
        </p:spPr>
        <p:txBody>
          <a:bodyPr lIns="0" rIns="0" tIns="0" bIns="0" anchor="ctr"/>
          <a:p>
            <a:pPr algn="ctr"/>
            <a:r>
              <a:rPr b="1" lang="en-US" sz="4400" spc="-1" strike="noStrike">
                <a:solidFill>
                  <a:srgbClr val="3c2154"/>
                </a:solidFill>
                <a:uFill>
                  <a:solidFill>
                    <a:srgbClr val="ffffff"/>
                  </a:solidFill>
                </a:uFill>
                <a:latin typeface="Verdana"/>
              </a:rPr>
              <a:t>Solution</a:t>
            </a:r>
            <a:endParaRPr b="1" lang="en-US" sz="4400" spc="-1" strike="noStrike">
              <a:solidFill>
                <a:srgbClr val="3c2154"/>
              </a:solidFill>
              <a:uFill>
                <a:solidFill>
                  <a:srgbClr val="ffffff"/>
                </a:solidFill>
              </a:uFill>
              <a:latin typeface="Verdana"/>
            </a:endParaRPr>
          </a:p>
        </p:txBody>
      </p:sp>
      <p:sp>
        <p:nvSpPr>
          <p:cNvPr id="44" name="TextShape 2"/>
          <p:cNvSpPr txBox="1"/>
          <p:nvPr/>
        </p:nvSpPr>
        <p:spPr>
          <a:xfrm>
            <a:off x="365760" y="1828800"/>
            <a:ext cx="8778240" cy="1554480"/>
          </a:xfrm>
          <a:prstGeom prst="rect">
            <a:avLst/>
          </a:prstGeom>
          <a:noFill/>
          <a:ln>
            <a:noFill/>
          </a:ln>
        </p:spPr>
        <p:txBody>
          <a:bodyPr lIns="0" rIns="0" tIns="0" bIns="0"/>
          <a:p>
            <a:pPr algn="ctr"/>
            <a:r>
              <a:rPr b="0" lang="en-US" sz="3200" spc="-1" strike="noStrike">
                <a:solidFill>
                  <a:srgbClr val="3c2154"/>
                </a:solidFill>
                <a:uFill>
                  <a:solidFill>
                    <a:srgbClr val="ffffff"/>
                  </a:solidFill>
                </a:uFill>
                <a:latin typeface="Verdana"/>
              </a:rPr>
              <a:t>Web platform that helps authors </a:t>
            </a:r>
            <a:endParaRPr b="0" lang="en-US" sz="3200" spc="-1" strike="noStrike">
              <a:solidFill>
                <a:srgbClr val="000000"/>
              </a:solidFill>
              <a:uFill>
                <a:solidFill>
                  <a:srgbClr val="ffffff"/>
                </a:solidFill>
              </a:uFill>
              <a:latin typeface="Arial"/>
            </a:endParaRPr>
          </a:p>
          <a:p>
            <a:pPr algn="ctr"/>
            <a:r>
              <a:rPr b="0" lang="en-US" sz="3200" spc="-1" strike="noStrike">
                <a:solidFill>
                  <a:srgbClr val="3c2154"/>
                </a:solidFill>
                <a:uFill>
                  <a:solidFill>
                    <a:srgbClr val="ffffff"/>
                  </a:solidFill>
                </a:uFill>
                <a:latin typeface="Verdana"/>
              </a:rPr>
              <a:t>&amp; filmmakers</a:t>
            </a:r>
            <a:endParaRPr b="0" lang="en-US" sz="3200" spc="-1" strike="noStrike">
              <a:solidFill>
                <a:srgbClr val="000000"/>
              </a:solidFill>
              <a:uFill>
                <a:solidFill>
                  <a:srgbClr val="ffffff"/>
                </a:solidFill>
              </a:uFill>
              <a:latin typeface="Arial"/>
            </a:endParaRPr>
          </a:p>
        </p:txBody>
      </p:sp>
      <p:sp>
        <p:nvSpPr>
          <p:cNvPr id="45" name="CustomShape 3"/>
          <p:cNvSpPr/>
          <p:nvPr/>
        </p:nvSpPr>
        <p:spPr>
          <a:xfrm>
            <a:off x="3474720" y="3657600"/>
            <a:ext cx="2651760" cy="2468880"/>
          </a:xfrm>
          <a:prstGeom prst="rect">
            <a:avLst/>
          </a:prstGeom>
          <a:solidFill>
            <a:srgbClr val="3d2754"/>
          </a:solidFill>
          <a:ln>
            <a:solidFill>
              <a:srgbClr val="3465a4"/>
            </a:solidFill>
          </a:ln>
        </p:spPr>
        <p:style>
          <a:lnRef idx="0"/>
          <a:fillRef idx="0"/>
          <a:effectRef idx="0"/>
          <a:fontRef idx="minor"/>
        </p:style>
      </p:sp>
      <p:sp>
        <p:nvSpPr>
          <p:cNvPr id="46" name="TextShape 4"/>
          <p:cNvSpPr txBox="1"/>
          <p:nvPr/>
        </p:nvSpPr>
        <p:spPr>
          <a:xfrm>
            <a:off x="3571560" y="3931920"/>
            <a:ext cx="2455920" cy="1816920"/>
          </a:xfrm>
          <a:prstGeom prst="rect">
            <a:avLst/>
          </a:prstGeom>
          <a:noFill/>
          <a:ln>
            <a:noFill/>
          </a:ln>
        </p:spPr>
        <p:txBody>
          <a:bodyPr lIns="0" rIns="0" tIns="0" bIns="0"/>
          <a:p>
            <a:pPr algn="ctr"/>
            <a:r>
              <a:rPr b="0" lang="en-US" sz="3200" spc="-1" strike="noStrike">
                <a:solidFill>
                  <a:srgbClr val="ffffff"/>
                </a:solidFill>
                <a:uFill>
                  <a:solidFill>
                    <a:srgbClr val="ffffff"/>
                  </a:solidFill>
                </a:uFill>
                <a:latin typeface="Verdana"/>
              </a:rPr>
              <a:t>Sell other items</a:t>
            </a:r>
            <a:endParaRPr b="0" lang="en-US" sz="3200" spc="-1" strike="noStrike">
              <a:solidFill>
                <a:srgbClr val="ffffff"/>
              </a:solidFill>
              <a:uFill>
                <a:solidFill>
                  <a:srgbClr val="ffffff"/>
                </a:solidFill>
              </a:uFill>
              <a:latin typeface="Arial"/>
            </a:endParaRPr>
          </a:p>
        </p:txBody>
      </p:sp>
      <p:sp>
        <p:nvSpPr>
          <p:cNvPr id="47" name="CustomShape 5"/>
          <p:cNvSpPr/>
          <p:nvPr/>
        </p:nvSpPr>
        <p:spPr>
          <a:xfrm>
            <a:off x="182880" y="3657600"/>
            <a:ext cx="2926080" cy="2468880"/>
          </a:xfrm>
          <a:prstGeom prst="rect">
            <a:avLst/>
          </a:prstGeom>
          <a:solidFill>
            <a:srgbClr val="3d2754"/>
          </a:solidFill>
          <a:ln>
            <a:solidFill>
              <a:srgbClr val="3465a4"/>
            </a:solidFill>
          </a:ln>
        </p:spPr>
        <p:style>
          <a:lnRef idx="0"/>
          <a:fillRef idx="0"/>
          <a:effectRef idx="0"/>
          <a:fontRef idx="minor"/>
        </p:style>
      </p:sp>
      <p:sp>
        <p:nvSpPr>
          <p:cNvPr id="48" name="TextShape 6"/>
          <p:cNvSpPr txBox="1"/>
          <p:nvPr/>
        </p:nvSpPr>
        <p:spPr>
          <a:xfrm>
            <a:off x="365760" y="3931920"/>
            <a:ext cx="2743200" cy="1816920"/>
          </a:xfrm>
          <a:prstGeom prst="rect">
            <a:avLst/>
          </a:prstGeom>
          <a:noFill/>
          <a:ln>
            <a:noFill/>
          </a:ln>
        </p:spPr>
        <p:txBody>
          <a:bodyPr lIns="0" rIns="0" tIns="0" bIns="0"/>
          <a:p>
            <a:pPr algn="ctr"/>
            <a:r>
              <a:rPr b="0" lang="en-US" sz="3200" spc="-1" strike="noStrike">
                <a:solidFill>
                  <a:srgbClr val="ffffff"/>
                </a:solidFill>
                <a:uFill>
                  <a:solidFill>
                    <a:srgbClr val="ffffff"/>
                  </a:solidFill>
                </a:uFill>
                <a:latin typeface="Verdana"/>
              </a:rPr>
              <a:t>Sell before they post on sites offering less</a:t>
            </a:r>
            <a:endParaRPr b="0" lang="en-US" sz="3200" spc="-1" strike="noStrike">
              <a:solidFill>
                <a:srgbClr val="ffffff"/>
              </a:solidFill>
              <a:uFill>
                <a:solidFill>
                  <a:srgbClr val="ffffff"/>
                </a:solidFill>
              </a:uFill>
              <a:latin typeface="Arial"/>
            </a:endParaRPr>
          </a:p>
        </p:txBody>
      </p:sp>
      <p:sp>
        <p:nvSpPr>
          <p:cNvPr id="49" name="CustomShape 7"/>
          <p:cNvSpPr/>
          <p:nvPr/>
        </p:nvSpPr>
        <p:spPr>
          <a:xfrm>
            <a:off x="6492240" y="3657600"/>
            <a:ext cx="2743200" cy="2468880"/>
          </a:xfrm>
          <a:prstGeom prst="rect">
            <a:avLst/>
          </a:prstGeom>
          <a:solidFill>
            <a:srgbClr val="3d2754"/>
          </a:solidFill>
          <a:ln>
            <a:solidFill>
              <a:srgbClr val="3465a4"/>
            </a:solidFill>
          </a:ln>
        </p:spPr>
        <p:style>
          <a:lnRef idx="0"/>
          <a:fillRef idx="0"/>
          <a:effectRef idx="0"/>
          <a:fontRef idx="minor"/>
        </p:style>
      </p:sp>
      <p:sp>
        <p:nvSpPr>
          <p:cNvPr id="50" name="TextShape 8"/>
          <p:cNvSpPr txBox="1"/>
          <p:nvPr/>
        </p:nvSpPr>
        <p:spPr>
          <a:xfrm>
            <a:off x="6609240" y="3931920"/>
            <a:ext cx="2626200" cy="1816920"/>
          </a:xfrm>
          <a:prstGeom prst="rect">
            <a:avLst/>
          </a:prstGeom>
          <a:noFill/>
          <a:ln>
            <a:noFill/>
          </a:ln>
        </p:spPr>
        <p:txBody>
          <a:bodyPr lIns="0" rIns="0" tIns="0" bIns="0"/>
          <a:p>
            <a:pPr algn="ctr"/>
            <a:r>
              <a:rPr b="0" lang="en-US" sz="3200" spc="-1" strike="noStrike">
                <a:solidFill>
                  <a:srgbClr val="ffffff"/>
                </a:solidFill>
                <a:uFill>
                  <a:solidFill>
                    <a:srgbClr val="ffffff"/>
                  </a:solidFill>
                </a:uFill>
                <a:latin typeface="Verdana"/>
              </a:rPr>
              <a:t>Reward orgs they belong to for helping with marketing</a:t>
            </a:r>
            <a:endParaRPr b="0" lang="en-US" sz="3200" spc="-1" strike="noStrike">
              <a:solidFill>
                <a:srgbClr val="ffffff"/>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r>
              <a:rPr b="1" lang="en-US" sz="4400" spc="-1" strike="noStrike">
                <a:solidFill>
                  <a:srgbClr val="3c2154"/>
                </a:solidFill>
                <a:uFill>
                  <a:solidFill>
                    <a:srgbClr val="ffffff"/>
                  </a:solidFill>
                </a:uFill>
                <a:latin typeface="Verdana"/>
              </a:rPr>
              <a:t>Market Validation</a:t>
            </a:r>
            <a:endParaRPr b="1" lang="en-US" sz="4400" spc="-1" strike="noStrike">
              <a:solidFill>
                <a:srgbClr val="3c2154"/>
              </a:solidFill>
              <a:uFill>
                <a:solidFill>
                  <a:srgbClr val="ffffff"/>
                </a:solidFill>
              </a:uFill>
              <a:latin typeface="Verdana"/>
            </a:endParaRPr>
          </a:p>
        </p:txBody>
      </p:sp>
      <p:sp>
        <p:nvSpPr>
          <p:cNvPr id="52" name="TextShape 2"/>
          <p:cNvSpPr txBox="1"/>
          <p:nvPr/>
        </p:nvSpPr>
        <p:spPr>
          <a:xfrm>
            <a:off x="163440" y="1769040"/>
            <a:ext cx="9346320" cy="4445640"/>
          </a:xfrm>
          <a:prstGeom prst="rect">
            <a:avLst/>
          </a:prstGeom>
          <a:noFill/>
          <a:ln>
            <a:noFill/>
          </a:ln>
        </p:spPr>
        <p:txBody>
          <a:bodyPr lIns="0" rIns="0" tIns="0" bIns="0"/>
          <a:p>
            <a:r>
              <a:rPr b="0" lang="en-US" sz="3200" spc="-1" strike="noStrike">
                <a:solidFill>
                  <a:srgbClr val="3c2154"/>
                </a:solidFill>
                <a:uFill>
                  <a:solidFill>
                    <a:srgbClr val="ffffff"/>
                  </a:solidFill>
                </a:uFill>
                <a:latin typeface="Verdana"/>
              </a:rPr>
              <a:t>Some books do well on kickstarter, indiegogo</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3200" spc="-1" strike="noStrike">
                <a:solidFill>
                  <a:srgbClr val="3c2154"/>
                </a:solidFill>
                <a:uFill>
                  <a:solidFill>
                    <a:srgbClr val="ffffff"/>
                  </a:solidFill>
                </a:uFill>
                <a:latin typeface="Verdana"/>
              </a:rPr>
              <a:t>Self published books on Amazon</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3200" spc="-1" strike="noStrike">
                <a:solidFill>
                  <a:srgbClr val="3c2154"/>
                </a:solidFill>
                <a:uFill>
                  <a:solidFill>
                    <a:srgbClr val="ffffff"/>
                  </a:solidFill>
                </a:uFill>
                <a:latin typeface="Verdana"/>
              </a:rPr>
              <a:t>Writers and show producers receive monthly donations from fans</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3200" spc="-1" strike="noStrike">
                <a:solidFill>
                  <a:srgbClr val="3c2154"/>
                </a:solidFill>
                <a:uFill>
                  <a:solidFill>
                    <a:srgbClr val="ffffff"/>
                  </a:solidFill>
                </a:uFill>
                <a:latin typeface="Verdana"/>
              </a:rPr>
              <a:t>1200 authors already signed up on</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p:txBody>
      </p:sp>
      <p:pic>
        <p:nvPicPr>
          <p:cNvPr id="53" name="" descr=""/>
          <p:cNvPicPr/>
          <p:nvPr/>
        </p:nvPicPr>
        <p:blipFill>
          <a:blip r:embed="rId1"/>
          <a:stretch/>
        </p:blipFill>
        <p:spPr>
          <a:xfrm>
            <a:off x="7513920" y="4679280"/>
            <a:ext cx="1904400" cy="19044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a:noFill/>
          <a:ln>
            <a:noFill/>
          </a:ln>
        </p:spPr>
        <p:txBody>
          <a:bodyPr lIns="0" rIns="0" tIns="0" bIns="0" anchor="ctr"/>
          <a:p>
            <a:r>
              <a:rPr b="1" lang="en-US" sz="4400" spc="-1" strike="noStrike">
                <a:solidFill>
                  <a:srgbClr val="3c2154"/>
                </a:solidFill>
                <a:uFill>
                  <a:solidFill>
                    <a:srgbClr val="ffffff"/>
                  </a:solidFill>
                </a:uFill>
                <a:latin typeface="Verdana"/>
              </a:rPr>
              <a:t>Market Size</a:t>
            </a:r>
            <a:endParaRPr b="1" lang="en-US" sz="4400" spc="-1" strike="noStrike">
              <a:solidFill>
                <a:srgbClr val="3c2154"/>
              </a:solidFill>
              <a:uFill>
                <a:solidFill>
                  <a:srgbClr val="ffffff"/>
                </a:solidFill>
              </a:uFill>
              <a:latin typeface="Verdana"/>
            </a:endParaRPr>
          </a:p>
        </p:txBody>
      </p:sp>
      <p:sp>
        <p:nvSpPr>
          <p:cNvPr id="55" name="TextShape 2"/>
          <p:cNvSpPr txBox="1"/>
          <p:nvPr/>
        </p:nvSpPr>
        <p:spPr>
          <a:xfrm>
            <a:off x="163440" y="1769040"/>
            <a:ext cx="9071640" cy="4384440"/>
          </a:xfrm>
          <a:prstGeom prst="rect">
            <a:avLst/>
          </a:prstGeom>
          <a:noFill/>
          <a:ln>
            <a:noFill/>
          </a:ln>
        </p:spPr>
        <p:txBody>
          <a:bodyPr lIns="0" rIns="0" tIns="0" bIns="0"/>
          <a:p>
            <a:r>
              <a:rPr b="0" lang="en-US" sz="3200" spc="-1" strike="noStrike">
                <a:solidFill>
                  <a:srgbClr val="3c2154"/>
                </a:solidFill>
                <a:uFill>
                  <a:solidFill>
                    <a:srgbClr val="ffffff"/>
                  </a:solidFill>
                </a:uFill>
                <a:latin typeface="Verdana"/>
              </a:rPr>
              <a:t> </a:t>
            </a:r>
            <a:r>
              <a:rPr b="0" lang="en-US" sz="3200" spc="-1" strike="noStrike">
                <a:solidFill>
                  <a:srgbClr val="3c2154"/>
                </a:solidFill>
                <a:uFill>
                  <a:solidFill>
                    <a:srgbClr val="ffffff"/>
                  </a:solidFill>
                </a:uFill>
                <a:latin typeface="Verdana"/>
              </a:rPr>
              <a:t>books on kickstarter</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3200" spc="-1" strike="noStrike">
                <a:solidFill>
                  <a:srgbClr val="3c2154"/>
                </a:solidFill>
                <a:uFill>
                  <a:solidFill>
                    <a:srgbClr val="ffffff"/>
                  </a:solidFill>
                </a:uFill>
                <a:latin typeface="Verdana"/>
              </a:rPr>
              <a:t>Self published books on Amazon</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3200" spc="-1" strike="noStrike">
                <a:solidFill>
                  <a:srgbClr val="3c2154"/>
                </a:solidFill>
                <a:uFill>
                  <a:solidFill>
                    <a:srgbClr val="ffffff"/>
                  </a:solidFill>
                </a:uFill>
                <a:latin typeface="Verdana"/>
              </a:rPr>
              <a:t>727000 Self-Published in 2015 in US alone</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p:txBody>
      </p:sp>
      <p:pic>
        <p:nvPicPr>
          <p:cNvPr id="56" name="" descr=""/>
          <p:cNvPicPr/>
          <p:nvPr/>
        </p:nvPicPr>
        <p:blipFill>
          <a:blip r:embed="rId1"/>
          <a:stretch/>
        </p:blipFill>
        <p:spPr>
          <a:xfrm>
            <a:off x="7513920" y="4679280"/>
            <a:ext cx="1904400" cy="19044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rIns="0" tIns="0" bIns="0" anchor="ctr"/>
          <a:p>
            <a:r>
              <a:rPr b="1" lang="en-US" sz="4400" spc="-1" strike="noStrike">
                <a:solidFill>
                  <a:srgbClr val="3c2154"/>
                </a:solidFill>
                <a:uFill>
                  <a:solidFill>
                    <a:srgbClr val="ffffff"/>
                  </a:solidFill>
                </a:uFill>
                <a:latin typeface="Verdana"/>
              </a:rPr>
              <a:t>Product </a:t>
            </a:r>
            <a:r>
              <a:rPr b="0" lang="en-US" sz="3800" spc="-1" strike="noStrike">
                <a:solidFill>
                  <a:srgbClr val="3c2154"/>
                </a:solidFill>
                <a:uFill>
                  <a:solidFill>
                    <a:srgbClr val="ffffff"/>
                  </a:solidFill>
                </a:uFill>
                <a:latin typeface="Verdana"/>
              </a:rPr>
              <a:t>(for authors)</a:t>
            </a:r>
            <a:endParaRPr b="1" lang="en-US" sz="4400" spc="-1" strike="noStrike">
              <a:solidFill>
                <a:srgbClr val="3c2154"/>
              </a:solidFill>
              <a:uFill>
                <a:solidFill>
                  <a:srgbClr val="ffffff"/>
                </a:solidFill>
              </a:uFill>
              <a:latin typeface="Verdana"/>
            </a:endParaRPr>
          </a:p>
        </p:txBody>
      </p:sp>
      <p:sp>
        <p:nvSpPr>
          <p:cNvPr id="58" name="TextShape 2"/>
          <p:cNvSpPr txBox="1"/>
          <p:nvPr/>
        </p:nvSpPr>
        <p:spPr>
          <a:xfrm>
            <a:off x="163440" y="1769040"/>
            <a:ext cx="9071640" cy="5433480"/>
          </a:xfrm>
          <a:prstGeom prst="rect">
            <a:avLst/>
          </a:prstGeom>
          <a:noFill/>
          <a:ln>
            <a:noFill/>
          </a:ln>
        </p:spPr>
        <p:txBody>
          <a:bodyPr lIns="0" rIns="0" tIns="0" bIns="0"/>
          <a:p>
            <a:r>
              <a:rPr b="0" lang="en-US" sz="3200" spc="-1" strike="noStrike">
                <a:solidFill>
                  <a:srgbClr val="3c2154"/>
                </a:solidFill>
                <a:uFill>
                  <a:solidFill>
                    <a:srgbClr val="ffffff"/>
                  </a:solidFill>
                </a:uFill>
                <a:latin typeface="Verdana"/>
              </a:rPr>
              <a:t>Author Posts a project phase</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3200" spc="-1" strike="noStrike">
                <a:solidFill>
                  <a:srgbClr val="3c2154"/>
                </a:solidFill>
                <a:uFill>
                  <a:solidFill>
                    <a:srgbClr val="ffffff"/>
                  </a:solidFill>
                </a:uFill>
                <a:latin typeface="Verdana"/>
              </a:rPr>
              <a:t>Add items to sell (standard or custom)</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3200" spc="-1" strike="noStrike">
                <a:solidFill>
                  <a:srgbClr val="3c2154"/>
                </a:solidFill>
                <a:uFill>
                  <a:solidFill>
                    <a:srgbClr val="ffffff"/>
                  </a:solidFill>
                </a:uFill>
                <a:latin typeface="Verdana"/>
              </a:rPr>
              <a:t>Get existing fans to sign up &amp; purchase</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3200" spc="-1" strike="noStrike">
                <a:solidFill>
                  <a:srgbClr val="3c2154"/>
                </a:solidFill>
                <a:uFill>
                  <a:solidFill>
                    <a:srgbClr val="ffffff"/>
                  </a:solidFill>
                </a:uFill>
                <a:latin typeface="Verdana"/>
              </a:rPr>
              <a:t>Get your organizations to tell their members</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3200" spc="-1" strike="noStrike">
                <a:solidFill>
                  <a:srgbClr val="3c2154"/>
                </a:solidFill>
                <a:uFill>
                  <a:solidFill>
                    <a:srgbClr val="ffffff"/>
                  </a:solidFill>
                </a:uFill>
                <a:latin typeface="Verdana"/>
              </a:rPr>
              <a:t> </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p:txBody>
      </p:sp>
      <p:pic>
        <p:nvPicPr>
          <p:cNvPr id="59" name="" descr=""/>
          <p:cNvPicPr/>
          <p:nvPr/>
        </p:nvPicPr>
        <p:blipFill>
          <a:blip r:embed="rId1"/>
          <a:stretch/>
        </p:blipFill>
        <p:spPr>
          <a:xfrm>
            <a:off x="7513920" y="4679280"/>
            <a:ext cx="1904400" cy="19044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rIns="0" tIns="0" bIns="0" anchor="ctr"/>
          <a:p>
            <a:r>
              <a:rPr b="1" lang="en-US" sz="4400" spc="-1" strike="noStrike">
                <a:solidFill>
                  <a:srgbClr val="3c2154"/>
                </a:solidFill>
                <a:uFill>
                  <a:solidFill>
                    <a:srgbClr val="ffffff"/>
                  </a:solidFill>
                </a:uFill>
                <a:latin typeface="Verdana"/>
              </a:rPr>
              <a:t>Prod</a:t>
            </a:r>
            <a:r>
              <a:rPr b="1" lang="en-US" sz="4400" spc="-1" strike="noStrike">
                <a:solidFill>
                  <a:srgbClr val="3c2154"/>
                </a:solidFill>
                <a:uFill>
                  <a:solidFill>
                    <a:srgbClr val="ffffff"/>
                  </a:solidFill>
                </a:uFill>
                <a:latin typeface="Verdana"/>
              </a:rPr>
              <a:t>uct </a:t>
            </a:r>
            <a:r>
              <a:rPr b="0" lang="en-US" sz="3800" spc="-1" strike="noStrike">
                <a:solidFill>
                  <a:srgbClr val="3c2154"/>
                </a:solidFill>
                <a:uFill>
                  <a:solidFill>
                    <a:srgbClr val="ffffff"/>
                  </a:solidFill>
                </a:uFill>
                <a:latin typeface="Verdana"/>
              </a:rPr>
              <a:t>(for </a:t>
            </a:r>
            <a:r>
              <a:rPr b="0" lang="en-US" sz="3800" spc="-1" strike="noStrike">
                <a:solidFill>
                  <a:srgbClr val="3c2154"/>
                </a:solidFill>
                <a:uFill>
                  <a:solidFill>
                    <a:srgbClr val="ffffff"/>
                  </a:solidFill>
                </a:uFill>
                <a:latin typeface="Verdana"/>
              </a:rPr>
              <a:t>fans)</a:t>
            </a:r>
            <a:endParaRPr b="1" lang="en-US" sz="4400" spc="-1" strike="noStrike">
              <a:solidFill>
                <a:srgbClr val="3c2154"/>
              </a:solidFill>
              <a:uFill>
                <a:solidFill>
                  <a:srgbClr val="ffffff"/>
                </a:solidFill>
              </a:uFill>
              <a:latin typeface="Verdana"/>
            </a:endParaRPr>
          </a:p>
        </p:txBody>
      </p:sp>
      <p:sp>
        <p:nvSpPr>
          <p:cNvPr id="61" name="TextShape 2"/>
          <p:cNvSpPr txBox="1"/>
          <p:nvPr/>
        </p:nvSpPr>
        <p:spPr>
          <a:xfrm>
            <a:off x="163440" y="1769040"/>
            <a:ext cx="9071640" cy="4384440"/>
          </a:xfrm>
          <a:prstGeom prst="rect">
            <a:avLst/>
          </a:prstGeom>
          <a:noFill/>
          <a:ln>
            <a:noFill/>
          </a:ln>
        </p:spPr>
        <p:txBody>
          <a:bodyPr lIns="0" rIns="0" tIns="0" bIns="0"/>
          <a:p>
            <a:r>
              <a:rPr b="0" lang="en-US" sz="3200" spc="-1" strike="noStrike">
                <a:solidFill>
                  <a:srgbClr val="3c2154"/>
                </a:solidFill>
                <a:uFill>
                  <a:solidFill>
                    <a:srgbClr val="ffffff"/>
                  </a:solidFill>
                </a:uFill>
                <a:latin typeface="Verdana"/>
              </a:rPr>
              <a:t>Fan goes to author or org page</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3200" spc="-1" strike="noStrike">
                <a:solidFill>
                  <a:srgbClr val="3c2154"/>
                </a:solidFill>
                <a:uFill>
                  <a:solidFill>
                    <a:srgbClr val="ffffff"/>
                  </a:solidFill>
                </a:uFill>
                <a:latin typeface="Verdana"/>
              </a:rPr>
              <a:t>Selects perk to purchase</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a:p>
            <a:r>
              <a:rPr b="0" lang="en-US" sz="3200" spc="-1" strike="noStrike">
                <a:solidFill>
                  <a:srgbClr val="3c2154"/>
                </a:solidFill>
                <a:uFill>
                  <a:solidFill>
                    <a:srgbClr val="ffffff"/>
                  </a:solidFill>
                </a:uFill>
                <a:latin typeface="Verdana"/>
              </a:rPr>
              <a:t>Author sends perk asap</a:t>
            </a:r>
            <a:endParaRPr b="0" lang="en-US" sz="3200" spc="-1" strike="noStrike">
              <a:solidFill>
                <a:srgbClr val="000000"/>
              </a:solidFill>
              <a:uFill>
                <a:solidFill>
                  <a:srgbClr val="ffffff"/>
                </a:solidFill>
              </a:uFill>
              <a:latin typeface="Arial"/>
            </a:endParaRPr>
          </a:p>
          <a:p>
            <a:r>
              <a:rPr b="0" lang="en-US" sz="3200" spc="-1" strike="noStrike">
                <a:solidFill>
                  <a:srgbClr val="3c2154"/>
                </a:solidFill>
                <a:uFill>
                  <a:solidFill>
                    <a:srgbClr val="ffffff"/>
                  </a:solidFill>
                </a:uFill>
                <a:latin typeface="Verdana"/>
              </a:rPr>
              <a:t> </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p:txBody>
      </p:sp>
      <p:pic>
        <p:nvPicPr>
          <p:cNvPr id="62" name="" descr=""/>
          <p:cNvPicPr/>
          <p:nvPr/>
        </p:nvPicPr>
        <p:blipFill>
          <a:blip r:embed="rId1"/>
          <a:stretch/>
        </p:blipFill>
        <p:spPr>
          <a:xfrm>
            <a:off x="7513920" y="4679280"/>
            <a:ext cx="1904400" cy="19044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301320"/>
            <a:ext cx="7817040" cy="887400"/>
          </a:xfrm>
          <a:prstGeom prst="rect">
            <a:avLst/>
          </a:prstGeom>
          <a:noFill/>
          <a:ln>
            <a:noFill/>
          </a:ln>
        </p:spPr>
        <p:txBody>
          <a:bodyPr lIns="0" rIns="0" tIns="0" bIns="0" anchor="ctr"/>
          <a:p>
            <a:r>
              <a:rPr b="1" lang="en-US" sz="4400" spc="-1" strike="noStrike">
                <a:solidFill>
                  <a:srgbClr val="3c2154"/>
                </a:solidFill>
                <a:uFill>
                  <a:solidFill>
                    <a:srgbClr val="ffffff"/>
                  </a:solidFill>
                </a:uFill>
                <a:latin typeface="Verdana"/>
              </a:rPr>
              <a:t>Business Model</a:t>
            </a:r>
            <a:endParaRPr b="1" lang="en-US" sz="4400" spc="-1" strike="noStrike">
              <a:solidFill>
                <a:srgbClr val="3c2154"/>
              </a:solidFill>
              <a:uFill>
                <a:solidFill>
                  <a:srgbClr val="ffffff"/>
                </a:solidFill>
              </a:uFill>
              <a:latin typeface="Verdana"/>
            </a:endParaRPr>
          </a:p>
        </p:txBody>
      </p:sp>
      <p:sp>
        <p:nvSpPr>
          <p:cNvPr id="64" name="TextShape 2"/>
          <p:cNvSpPr txBox="1"/>
          <p:nvPr/>
        </p:nvSpPr>
        <p:spPr>
          <a:xfrm>
            <a:off x="914400" y="1463040"/>
            <a:ext cx="7314840" cy="5680440"/>
          </a:xfrm>
          <a:prstGeom prst="rect">
            <a:avLst/>
          </a:prstGeom>
          <a:noFill/>
          <a:ln>
            <a:noFill/>
          </a:ln>
        </p:spPr>
        <p:txBody>
          <a:bodyPr lIns="0" rIns="0" tIns="0" bIns="0"/>
          <a:p>
            <a:pPr algn="ctr"/>
            <a:r>
              <a:rPr b="0" lang="en-US" sz="3200" spc="-1" strike="noStrike">
                <a:solidFill>
                  <a:srgbClr val="3c2154"/>
                </a:solidFill>
                <a:uFill>
                  <a:solidFill>
                    <a:srgbClr val="ffffff"/>
                  </a:solidFill>
                </a:uFill>
                <a:latin typeface="Verdana"/>
              </a:rPr>
              <a:t>We take 5% commission.</a:t>
            </a:r>
            <a:endParaRPr b="0" lang="en-US" sz="3200" spc="-1" strike="noStrike">
              <a:solidFill>
                <a:srgbClr val="000000"/>
              </a:solidFill>
              <a:uFill>
                <a:solidFill>
                  <a:srgbClr val="ffffff"/>
                </a:solidFill>
              </a:uFill>
              <a:latin typeface="Arial"/>
            </a:endParaRPr>
          </a:p>
          <a:p>
            <a:r>
              <a:rPr b="0" lang="en-US" sz="1600" spc="-1" strike="noStrike">
                <a:solidFill>
                  <a:srgbClr val="3c2154"/>
                </a:solidFill>
                <a:uFill>
                  <a:solidFill>
                    <a:srgbClr val="ffffff"/>
                  </a:solidFill>
                </a:uFill>
                <a:latin typeface="Verdana"/>
              </a:rPr>
              <a:t> </a:t>
            </a:r>
            <a:endParaRPr b="0" lang="en-US" sz="3200" spc="-1" strike="noStrike">
              <a:solidFill>
                <a:srgbClr val="000000"/>
              </a:solidFill>
              <a:uFill>
                <a:solidFill>
                  <a:srgbClr val="ffffff"/>
                </a:solidFill>
              </a:uFill>
              <a:latin typeface="Arial"/>
            </a:endParaRPr>
          </a:p>
          <a:p>
            <a:r>
              <a:rPr b="0" lang="en-US" sz="3200" spc="-1" strike="noStrike">
                <a:solidFill>
                  <a:srgbClr val="3c2154"/>
                </a:solidFill>
                <a:uFill>
                  <a:solidFill>
                    <a:srgbClr val="ffffff"/>
                  </a:solidFill>
                </a:uFill>
                <a:latin typeface="Verdana"/>
              </a:rPr>
              <a:t>Future extra fees for:</a:t>
            </a:r>
            <a:endParaRPr b="0" lang="en-US" sz="3200" spc="-1" strike="noStrike">
              <a:solidFill>
                <a:srgbClr val="000000"/>
              </a:solidFill>
              <a:uFill>
                <a:solidFill>
                  <a:srgbClr val="ffffff"/>
                </a:solidFill>
              </a:uFill>
              <a:latin typeface="Arial"/>
            </a:endParaRPr>
          </a:p>
          <a:p>
            <a:r>
              <a:rPr b="0" lang="en-US" sz="1600" spc="-1" strike="noStrike">
                <a:solidFill>
                  <a:srgbClr val="3c2154"/>
                </a:solidFill>
                <a:uFill>
                  <a:solidFill>
                    <a:srgbClr val="ffffff"/>
                  </a:solidFill>
                </a:uFill>
                <a:latin typeface="Verdana"/>
              </a:rPr>
              <a:t> </a:t>
            </a:r>
            <a:endParaRPr b="0" lang="en-US" sz="3200" spc="-1" strike="noStrike">
              <a:solidFill>
                <a:srgbClr val="000000"/>
              </a:solidFill>
              <a:uFill>
                <a:solidFill>
                  <a:srgbClr val="ffffff"/>
                </a:solidFill>
              </a:uFill>
              <a:latin typeface="Arial"/>
            </a:endParaRPr>
          </a:p>
          <a:p>
            <a:r>
              <a:rPr b="0" i="1" lang="en-US" sz="2400" spc="-1" strike="noStrike">
                <a:solidFill>
                  <a:srgbClr val="3c2154"/>
                </a:solidFill>
                <a:uFill>
                  <a:solidFill>
                    <a:srgbClr val="ffffff"/>
                  </a:solidFill>
                </a:uFill>
                <a:latin typeface="Verdana"/>
              </a:rPr>
              <a:t>Authors</a:t>
            </a:r>
            <a:r>
              <a:rPr b="0" lang="en-US" sz="2400" spc="-1" strike="noStrike">
                <a:solidFill>
                  <a:srgbClr val="3c2154"/>
                </a:solidFill>
                <a:uFill>
                  <a:solidFill>
                    <a:srgbClr val="ffffff"/>
                  </a:solidFill>
                </a:uFill>
                <a:latin typeface="Verdana"/>
              </a:rPr>
              <a:t>:</a:t>
            </a:r>
            <a:endParaRPr b="0" lang="en-US" sz="1200" spc="-1" strike="noStrike">
              <a:solidFill>
                <a:srgbClr val="000000"/>
              </a:solidFill>
              <a:uFill>
                <a:solidFill>
                  <a:srgbClr val="ffffff"/>
                </a:solidFill>
              </a:uFill>
              <a:latin typeface="Arial"/>
            </a:endParaRPr>
          </a:p>
          <a:p>
            <a:r>
              <a:rPr b="0" lang="en-US" sz="2400" spc="-1" strike="noStrike">
                <a:solidFill>
                  <a:srgbClr val="3c2154"/>
                </a:solidFill>
                <a:uFill>
                  <a:solidFill>
                    <a:srgbClr val="ffffff"/>
                  </a:solidFill>
                </a:uFill>
                <a:latin typeface="Verdana"/>
              </a:rPr>
              <a:t>Get featured in sidebars, home page </a:t>
            </a:r>
            <a:endParaRPr b="0" lang="en-US" sz="1200" spc="-1" strike="noStrike">
              <a:solidFill>
                <a:srgbClr val="000000"/>
              </a:solidFill>
              <a:uFill>
                <a:solidFill>
                  <a:srgbClr val="ffffff"/>
                </a:solidFill>
              </a:uFill>
              <a:latin typeface="Arial"/>
            </a:endParaRPr>
          </a:p>
          <a:p>
            <a:r>
              <a:rPr b="0" lang="en-US" sz="2400" spc="-1" strike="noStrike">
                <a:solidFill>
                  <a:srgbClr val="3c2154"/>
                </a:solidFill>
                <a:uFill>
                  <a:solidFill>
                    <a:srgbClr val="ffffff"/>
                  </a:solidFill>
                </a:uFill>
                <a:latin typeface="Verdana"/>
              </a:rPr>
              <a:t>Livestreaming</a:t>
            </a:r>
            <a:endParaRPr b="0" lang="en-US" sz="1200" spc="-1" strike="noStrike">
              <a:solidFill>
                <a:srgbClr val="000000"/>
              </a:solidFill>
              <a:uFill>
                <a:solidFill>
                  <a:srgbClr val="ffffff"/>
                </a:solidFill>
              </a:uFill>
              <a:latin typeface="Arial"/>
            </a:endParaRPr>
          </a:p>
          <a:p>
            <a:r>
              <a:rPr b="0" lang="en-US" sz="2400" spc="-1" strike="noStrike">
                <a:solidFill>
                  <a:srgbClr val="3c2154"/>
                </a:solidFill>
                <a:uFill>
                  <a:solidFill>
                    <a:srgbClr val="ffffff"/>
                  </a:solidFill>
                </a:uFill>
                <a:latin typeface="Verdana"/>
              </a:rPr>
              <a:t>Maintaining fan email notifications</a:t>
            </a:r>
            <a:endParaRPr b="0" lang="en-US" sz="1200" spc="-1" strike="noStrike">
              <a:solidFill>
                <a:srgbClr val="000000"/>
              </a:solidFill>
              <a:uFill>
                <a:solidFill>
                  <a:srgbClr val="ffffff"/>
                </a:solidFill>
              </a:uFill>
              <a:latin typeface="Arial"/>
            </a:endParaRPr>
          </a:p>
          <a:p>
            <a:r>
              <a:rPr b="0" lang="en-US" sz="2400" spc="-1" strike="noStrike">
                <a:solidFill>
                  <a:srgbClr val="3c2154"/>
                </a:solidFill>
                <a:uFill>
                  <a:solidFill>
                    <a:srgbClr val="ffffff"/>
                  </a:solidFill>
                </a:uFill>
                <a:latin typeface="Verdana"/>
              </a:rPr>
              <a:t>Event rsvps </a:t>
            </a:r>
            <a:endParaRPr b="0" lang="en-US" sz="1200" spc="-1" strike="noStrike">
              <a:solidFill>
                <a:srgbClr val="000000"/>
              </a:solidFill>
              <a:uFill>
                <a:solidFill>
                  <a:srgbClr val="ffffff"/>
                </a:solidFill>
              </a:uFill>
              <a:latin typeface="Arial"/>
            </a:endParaRPr>
          </a:p>
          <a:p>
            <a:endParaRPr b="0" lang="en-US" sz="1200" spc="-1" strike="noStrike">
              <a:solidFill>
                <a:srgbClr val="000000"/>
              </a:solidFill>
              <a:uFill>
                <a:solidFill>
                  <a:srgbClr val="ffffff"/>
                </a:solidFill>
              </a:uFill>
              <a:latin typeface="Arial"/>
            </a:endParaRPr>
          </a:p>
          <a:p>
            <a:r>
              <a:rPr b="0" i="1" lang="en-US" sz="2400" spc="-1" strike="noStrike">
                <a:solidFill>
                  <a:srgbClr val="3c2154"/>
                </a:solidFill>
                <a:uFill>
                  <a:solidFill>
                    <a:srgbClr val="ffffff"/>
                  </a:solidFill>
                </a:uFill>
                <a:latin typeface="Verdana"/>
              </a:rPr>
              <a:t>Fans</a:t>
            </a:r>
            <a:r>
              <a:rPr b="0" lang="en-US" sz="2400" spc="-1" strike="noStrike">
                <a:solidFill>
                  <a:srgbClr val="3c2154"/>
                </a:solidFill>
                <a:uFill>
                  <a:solidFill>
                    <a:srgbClr val="ffffff"/>
                  </a:solidFill>
                </a:uFill>
                <a:latin typeface="Verdana"/>
              </a:rPr>
              <a:t>:</a:t>
            </a:r>
            <a:endParaRPr b="0" lang="en-US" sz="1200" spc="-1" strike="noStrike">
              <a:solidFill>
                <a:srgbClr val="000000"/>
              </a:solidFill>
              <a:uFill>
                <a:solidFill>
                  <a:srgbClr val="ffffff"/>
                </a:solidFill>
              </a:uFill>
              <a:latin typeface="Arial"/>
            </a:endParaRPr>
          </a:p>
          <a:p>
            <a:r>
              <a:rPr b="0" lang="en-US" sz="2400" spc="-1" strike="noStrike">
                <a:solidFill>
                  <a:srgbClr val="3c2154"/>
                </a:solidFill>
                <a:uFill>
                  <a:solidFill>
                    <a:srgbClr val="ffffff"/>
                  </a:solidFill>
                </a:uFill>
                <a:latin typeface="Verdana"/>
              </a:rPr>
              <a:t>Premium content</a:t>
            </a:r>
            <a:endParaRPr b="0" lang="en-US" sz="1200" spc="-1" strike="noStrike">
              <a:solidFill>
                <a:srgbClr val="000000"/>
              </a:solidFill>
              <a:uFill>
                <a:solidFill>
                  <a:srgbClr val="ffffff"/>
                </a:solidFill>
              </a:uFill>
              <a:latin typeface="Arial"/>
            </a:endParaRPr>
          </a:p>
          <a:p>
            <a:r>
              <a:rPr b="0" lang="en-US" sz="2400" spc="-1" strike="noStrike">
                <a:solidFill>
                  <a:srgbClr val="3c2154"/>
                </a:solidFill>
                <a:uFill>
                  <a:solidFill>
                    <a:srgbClr val="ffffff"/>
                  </a:solidFill>
                </a:uFill>
                <a:latin typeface="Verdana"/>
              </a:rPr>
              <a:t>Featured reviews</a:t>
            </a:r>
            <a:endParaRPr b="0" lang="en-US" sz="1200" spc="-1" strike="noStrike">
              <a:solidFill>
                <a:srgbClr val="000000"/>
              </a:solidFill>
              <a:uFill>
                <a:solidFill>
                  <a:srgbClr val="ffffff"/>
                </a:solidFill>
              </a:uFill>
              <a:latin typeface="Arial"/>
            </a:endParaRPr>
          </a:p>
          <a:p>
            <a:r>
              <a:rPr b="0" lang="en-US" sz="2400" spc="-1" strike="noStrike">
                <a:solidFill>
                  <a:srgbClr val="3c2154"/>
                </a:solidFill>
                <a:uFill>
                  <a:solidFill>
                    <a:srgbClr val="ffffff"/>
                  </a:solidFill>
                </a:uFill>
                <a:latin typeface="Verdana"/>
              </a:rPr>
              <a:t>Membership discounts.</a:t>
            </a:r>
            <a:r>
              <a:rPr b="0" lang="en-US" sz="1200" spc="-1" strike="noStrike">
                <a:solidFill>
                  <a:srgbClr val="3c2154"/>
                </a:solidFill>
                <a:uFill>
                  <a:solidFill>
                    <a:srgbClr val="ffffff"/>
                  </a:solidFill>
                </a:uFill>
                <a:latin typeface="Verdana"/>
              </a:rPr>
              <a:t> </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p:txBody>
      </p:sp>
      <p:pic>
        <p:nvPicPr>
          <p:cNvPr id="65" name="" descr=""/>
          <p:cNvPicPr/>
          <p:nvPr/>
        </p:nvPicPr>
        <p:blipFill>
          <a:blip r:embed="rId1"/>
          <a:stretch/>
        </p:blipFill>
        <p:spPr>
          <a:xfrm>
            <a:off x="7513920" y="4679280"/>
            <a:ext cx="1904400" cy="19044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457200" y="118440"/>
            <a:ext cx="7817040" cy="887400"/>
          </a:xfrm>
          <a:prstGeom prst="rect">
            <a:avLst/>
          </a:prstGeom>
          <a:noFill/>
          <a:ln>
            <a:noFill/>
          </a:ln>
        </p:spPr>
        <p:txBody>
          <a:bodyPr lIns="0" rIns="0" tIns="0" bIns="0" anchor="ctr"/>
          <a:p>
            <a:r>
              <a:rPr b="1" lang="en-US" sz="4400" spc="-1" strike="noStrike">
                <a:solidFill>
                  <a:srgbClr val="3c2154"/>
                </a:solidFill>
                <a:uFill>
                  <a:solidFill>
                    <a:srgbClr val="ffffff"/>
                  </a:solidFill>
                </a:uFill>
                <a:latin typeface="Verdana"/>
              </a:rPr>
              <a:t>Market Adoption</a:t>
            </a:r>
            <a:endParaRPr b="1" lang="en-US" sz="4400" spc="-1" strike="noStrike">
              <a:solidFill>
                <a:srgbClr val="3c2154"/>
              </a:solidFill>
              <a:uFill>
                <a:solidFill>
                  <a:srgbClr val="ffffff"/>
                </a:solidFill>
              </a:uFill>
              <a:latin typeface="Verdana"/>
            </a:endParaRPr>
          </a:p>
        </p:txBody>
      </p:sp>
      <p:pic>
        <p:nvPicPr>
          <p:cNvPr id="67" name="" descr=""/>
          <p:cNvPicPr/>
          <p:nvPr/>
        </p:nvPicPr>
        <p:blipFill>
          <a:blip r:embed="rId1"/>
          <a:stretch/>
        </p:blipFill>
        <p:spPr>
          <a:xfrm>
            <a:off x="7605360" y="5655600"/>
            <a:ext cx="1904400" cy="1904400"/>
          </a:xfrm>
          <a:prstGeom prst="rect">
            <a:avLst/>
          </a:prstGeom>
          <a:ln>
            <a:noFill/>
          </a:ln>
        </p:spPr>
      </p:pic>
      <p:sp>
        <p:nvSpPr>
          <p:cNvPr id="68" name="TextShape 2"/>
          <p:cNvSpPr txBox="1"/>
          <p:nvPr/>
        </p:nvSpPr>
        <p:spPr>
          <a:xfrm>
            <a:off x="4846320" y="6353280"/>
            <a:ext cx="3034080" cy="988200"/>
          </a:xfrm>
          <a:prstGeom prst="rect">
            <a:avLst/>
          </a:prstGeom>
          <a:noFill/>
          <a:ln>
            <a:noFill/>
          </a:ln>
        </p:spPr>
        <p:txBody>
          <a:bodyPr lIns="0" rIns="0" tIns="0" bIns="0"/>
          <a:p>
            <a:pPr algn="ctr"/>
            <a:r>
              <a:rPr b="0" lang="en-US" sz="3200" spc="-1" strike="noStrike">
                <a:solidFill>
                  <a:srgbClr val="3c2154"/>
                </a:solidFill>
                <a:uFill>
                  <a:solidFill>
                    <a:srgbClr val="ffffff"/>
                  </a:solidFill>
                </a:uFill>
                <a:latin typeface="Verdana"/>
              </a:rPr>
              <a:t>1200 </a:t>
            </a:r>
            <a:endParaRPr b="0" lang="en-US" sz="3200" spc="-1" strike="noStrike">
              <a:solidFill>
                <a:srgbClr val="000000"/>
              </a:solidFill>
              <a:uFill>
                <a:solidFill>
                  <a:srgbClr val="ffffff"/>
                </a:solidFill>
              </a:uFill>
              <a:latin typeface="Arial"/>
            </a:endParaRPr>
          </a:p>
          <a:p>
            <a:r>
              <a:rPr b="0" lang="en-US" sz="3200" spc="-1" strike="noStrike">
                <a:solidFill>
                  <a:srgbClr val="3c2154"/>
                </a:solidFill>
                <a:uFill>
                  <a:solidFill>
                    <a:srgbClr val="ffffff"/>
                  </a:solidFill>
                </a:uFill>
                <a:latin typeface="Verdana"/>
              </a:rPr>
              <a:t>existing users</a:t>
            </a:r>
            <a:endParaRPr b="0" lang="en-US" sz="3200" spc="-1" strike="noStrike">
              <a:solidFill>
                <a:srgbClr val="000000"/>
              </a:solidFill>
              <a:uFill>
                <a:solidFill>
                  <a:srgbClr val="ffffff"/>
                </a:solidFill>
              </a:uFill>
              <a:latin typeface="Arial"/>
            </a:endParaRPr>
          </a:p>
        </p:txBody>
      </p:sp>
      <p:sp>
        <p:nvSpPr>
          <p:cNvPr id="69" name="CustomShape 3"/>
          <p:cNvSpPr/>
          <p:nvPr/>
        </p:nvSpPr>
        <p:spPr>
          <a:xfrm>
            <a:off x="182880" y="1103040"/>
            <a:ext cx="2743200" cy="1737360"/>
          </a:xfrm>
          <a:prstGeom prst="rect">
            <a:avLst/>
          </a:prstGeom>
          <a:solidFill>
            <a:srgbClr val="3d2754"/>
          </a:solidFill>
          <a:ln>
            <a:solidFill>
              <a:srgbClr val="3465a4"/>
            </a:solidFill>
          </a:ln>
        </p:spPr>
        <p:style>
          <a:lnRef idx="0"/>
          <a:fillRef idx="0"/>
          <a:effectRef idx="0"/>
          <a:fontRef idx="minor"/>
        </p:style>
      </p:sp>
      <p:sp>
        <p:nvSpPr>
          <p:cNvPr id="70" name="TextShape 4"/>
          <p:cNvSpPr txBox="1"/>
          <p:nvPr/>
        </p:nvSpPr>
        <p:spPr>
          <a:xfrm>
            <a:off x="346320" y="1194480"/>
            <a:ext cx="2488320" cy="1482120"/>
          </a:xfrm>
          <a:prstGeom prst="rect">
            <a:avLst/>
          </a:prstGeom>
          <a:noFill/>
          <a:ln>
            <a:noFill/>
          </a:ln>
        </p:spPr>
        <p:txBody>
          <a:bodyPr lIns="0" rIns="0" tIns="0" bIns="0"/>
          <a:p>
            <a:pPr algn="ctr"/>
            <a:r>
              <a:rPr b="0" lang="en-US" sz="3200" spc="-1" strike="noStrike">
                <a:solidFill>
                  <a:srgbClr val="ffffff"/>
                </a:solidFill>
                <a:uFill>
                  <a:solidFill>
                    <a:srgbClr val="ffffff"/>
                  </a:solidFill>
                </a:uFill>
                <a:latin typeface="Verdana"/>
              </a:rPr>
              <a:t>Work with authors </a:t>
            </a:r>
            <a:endParaRPr b="0" lang="en-US" sz="3200" spc="-1" strike="noStrike">
              <a:solidFill>
                <a:srgbClr val="ffffff"/>
              </a:solidFill>
              <a:uFill>
                <a:solidFill>
                  <a:srgbClr val="ffffff"/>
                </a:solidFill>
              </a:uFill>
              <a:latin typeface="Arial"/>
            </a:endParaRPr>
          </a:p>
          <a:p>
            <a:r>
              <a:rPr b="0" lang="en-US" sz="3200" spc="-1" strike="noStrike">
                <a:solidFill>
                  <a:srgbClr val="ffffff"/>
                </a:solidFill>
                <a:uFill>
                  <a:solidFill>
                    <a:srgbClr val="ffffff"/>
                  </a:solidFill>
                </a:uFill>
                <a:latin typeface="Verdana"/>
              </a:rPr>
              <a:t>that I know</a:t>
            </a:r>
            <a:endParaRPr b="0" lang="en-US" sz="3200" spc="-1" strike="noStrike">
              <a:solidFill>
                <a:srgbClr val="ffffff"/>
              </a:solidFill>
              <a:uFill>
                <a:solidFill>
                  <a:srgbClr val="ffffff"/>
                </a:solidFill>
              </a:uFill>
              <a:latin typeface="Arial"/>
            </a:endParaRPr>
          </a:p>
        </p:txBody>
      </p:sp>
      <p:pic>
        <p:nvPicPr>
          <p:cNvPr id="71" name="" descr=""/>
          <p:cNvPicPr/>
          <p:nvPr/>
        </p:nvPicPr>
        <p:blipFill>
          <a:blip r:embed="rId2"/>
          <a:stretch/>
        </p:blipFill>
        <p:spPr>
          <a:xfrm>
            <a:off x="1737360" y="3954960"/>
            <a:ext cx="5394960" cy="1805760"/>
          </a:xfrm>
          <a:prstGeom prst="rect">
            <a:avLst/>
          </a:prstGeom>
          <a:ln>
            <a:noFill/>
          </a:ln>
        </p:spPr>
      </p:pic>
      <p:sp>
        <p:nvSpPr>
          <p:cNvPr id="72" name="TextShape 5"/>
          <p:cNvSpPr txBox="1"/>
          <p:nvPr/>
        </p:nvSpPr>
        <p:spPr>
          <a:xfrm>
            <a:off x="2468880" y="2926080"/>
            <a:ext cx="3931920" cy="1188720"/>
          </a:xfrm>
          <a:prstGeom prst="rect">
            <a:avLst/>
          </a:prstGeom>
          <a:noFill/>
          <a:ln>
            <a:noFill/>
          </a:ln>
        </p:spPr>
        <p:txBody>
          <a:bodyPr lIns="0" rIns="0" tIns="0" bIns="0"/>
          <a:p>
            <a:pPr algn="ctr"/>
            <a:r>
              <a:rPr b="0" lang="en-US" sz="3200" spc="-1" strike="noStrike">
                <a:solidFill>
                  <a:srgbClr val="3c2154"/>
                </a:solidFill>
                <a:uFill>
                  <a:solidFill>
                    <a:srgbClr val="ffffff"/>
                  </a:solidFill>
                </a:uFill>
                <a:latin typeface="Verdana"/>
              </a:rPr>
              <a:t>Lisa’s 80s Catholic High School Movie</a:t>
            </a:r>
            <a:endParaRPr b="0" lang="en-US" sz="32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2017-12-26T19:19:18Z</dcterms:created>
  <dc:creator/>
  <dc:description/>
  <dc:language>en-US</dc:language>
  <cp:lastModifiedBy/>
  <dcterms:modified xsi:type="dcterms:W3CDTF">2017-12-27T18:49:05Z</dcterms:modified>
  <cp:revision>64</cp:revision>
  <dc:subject/>
  <dc:title/>
</cp:coreProperties>
</file>