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70" r:id="rId9"/>
    <p:sldId id="272" r:id="rId10"/>
    <p:sldId id="284" r:id="rId11"/>
    <p:sldId id="273" r:id="rId12"/>
    <p:sldId id="283" r:id="rId13"/>
    <p:sldId id="278" r:id="rId14"/>
    <p:sldId id="279" r:id="rId15"/>
    <p:sldId id="280" r:id="rId16"/>
    <p:sldId id="281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82" r:id="rId30"/>
    <p:sldId id="296" r:id="rId31"/>
    <p:sldId id="274" r:id="rId32"/>
    <p:sldId id="263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5" autoAdjust="0"/>
    <p:restoredTop sz="95951" autoAdjust="0"/>
  </p:normalViewPr>
  <p:slideViewPr>
    <p:cSldViewPr snapToGrid="0">
      <p:cViewPr>
        <p:scale>
          <a:sx n="66" d="100"/>
          <a:sy n="66" d="100"/>
        </p:scale>
        <p:origin x="-972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A2CBB-7017-479E-B354-9C56A182B8DB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9CEF4-BA16-4449-A3ED-5A4C6DC0E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006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1DDA46-22DE-576E-45DE-4E9CADC24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1FB7821-D875-6E76-EE6D-FEF20C196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3D5190-F316-C434-634F-70D00B70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74EDC3-B9F0-E3DD-A8DC-759E4D3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C1A198-42A6-7595-B6F8-1C53FA90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190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D4DA28-3C53-99BF-C874-2E960755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40316F-F2C5-3C16-EFEB-1126C8B5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73EA3-C440-C630-1AE8-04CCDBA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BC2F5B-8AD7-2E77-9AFA-58C92CA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07AB15-1A70-CAEF-D899-B213573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9731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D2908BC-4EE5-9AC8-06D8-9BF595080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93ACD5-1EDD-73E2-21E8-CD954C96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21089-B715-D4D7-070F-24F6EE6C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00A63D-092C-004F-EE79-1ECD9EEA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DFEA3A-EC90-904F-79A7-75774504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8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9E8271-56A6-CD2E-49F6-4C484D0C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F710E7-8694-AAF5-AF67-47B2631EF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F9D865-A6DD-C3F8-CE12-2E258E4B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B7C0B4-6A24-E335-C162-CEC1A43F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5F54909-2BC4-BD0F-B6D2-657C6A99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3030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E64ED3-6B52-5E92-A0AE-7D2F4F11E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7957F4-0451-CF10-ABE3-213A8B9B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691EC6-4730-1125-6FD4-FC1C7DDE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929545-F12B-8F78-CD36-8CF388BE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3C64B0-DD00-69F2-23A9-22B8EC0F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28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60E14-1F23-0676-42EB-C08D4758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902D69-ABDB-6431-13EF-B5E9B82A3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24BF2E-9A2C-1F8D-6648-C225E1C4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601835-CE3E-D487-3CDB-11ECF606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92FFF6-11EA-40E5-272C-549AB688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8465C48-398B-3280-F543-4A93D7BA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32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D12AD-8F4C-75C2-65C1-10E67053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20DB10-83A2-D202-2CFB-2C1765C4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B9EF6-4B13-C3DB-7CF0-4EDD38E6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5B7CAD-8DB1-3C27-0230-2D2C6E31D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BDDCD9-0E8B-4D30-FCDD-A3FFFFC81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69F5C42-5C87-2B20-3B2B-1FB9FA40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9DE1A81-3A47-B2C4-8AD1-3D5C79E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AAA932F-18D3-B56A-0C33-9C17C777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0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D7D888-47B5-0F2D-14E0-E88932EA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8BD02F-CFC1-FD77-89D9-181F5045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1771C62-D0F9-78A6-C471-34742AD5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B14116-F1DB-D278-0211-CEFD4CC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69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CE6596B-0722-B2BF-6B3C-15AB5D28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FC9E5CD-901B-1A50-187C-7BDFD421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83CD16-BC17-EC13-2BAD-43A68AD1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920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264196-3218-DD20-5DE3-6FC19205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D6B2AA-DB34-1964-6BBD-7407A50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5F5CA43-A419-2B6E-42D6-EF175C0F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4F4A12-BDBF-1FA6-BBE1-B081F0F9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85223E-B545-8C39-1F91-15A05445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5EF34F-4396-486F-3D39-6A7DC2D5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7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A789DC-DC66-0893-C86E-5373BE58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08DF034-033E-DE8E-8586-B72151EE6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B85E91-5A9A-AC7E-7A31-F7040643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248345-082F-49A4-4B08-5AD66B4C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A0D5F-5BE0-6411-686C-AE3725E7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1B6245-DBAA-37FB-F77B-FAF81C6B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2309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2497804-78D2-8DCD-28A6-F22F50DF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B22249-09DA-6296-3DC9-970A9037F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9C6611-70D9-8E00-16DE-0D2B2971B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20E65-2C0A-48EE-8FAE-8712C68DF0AC}" type="datetimeFigureOut">
              <a:rPr lang="en-IN" smtClean="0"/>
              <a:pPr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0651E8-38ED-8F7B-3471-3542730E0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DD7906-3341-1B9A-6CA1-749D304F0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002E-9FFF-45CE-A7BD-DA5432B2063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23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9A7C62-9266-6806-DA6E-75AA52DAA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1943" y="1872342"/>
            <a:ext cx="7199084" cy="217714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AI-Based Language Translator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93E64C-CE03-931D-34EC-1EECA90F465C}"/>
              </a:ext>
            </a:extLst>
          </p:cNvPr>
          <p:cNvSpPr txBox="1"/>
          <p:nvPr/>
        </p:nvSpPr>
        <p:spPr>
          <a:xfrm>
            <a:off x="8160328" y="4380692"/>
            <a:ext cx="4364182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600" dirty="0">
                <a:latin typeface="Instrument Sans Medium" panose="020B0604020202020204" charset="0"/>
                <a:ea typeface="Inter Bold" pitchFamily="34" charset="-122"/>
              </a:rPr>
              <a:t> </a:t>
            </a:r>
          </a:p>
          <a:p>
            <a:pPr>
              <a:lnSpc>
                <a:spcPts val="3100"/>
              </a:lnSpc>
            </a:pPr>
            <a:endParaRPr lang="en-US" sz="1600" dirty="0">
              <a:latin typeface="Instrument Sans Medium" panose="020B0604020202020204" charset="0"/>
              <a:ea typeface="Inter Bold" pitchFamily="34" charset="-122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600" dirty="0">
              <a:latin typeface="Instrument Sans Medium" panose="020B0604020202020204" charset="0"/>
              <a:ea typeface="Inter Bold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5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Pydub</a:t>
            </a:r>
            <a:r>
              <a:rPr lang="en-US" dirty="0" smtClean="0"/>
              <a:t> – Handles audio file conversion and manipulation.</a:t>
            </a:r>
          </a:p>
          <a:p>
            <a:r>
              <a:rPr lang="en-US" b="1" dirty="0" smtClean="0"/>
              <a:t>Pillow (PIL) </a:t>
            </a:r>
            <a:r>
              <a:rPr lang="en-US" dirty="0" smtClean="0"/>
              <a:t>– Used to process image files for OCR.</a:t>
            </a:r>
          </a:p>
          <a:p>
            <a:r>
              <a:rPr lang="en-US" b="1" dirty="0" err="1" smtClean="0"/>
              <a:t>pytesseract</a:t>
            </a:r>
            <a:r>
              <a:rPr lang="en-US" dirty="0" smtClean="0"/>
              <a:t> – Interfaces with </a:t>
            </a:r>
            <a:r>
              <a:rPr lang="en-US" dirty="0" err="1" smtClean="0"/>
              <a:t>Tesseract</a:t>
            </a:r>
            <a:r>
              <a:rPr lang="en-US" dirty="0" smtClean="0"/>
              <a:t> OCR for image-to-text conversion.</a:t>
            </a:r>
          </a:p>
          <a:p>
            <a:r>
              <a:rPr lang="en-US" b="1" dirty="0" err="1" smtClean="0"/>
              <a:t>TextBlob</a:t>
            </a:r>
            <a:r>
              <a:rPr lang="en-US" dirty="0" smtClean="0"/>
              <a:t> – Provides basic grammar and spelling correction.</a:t>
            </a:r>
          </a:p>
          <a:p>
            <a:r>
              <a:rPr lang="en-US" b="1" dirty="0" err="1" smtClean="0"/>
              <a:t>pyspellchecker</a:t>
            </a:r>
            <a:r>
              <a:rPr lang="en-US" dirty="0" smtClean="0"/>
              <a:t> – Identifies and corrects spelling mistakes in the input.</a:t>
            </a:r>
          </a:p>
          <a:p>
            <a:r>
              <a:rPr lang="en-US" b="1" dirty="0" err="1" smtClean="0"/>
              <a:t>language_tool_python</a:t>
            </a:r>
            <a:r>
              <a:rPr lang="en-US" dirty="0" smtClean="0"/>
              <a:t> – Checks and corrects grammar errors.</a:t>
            </a:r>
          </a:p>
          <a:p>
            <a:r>
              <a:rPr lang="en-US" b="1" dirty="0" err="1" smtClean="0"/>
              <a:t>eng_to_ipa</a:t>
            </a:r>
            <a:r>
              <a:rPr lang="en-US" dirty="0" smtClean="0"/>
              <a:t> – Converts English words to phonetic transcriptions (IPA) for pronunciation guidance.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0CCA0-E30F-6064-B127-91B2EE61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36" y="0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CA8784-1946-F000-B3BF-1CA92CFC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6" y="1253330"/>
            <a:ext cx="11372128" cy="5604669"/>
          </a:xfrm>
        </p:spPr>
        <p:txBody>
          <a:bodyPr>
            <a:normAutofit/>
          </a:bodyPr>
          <a:lstStyle/>
          <a:p>
            <a:r>
              <a:rPr lang="en-US" dirty="0" smtClean="0"/>
              <a:t>Text Translation</a:t>
            </a:r>
          </a:p>
          <a:p>
            <a:r>
              <a:rPr lang="en-US" dirty="0" smtClean="0"/>
              <a:t>Image Translation (OCR)</a:t>
            </a:r>
          </a:p>
          <a:p>
            <a:r>
              <a:rPr lang="en-US" dirty="0" smtClean="0"/>
              <a:t>Audio Translation (Speech to Text)</a:t>
            </a:r>
          </a:p>
          <a:p>
            <a:r>
              <a:rPr lang="en-US" dirty="0" smtClean="0"/>
              <a:t>Grammar and Spelling Correction</a:t>
            </a:r>
          </a:p>
          <a:p>
            <a:r>
              <a:rPr lang="en-US" dirty="0" smtClean="0"/>
              <a:t>Multi-language Batch Translation</a:t>
            </a:r>
          </a:p>
          <a:p>
            <a:r>
              <a:rPr lang="en-US" dirty="0" smtClean="0"/>
              <a:t>Language Detection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4181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Translation – Converts text into another language.</a:t>
            </a:r>
          </a:p>
          <a:p>
            <a:r>
              <a:rPr lang="en-US" dirty="0" smtClean="0"/>
              <a:t>Image Translation (OCR) – Extracts and translates text from uploaded images.</a:t>
            </a:r>
          </a:p>
          <a:p>
            <a:r>
              <a:rPr lang="en-US" dirty="0" smtClean="0"/>
              <a:t>Audio Translation – Extracts text from the audio file then translates it into another language.</a:t>
            </a:r>
          </a:p>
          <a:p>
            <a:r>
              <a:rPr lang="en-US" dirty="0" smtClean="0"/>
              <a:t>Grammar and Spelling Correction – Fixes grammar and spelling mistakes </a:t>
            </a:r>
          </a:p>
          <a:p>
            <a:r>
              <a:rPr lang="en-US" dirty="0" smtClean="0"/>
              <a:t>Multi-language Batch Translation – Translates one input into several languages at the same time.</a:t>
            </a:r>
          </a:p>
          <a:p>
            <a:r>
              <a:rPr lang="en-US" dirty="0" smtClean="0"/>
              <a:t>Language Detection – Detects the language of any given input text automatically.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6" name="Content Placeholder 5" descr="Screenshot (36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175657"/>
            <a:ext cx="10363200" cy="5001306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US" b="1" dirty="0" smtClean="0"/>
              <a:t>IMPLEMENTATION</a:t>
            </a:r>
            <a:endParaRPr lang="en-US" b="1" dirty="0"/>
          </a:p>
        </p:txBody>
      </p:sp>
      <p:pic>
        <p:nvPicPr>
          <p:cNvPr id="6" name="Content Placeholder 5" descr="Screenshot (36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7" y="1219200"/>
            <a:ext cx="10203542" cy="49577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6017"/>
          </a:xfrm>
        </p:spPr>
        <p:txBody>
          <a:bodyPr/>
          <a:lstStyle/>
          <a:p>
            <a:r>
              <a:rPr lang="en-US" b="1" dirty="0" smtClean="0"/>
              <a:t>SAMPLE INPUT AND OUTPUT (TEXT)</a:t>
            </a:r>
            <a:endParaRPr lang="en-US" b="1" dirty="0"/>
          </a:p>
        </p:txBody>
      </p:sp>
      <p:pic>
        <p:nvPicPr>
          <p:cNvPr id="4" name="Content Placeholder 3" descr="Screenshot (3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  <p:pic>
        <p:nvPicPr>
          <p:cNvPr id="5" name="Picture 4" descr="Screenshot (33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75" y="1277258"/>
            <a:ext cx="9061336" cy="50945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51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Input and Output (TEXT)</a:t>
            </a:r>
            <a:endParaRPr lang="en-US" b="1" dirty="0"/>
          </a:p>
        </p:txBody>
      </p:sp>
      <p:pic>
        <p:nvPicPr>
          <p:cNvPr id="4" name="Content Placeholder 3" descr="Screenshot (3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57" y="1248229"/>
            <a:ext cx="9013372" cy="492873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132"/>
          </a:xfrm>
        </p:spPr>
        <p:txBody>
          <a:bodyPr/>
          <a:lstStyle/>
          <a:p>
            <a:r>
              <a:rPr lang="en-US" b="1" dirty="0" smtClean="0"/>
              <a:t>Sample Input and Output (IMAGE)</a:t>
            </a:r>
            <a:endParaRPr lang="en-US" dirty="0"/>
          </a:p>
        </p:txBody>
      </p:sp>
      <p:pic>
        <p:nvPicPr>
          <p:cNvPr id="4" name="Content Placeholder 3" descr="Screenshot (3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86" y="1378857"/>
            <a:ext cx="10072913" cy="4798106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/>
          <a:lstStyle/>
          <a:p>
            <a:r>
              <a:rPr lang="en-US" b="1" dirty="0" smtClean="0"/>
              <a:t>Sample Input and Output (IMAGE)</a:t>
            </a:r>
            <a:endParaRPr lang="en-US" dirty="0"/>
          </a:p>
        </p:txBody>
      </p:sp>
      <p:pic>
        <p:nvPicPr>
          <p:cNvPr id="4" name="Content Placeholder 3" descr="Screenshot (3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887" y="1291771"/>
            <a:ext cx="10638970" cy="488519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b="1" dirty="0" smtClean="0"/>
              <a:t>Sample Input and Output (AUDIO)</a:t>
            </a:r>
            <a:endParaRPr lang="en-US" dirty="0"/>
          </a:p>
        </p:txBody>
      </p:sp>
      <p:pic>
        <p:nvPicPr>
          <p:cNvPr id="4" name="Content Placeholder 3" descr="Screenshot (34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7" y="1422399"/>
            <a:ext cx="10493829" cy="47545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C726E2-85F4-D31E-BF9E-CA408F13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092377-8578-63B2-2D48-5F460582F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9" y="1494972"/>
            <a:ext cx="10515600" cy="506548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AI-Based Language Translator facilitates the translation of multilingual text, speech, images (via OCR), audio, and files within a unified platform. </a:t>
            </a:r>
          </a:p>
          <a:p>
            <a:pPr algn="just"/>
            <a:r>
              <a:rPr lang="en-US" dirty="0" smtClean="0"/>
              <a:t>It provides functionalities such as grammar correction, pronunciation assistance, speech input and output capabilities, as well as multi-language batch translation, thereby enhancing accessibility for a wider audience.</a:t>
            </a:r>
          </a:p>
          <a:p>
            <a:pPr algn="just"/>
            <a:r>
              <a:rPr lang="en-US" dirty="0" smtClean="0"/>
              <a:t>Additionally, the system incorporates a translation history feature, which allows users to effectively monitor and reutilize previous translations.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9863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732"/>
          </a:xfrm>
        </p:spPr>
        <p:txBody>
          <a:bodyPr/>
          <a:lstStyle/>
          <a:p>
            <a:r>
              <a:rPr lang="en-US" b="1" dirty="0" smtClean="0"/>
              <a:t>Sample Input and Output (AUDIO)</a:t>
            </a:r>
            <a:endParaRPr lang="en-US" dirty="0"/>
          </a:p>
        </p:txBody>
      </p:sp>
      <p:pic>
        <p:nvPicPr>
          <p:cNvPr id="4" name="Content Placeholder 3" descr="Screenshot (3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629" y="1378857"/>
            <a:ext cx="9376228" cy="479810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b="1" dirty="0" smtClean="0"/>
              <a:t>Sample Input and Output (GRAMMAR)</a:t>
            </a:r>
            <a:endParaRPr lang="en-US" dirty="0"/>
          </a:p>
        </p:txBody>
      </p:sp>
      <p:pic>
        <p:nvPicPr>
          <p:cNvPr id="4" name="Content Placeholder 3" descr="Screenshot (34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371" y="1465263"/>
            <a:ext cx="10464800" cy="47117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9218"/>
          </a:xfrm>
        </p:spPr>
        <p:txBody>
          <a:bodyPr/>
          <a:lstStyle/>
          <a:p>
            <a:r>
              <a:rPr lang="en-US" b="1" dirty="0" smtClean="0"/>
              <a:t>Sample Input and Output</a:t>
            </a:r>
            <a:endParaRPr lang="en-US" dirty="0"/>
          </a:p>
        </p:txBody>
      </p:sp>
      <p:pic>
        <p:nvPicPr>
          <p:cNvPr id="4" name="Content Placeholder 3" descr="Screenshot (34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86" y="1248229"/>
            <a:ext cx="9869713" cy="492873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0818"/>
          </a:xfrm>
        </p:spPr>
        <p:txBody>
          <a:bodyPr/>
          <a:lstStyle/>
          <a:p>
            <a:r>
              <a:rPr lang="en-US" b="1" dirty="0" smtClean="0"/>
              <a:t>Sample Input and Output (FILE)</a:t>
            </a:r>
            <a:endParaRPr lang="en-US" dirty="0"/>
          </a:p>
        </p:txBody>
      </p:sp>
      <p:pic>
        <p:nvPicPr>
          <p:cNvPr id="4" name="Content Placeholder 3" descr="Screenshot (34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71" y="1335314"/>
            <a:ext cx="10029372" cy="484164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b="1" dirty="0" smtClean="0"/>
              <a:t>Sample Input and Output</a:t>
            </a:r>
            <a:endParaRPr lang="en-US" dirty="0"/>
          </a:p>
        </p:txBody>
      </p:sp>
      <p:pic>
        <p:nvPicPr>
          <p:cNvPr id="4" name="Content Placeholder 3" descr="Screenshot (35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1248229"/>
            <a:ext cx="10029371" cy="492873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8246"/>
          </a:xfrm>
        </p:spPr>
        <p:txBody>
          <a:bodyPr/>
          <a:lstStyle/>
          <a:p>
            <a:r>
              <a:rPr lang="en-US" b="1" dirty="0" smtClean="0"/>
              <a:t>Sample Input and Output (PRONUNCIATION)</a:t>
            </a:r>
            <a:endParaRPr lang="en-US" dirty="0"/>
          </a:p>
        </p:txBody>
      </p:sp>
      <p:pic>
        <p:nvPicPr>
          <p:cNvPr id="4" name="Content Placeholder 3" descr="Screenshot (35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335314"/>
            <a:ext cx="9390743" cy="4841649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Sample Input and Output (BATCH TRANSLATION)</a:t>
            </a:r>
            <a:endParaRPr lang="en-US" dirty="0"/>
          </a:p>
        </p:txBody>
      </p:sp>
      <p:pic>
        <p:nvPicPr>
          <p:cNvPr id="4" name="Content Placeholder 3" descr="Screenshot (35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43" y="1233716"/>
            <a:ext cx="9695543" cy="4899706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b="1" dirty="0" smtClean="0"/>
              <a:t>Sample Input and Output</a:t>
            </a:r>
            <a:endParaRPr lang="en-US" dirty="0"/>
          </a:p>
        </p:txBody>
      </p:sp>
      <p:pic>
        <p:nvPicPr>
          <p:cNvPr id="4" name="Content Placeholder 3" descr="Screenshot (35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458" y="1277257"/>
            <a:ext cx="9782628" cy="4899706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Input and Output</a:t>
            </a:r>
            <a:endParaRPr lang="en-US" dirty="0"/>
          </a:p>
        </p:txBody>
      </p:sp>
      <p:pic>
        <p:nvPicPr>
          <p:cNvPr id="4" name="Content Placeholder 3" descr="Screenshot (35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43" y="1436914"/>
            <a:ext cx="10232571" cy="4740049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ENAHNCEMENT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9143"/>
            <a:ext cx="10515600" cy="4507820"/>
          </a:xfrm>
        </p:spPr>
        <p:txBody>
          <a:bodyPr/>
          <a:lstStyle/>
          <a:p>
            <a:r>
              <a:rPr lang="en-US" dirty="0" smtClean="0"/>
              <a:t>Real-time voice translation for multilingual conversations</a:t>
            </a:r>
          </a:p>
          <a:p>
            <a:r>
              <a:rPr lang="en-US" dirty="0" smtClean="0"/>
              <a:t>Offline translation support using lightweight AI models</a:t>
            </a:r>
          </a:p>
          <a:p>
            <a:r>
              <a:rPr lang="en-US" dirty="0" smtClean="0"/>
              <a:t>Context-aware and domain-specific translation improvements</a:t>
            </a:r>
          </a:p>
          <a:p>
            <a:r>
              <a:rPr lang="en-US" dirty="0" smtClean="0"/>
              <a:t>Mobile application development for broader accessibility</a:t>
            </a:r>
          </a:p>
          <a:p>
            <a:r>
              <a:rPr lang="en-US" dirty="0" smtClean="0"/>
              <a:t>Enhanced grammar feedback with detailed suggestions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00A8C5C-A5BC-1031-A34D-E75A2082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57C2B-ED6A-8D19-EF9C-5C3EE6FB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72BBCD-0407-EA46-8481-29B7720A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3" y="1640114"/>
            <a:ext cx="10515600" cy="4899891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dirty="0" smtClean="0"/>
              <a:t>The main objective of this project to develop an AI-powered language translation system that can translate text, speech, image (OCR),  audio and file translation in multiple languages.</a:t>
            </a:r>
          </a:p>
          <a:p>
            <a:pPr marL="514350" indent="-514350" algn="just"/>
            <a:r>
              <a:rPr lang="en-US" dirty="0" smtClean="0"/>
              <a:t>To help users correct grammar and spelling mistakes in their input.</a:t>
            </a:r>
          </a:p>
          <a:p>
            <a:pPr marL="514350" indent="-514350" algn="just"/>
            <a:r>
              <a:rPr lang="en-US" dirty="0" smtClean="0"/>
              <a:t>To enable multi-language batch for translating input text into several languages simultaneously.</a:t>
            </a:r>
          </a:p>
          <a:p>
            <a:pPr marL="514350" indent="-514350" algn="just"/>
            <a:r>
              <a:rPr lang="en-US" dirty="0" smtClean="0"/>
              <a:t>To show pronunciation guides for better understanding of English words.</a:t>
            </a:r>
          </a:p>
          <a:p>
            <a:pPr marL="514350" indent="-514350" algn="just"/>
            <a:r>
              <a:rPr lang="en-US" dirty="0" smtClean="0"/>
              <a:t>To provide speech to text and translated text to speech audio features.  </a:t>
            </a:r>
          </a:p>
          <a:p>
            <a:pPr marL="514350" indent="-514350"/>
            <a:endParaRPr lang="en-US" dirty="0" smtClean="0"/>
          </a:p>
          <a:p>
            <a:pPr algn="just">
              <a:lnSpc>
                <a:spcPct val="100000"/>
              </a:lnSpc>
            </a:pPr>
            <a:endParaRPr lang="en-US" sz="2800" dirty="0"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5288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72" y="0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771"/>
            <a:ext cx="10515600" cy="4885192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mtClean="0"/>
              <a:t>  The </a:t>
            </a:r>
            <a:r>
              <a:rPr lang="en-US" dirty="0" smtClean="0"/>
              <a:t>AI-based Language Translator developed in this project successfully integrates multiple advanced language processing features into a single, user-friendly web application. It enables users to translate text, audio, images, and text files into multiple languages, while also offering grammar and spelling correction, pronunciation guides, language detection, and multi-language batch translation. The application not only supports real-time communication but also enhances language learning and accessibility for users across different regions. With a responsive interface and features like dark mode, download support, and translation history, the system provides a robust and practical tool for global communication. Future enhancements can further extend the capabilities of this translator, making it even more intelligent, context-aware, and versatile.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20">
            <a:extLst>
              <a:ext uri="{FF2B5EF4-FFF2-40B4-BE49-F238E27FC236}">
                <a16:creationId xmlns="" xmlns:a16="http://schemas.microsoft.com/office/drawing/2014/main" id="{3EC65E51-5D37-9FFF-8787-C79C370EC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85707162"/>
              </p:ext>
            </p:extLst>
          </p:nvPr>
        </p:nvGraphicFramePr>
        <p:xfrm>
          <a:off x="838200" y="2106592"/>
          <a:ext cx="10515600" cy="388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3581430365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169914382"/>
                    </a:ext>
                  </a:extLst>
                </a:gridCol>
              </a:tblGrid>
              <a:tr h="463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status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2918889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Problem identification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17120279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Modules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0015476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Modules implementation(coding)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week of April 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0829812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week of April 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6713332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Documentation draft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week of April 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7314603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Conference /journal 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 week of may 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8786939"/>
                  </a:ext>
                </a:extLst>
              </a:tr>
              <a:tr h="463041">
                <a:tc>
                  <a:txBody>
                    <a:bodyPr/>
                    <a:lstStyle/>
                    <a:p>
                      <a:r>
                        <a:rPr lang="en-US" dirty="0"/>
                        <a:t>Final project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second week of may 25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6263068"/>
                  </a:ext>
                </a:extLst>
              </a:tr>
            </a:tbl>
          </a:graphicData>
        </a:graphic>
      </p:graphicFrame>
      <p:graphicFrame>
        <p:nvGraphicFramePr>
          <p:cNvPr id="21" name="Table 21">
            <a:extLst>
              <a:ext uri="{FF2B5EF4-FFF2-40B4-BE49-F238E27FC236}">
                <a16:creationId xmlns="" xmlns:a16="http://schemas.microsoft.com/office/drawing/2014/main" id="{C72E165E-2939-64A3-BFC4-BBA975568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6219258"/>
              </p:ext>
            </p:extLst>
          </p:nvPr>
        </p:nvGraphicFramePr>
        <p:xfrm>
          <a:off x="4267200" y="696686"/>
          <a:ext cx="29754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9">
                  <a:extLst>
                    <a:ext uri="{9D8B030D-6E8A-4147-A177-3AD203B41FA5}">
                      <a16:colId xmlns="" xmlns:a16="http://schemas.microsoft.com/office/drawing/2014/main" val="420575277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of action </a:t>
                      </a:r>
                      <a:endParaRPr lang="en-IN" sz="3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6629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236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D1114BA-571A-1E16-CBB2-328E8FC7E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E332D1-5E2A-A2B2-FB95-9A552EAA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15ACD-E930-FEB6-52ED-1ECB44BE9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9391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err="1" smtClean="0"/>
              <a:t>Rupayan</a:t>
            </a:r>
            <a:r>
              <a:rPr lang="en-US" dirty="0" smtClean="0"/>
              <a:t> </a:t>
            </a:r>
            <a:r>
              <a:rPr lang="en-US" dirty="0" err="1" smtClean="0"/>
              <a:t>Dirghangi</a:t>
            </a:r>
            <a:r>
              <a:rPr lang="en-US" dirty="0" smtClean="0"/>
              <a:t>, </a:t>
            </a:r>
            <a:r>
              <a:rPr lang="en-US" dirty="0" err="1" smtClean="0"/>
              <a:t>Koushik</a:t>
            </a:r>
            <a:r>
              <a:rPr lang="en-US" dirty="0" smtClean="0"/>
              <a:t> Pal - Language Translation Using Artificial Intelligence (2022) 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/>
              <a:t>Ritika</a:t>
            </a:r>
            <a:r>
              <a:rPr lang="en-US" dirty="0" smtClean="0"/>
              <a:t> </a:t>
            </a:r>
            <a:r>
              <a:rPr lang="en-US" dirty="0" err="1" smtClean="0"/>
              <a:t>sharma</a:t>
            </a:r>
            <a:r>
              <a:rPr lang="en-US" dirty="0" smtClean="0"/>
              <a:t>, </a:t>
            </a:r>
            <a:r>
              <a:rPr lang="en-US" dirty="0" err="1" smtClean="0"/>
              <a:t>Ayush</a:t>
            </a:r>
            <a:r>
              <a:rPr lang="en-US" dirty="0" smtClean="0"/>
              <a:t> Sharma - AI-Based Multilingual Translator with  speech  and  text  capabilities(2024)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/>
              <a:t>Gauri</a:t>
            </a:r>
            <a:r>
              <a:rPr lang="en-US" dirty="0" smtClean="0"/>
              <a:t> </a:t>
            </a:r>
            <a:r>
              <a:rPr lang="en-US" dirty="0" err="1" smtClean="0"/>
              <a:t>Kulkarni</a:t>
            </a:r>
            <a:r>
              <a:rPr lang="en-US" dirty="0" smtClean="0"/>
              <a:t>, </a:t>
            </a:r>
            <a:r>
              <a:rPr lang="en-US" dirty="0" err="1" smtClean="0"/>
              <a:t>Suraj</a:t>
            </a:r>
            <a:r>
              <a:rPr lang="en-US" dirty="0" smtClean="0"/>
              <a:t> </a:t>
            </a:r>
            <a:r>
              <a:rPr lang="en-US" dirty="0" err="1" smtClean="0"/>
              <a:t>Ahale</a:t>
            </a:r>
            <a:r>
              <a:rPr lang="en-US" dirty="0" smtClean="0"/>
              <a:t>  -  AI for Real-Time Language Translation(2024)</a:t>
            </a:r>
          </a:p>
          <a:p>
            <a:pPr algn="just">
              <a:lnSpc>
                <a:spcPct val="100000"/>
              </a:lnSpc>
            </a:pPr>
            <a:r>
              <a:rPr lang="en-US" dirty="0" err="1" smtClean="0"/>
              <a:t>Yasir</a:t>
            </a:r>
            <a:r>
              <a:rPr lang="en-US" dirty="0" smtClean="0"/>
              <a:t> </a:t>
            </a:r>
            <a:r>
              <a:rPr lang="en-US" dirty="0" err="1" smtClean="0"/>
              <a:t>Abdelgadir</a:t>
            </a:r>
            <a:r>
              <a:rPr lang="en-US" dirty="0" smtClean="0"/>
              <a:t> </a:t>
            </a:r>
            <a:r>
              <a:rPr lang="en-US" dirty="0" err="1" smtClean="0"/>
              <a:t>mohamed</a:t>
            </a:r>
            <a:r>
              <a:rPr lang="en-US" dirty="0" smtClean="0"/>
              <a:t>, Akbar </a:t>
            </a:r>
            <a:r>
              <a:rPr lang="en-US" dirty="0" err="1" smtClean="0"/>
              <a:t>Khanan</a:t>
            </a:r>
            <a:r>
              <a:rPr lang="en-US" dirty="0" smtClean="0"/>
              <a:t> - Impact  of  Artificial  intelligence  on  Language  Translation(2024)</a:t>
            </a:r>
          </a:p>
        </p:txBody>
      </p:sp>
    </p:spTree>
    <p:extLst>
      <p:ext uri="{BB962C8B-B14F-4D97-AF65-F5344CB8AC3E}">
        <p14:creationId xmlns="" xmlns:p14="http://schemas.microsoft.com/office/powerpoint/2010/main" val="95422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E9E5C6-42D6-1871-8412-698786B9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24987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05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0E2FF3D-EFAC-D994-1AB9-BCAF4A9C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61935-6916-9678-BF15-52446AF7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6"/>
            <a:ext cx="10356273" cy="9816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="" xmlns:a16="http://schemas.microsoft.com/office/drawing/2014/main" id="{A653C304-D3D0-8004-2ED4-5D79AB424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30720193"/>
              </p:ext>
            </p:extLst>
          </p:nvPr>
        </p:nvGraphicFramePr>
        <p:xfrm>
          <a:off x="1453409" y="1278906"/>
          <a:ext cx="924098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0275">
                  <a:extLst>
                    <a:ext uri="{9D8B030D-6E8A-4147-A177-3AD203B41FA5}">
                      <a16:colId xmlns="" xmlns:a16="http://schemas.microsoft.com/office/drawing/2014/main" val="1210042517"/>
                    </a:ext>
                  </a:extLst>
                </a:gridCol>
                <a:gridCol w="2133630">
                  <a:extLst>
                    <a:ext uri="{9D8B030D-6E8A-4147-A177-3AD203B41FA5}">
                      <a16:colId xmlns="" xmlns:a16="http://schemas.microsoft.com/office/drawing/2014/main" val="2441302556"/>
                    </a:ext>
                  </a:extLst>
                </a:gridCol>
                <a:gridCol w="2487221">
                  <a:extLst>
                    <a:ext uri="{9D8B030D-6E8A-4147-A177-3AD203B41FA5}">
                      <a16:colId xmlns="" xmlns:a16="http://schemas.microsoft.com/office/drawing/2014/main" val="1291096018"/>
                    </a:ext>
                  </a:extLst>
                </a:gridCol>
                <a:gridCol w="2299854">
                  <a:extLst>
                    <a:ext uri="{9D8B030D-6E8A-4147-A177-3AD203B41FA5}">
                      <a16:colId xmlns="" xmlns:a16="http://schemas.microsoft.com/office/drawing/2014/main" val="3139316522"/>
                    </a:ext>
                  </a:extLst>
                </a:gridCol>
              </a:tblGrid>
              <a:tr h="614284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Author and Year of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Methodology Proposed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Disadvantages or 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71089666"/>
                  </a:ext>
                </a:extLst>
              </a:tr>
              <a:tr h="2457136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AI-Based Multilingual Translator with  speech  and  text  capabilities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 smtClean="0"/>
                        <a:t>Ritika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sharma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Ayush</a:t>
                      </a:r>
                      <a:r>
                        <a:rPr lang="en-US" dirty="0" smtClean="0"/>
                        <a:t> Sharma (2024)</a:t>
                      </a:r>
                    </a:p>
                    <a:p>
                      <a:pPr algn="l"/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dirty="0" smtClean="0"/>
                        <a:t>Implementing features that support both speech-to-text and text-to-speech functionalities, allowing users to input and receive translations via spoken or written language.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dirty="0" smtClean="0"/>
                        <a:t>The application may require substantial computational resources, potentially impacting performance on devices with limited processing capabilities.</a:t>
                      </a:r>
                      <a:endParaRPr lang="en-US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7104192"/>
                  </a:ext>
                </a:extLst>
              </a:tr>
              <a:tr h="211306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Language Translation Using Artificial Intelligence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Rupayan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Dirghangi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Koushik</a:t>
                      </a:r>
                      <a:r>
                        <a:rPr lang="en-US" dirty="0" smtClean="0"/>
                        <a:t> Pal - (2022) </a:t>
                      </a:r>
                    </a:p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This model employs artificial neural networks to process and translate entire</a:t>
                      </a:r>
                      <a:r>
                        <a:rPr lang="en-US" baseline="0" dirty="0" smtClean="0"/>
                        <a:t> sentences.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The model may struggle with accurately translating rare or domain-specific terms that were underrepresented in the training data.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1872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073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0E2FF3D-EFAC-D994-1AB9-BCAF4A9C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61935-6916-9678-BF15-52446AF7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965"/>
            <a:ext cx="10356273" cy="123305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="" xmlns:a16="http://schemas.microsoft.com/office/drawing/2014/main" id="{A653C304-D3D0-8004-2ED4-5D79AB424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68476191"/>
              </p:ext>
            </p:extLst>
          </p:nvPr>
        </p:nvGraphicFramePr>
        <p:xfrm>
          <a:off x="1136072" y="1343890"/>
          <a:ext cx="9587346" cy="5027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4847">
                  <a:extLst>
                    <a:ext uri="{9D8B030D-6E8A-4147-A177-3AD203B41FA5}">
                      <a16:colId xmlns="" xmlns:a16="http://schemas.microsoft.com/office/drawing/2014/main" val="1210042517"/>
                    </a:ext>
                  </a:extLst>
                </a:gridCol>
                <a:gridCol w="1871909">
                  <a:extLst>
                    <a:ext uri="{9D8B030D-6E8A-4147-A177-3AD203B41FA5}">
                      <a16:colId xmlns="" xmlns:a16="http://schemas.microsoft.com/office/drawing/2014/main" val="2441302556"/>
                    </a:ext>
                  </a:extLst>
                </a:gridCol>
                <a:gridCol w="2190051">
                  <a:extLst>
                    <a:ext uri="{9D8B030D-6E8A-4147-A177-3AD203B41FA5}">
                      <a16:colId xmlns="" xmlns:a16="http://schemas.microsoft.com/office/drawing/2014/main" val="1291096018"/>
                    </a:ext>
                  </a:extLst>
                </a:gridCol>
                <a:gridCol w="2600539">
                  <a:extLst>
                    <a:ext uri="{9D8B030D-6E8A-4147-A177-3AD203B41FA5}">
                      <a16:colId xmlns="" xmlns:a16="http://schemas.microsoft.com/office/drawing/2014/main" val="3139316522"/>
                    </a:ext>
                  </a:extLst>
                </a:gridCol>
              </a:tblGrid>
              <a:tr h="887113"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>
                          <a:effectLst/>
                        </a:rPr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effectLst/>
                        </a:rPr>
                        <a:t>Author and Year of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>
                          <a:effectLst/>
                        </a:rPr>
                        <a:t>Methodology Proposed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0" dirty="0">
                          <a:effectLst/>
                        </a:rPr>
                        <a:t>Disadvantages or Limitations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71089666"/>
                  </a:ext>
                </a:extLst>
              </a:tr>
              <a:tr h="41407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AI for Real-Time Language Translation(2024)</a:t>
                      </a:r>
                      <a:endParaRPr lang="en-US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Gauri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Kulkarni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Suraj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Ahale</a:t>
                      </a:r>
                      <a:r>
                        <a:rPr lang="en-US" dirty="0" smtClean="0"/>
                        <a:t> </a:t>
                      </a:r>
                      <a:endParaRPr lang="en-IN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study specifically focused on how AI-driven translation tools perform in facilitating cross-language communication in various sectors, including international trade, education, healthcare, and social interactions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systems may struggle with accurately interpreting context, leading to potential misunderstandings in translation.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0710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7073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1E61C08-0CC1-80CE-BF3B-B723A283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DF9C0B-2BB4-0D3B-F2D0-0D1CDDB5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603855-2207-AC35-23EC-A2736549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6"/>
            <a:ext cx="10515600" cy="468006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Most platforms focus on single-functionality (e.g., only text translation or speech translation), without integrating multiple features into one unified system.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Common systems lack grammar correction or spelling improvement before translating the input, leading to inaccurate translations.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They do not support image translation with OCR, text file translation with correction, or multi-language batch translation from a single input.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Existing systems do not provide phonetic transcription or speech pronunciation guidance for learners.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215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F36E31-0453-5EF1-599F-441FCA9D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5033E5-3250-0AAC-9D88-420C94A5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086484-F21F-E7D2-4DF6-48E90F37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6412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It uses Natural Language Processing (NLP) and deep learning libraries like </a:t>
            </a:r>
            <a:r>
              <a:rPr lang="en-US" dirty="0" err="1" smtClean="0"/>
              <a:t>googletrans</a:t>
            </a:r>
            <a:r>
              <a:rPr lang="en-US" dirty="0" smtClean="0"/>
              <a:t>, </a:t>
            </a:r>
            <a:r>
              <a:rPr lang="en-US" dirty="0" err="1" smtClean="0"/>
              <a:t>gTTS</a:t>
            </a:r>
            <a:r>
              <a:rPr lang="en-US" dirty="0" smtClean="0"/>
              <a:t>, </a:t>
            </a:r>
            <a:r>
              <a:rPr lang="en-US" dirty="0" err="1" smtClean="0"/>
              <a:t>SpeechRecognition</a:t>
            </a:r>
            <a:r>
              <a:rPr lang="en-US" dirty="0" smtClean="0"/>
              <a:t>, and </a:t>
            </a:r>
            <a:r>
              <a:rPr lang="en-US" dirty="0" err="1" smtClean="0"/>
              <a:t>Tesseract</a:t>
            </a:r>
            <a:r>
              <a:rPr lang="en-US" dirty="0" smtClean="0"/>
              <a:t> OCR to detect, translate, and pronounce content in multiple languages.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 system provides grammar and spelling correction using a combination of </a:t>
            </a:r>
            <a:r>
              <a:rPr lang="en-US" dirty="0" err="1" smtClean="0"/>
              <a:t>pyspellchecker</a:t>
            </a:r>
            <a:r>
              <a:rPr lang="en-US" dirty="0" smtClean="0"/>
              <a:t>, </a:t>
            </a:r>
            <a:r>
              <a:rPr lang="en-US" dirty="0" err="1" smtClean="0"/>
              <a:t>TextBlob</a:t>
            </a:r>
            <a:r>
              <a:rPr lang="en-US" dirty="0" smtClean="0"/>
              <a:t> python libraries.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A pronunciation feature is included using the </a:t>
            </a:r>
            <a:r>
              <a:rPr lang="en-US" dirty="0" err="1" smtClean="0"/>
              <a:t>eng_to_ipa</a:t>
            </a:r>
            <a:r>
              <a:rPr lang="en-US" dirty="0" smtClean="0"/>
              <a:t> library, which gives phonetic text and plays audio for correct pronunciation.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It allows users to translate one text into many languages at the same time with multi-language batch translation.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09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A953B-5C1A-E5CF-488D-0DF965C3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04800"/>
            <a:ext cx="10270847" cy="85494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</a:t>
            </a:r>
            <a:endParaRPr lang="en-IN" dirty="0"/>
          </a:p>
        </p:txBody>
      </p:sp>
      <p:pic>
        <p:nvPicPr>
          <p:cNvPr id="11" name="Content Placeholder 10" descr="61340050763652680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58" y="1640114"/>
            <a:ext cx="7910286" cy="4536849"/>
          </a:xfrm>
        </p:spPr>
      </p:pic>
    </p:spTree>
    <p:extLst>
      <p:ext uri="{BB962C8B-B14F-4D97-AF65-F5344CB8AC3E}">
        <p14:creationId xmlns="" xmlns:p14="http://schemas.microsoft.com/office/powerpoint/2010/main" val="340624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5B7AC7-9BBD-CDEB-EC10-E696403B5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57" y="333829"/>
            <a:ext cx="10613572" cy="972457"/>
          </a:xfrm>
        </p:spPr>
        <p:txBody>
          <a:bodyPr>
            <a:normAutofit/>
          </a:bodyPr>
          <a:lstStyle/>
          <a:p>
            <a:r>
              <a:rPr lang="en-IN" b="1" dirty="0" smtClean="0"/>
              <a:t>Tools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7DE2E3-FF6F-7569-08FD-E39A3073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US" b="1" dirty="0" smtClean="0"/>
              <a:t>Flask</a:t>
            </a:r>
            <a:r>
              <a:rPr lang="en-US" dirty="0" smtClean="0"/>
              <a:t> – Web framework to build and run the application.</a:t>
            </a:r>
          </a:p>
          <a:p>
            <a:r>
              <a:rPr lang="en-US" b="1" dirty="0" smtClean="0"/>
              <a:t>HTML/CSS/JavaScript</a:t>
            </a:r>
            <a:r>
              <a:rPr lang="en-US" dirty="0" smtClean="0"/>
              <a:t> – For designing the front-end interface and adding interactivity.</a:t>
            </a:r>
          </a:p>
          <a:p>
            <a:r>
              <a:rPr lang="en-US" b="1" dirty="0" err="1" smtClean="0"/>
              <a:t>Tesseract</a:t>
            </a:r>
            <a:r>
              <a:rPr lang="en-US" b="1" dirty="0" smtClean="0"/>
              <a:t> OCR </a:t>
            </a:r>
            <a:r>
              <a:rPr lang="en-US" dirty="0" smtClean="0"/>
              <a:t>– To extract text from uploaded images.</a:t>
            </a:r>
          </a:p>
          <a:p>
            <a:r>
              <a:rPr lang="en-US" b="1" dirty="0" err="1" smtClean="0"/>
              <a:t>FFmpeg</a:t>
            </a:r>
            <a:r>
              <a:rPr lang="en-US" dirty="0" smtClean="0"/>
              <a:t> – For audio format conversion (e.g., MP3 to WAV)</a:t>
            </a:r>
          </a:p>
          <a:p>
            <a:r>
              <a:rPr lang="en-US" dirty="0" smtClean="0"/>
              <a:t> </a:t>
            </a:r>
            <a:r>
              <a:rPr lang="en-US" b="1" dirty="0" err="1" smtClean="0"/>
              <a:t>googletrans</a:t>
            </a:r>
            <a:r>
              <a:rPr lang="en-US" dirty="0" smtClean="0"/>
              <a:t> – Used for translating text between languages.</a:t>
            </a:r>
          </a:p>
          <a:p>
            <a:r>
              <a:rPr lang="en-US" b="1" dirty="0" err="1" smtClean="0"/>
              <a:t>gTTS</a:t>
            </a:r>
            <a:r>
              <a:rPr lang="en-US" b="1" dirty="0" smtClean="0"/>
              <a:t> (Google Text-to-Speech) </a:t>
            </a:r>
            <a:r>
              <a:rPr lang="en-US" dirty="0" smtClean="0"/>
              <a:t>– Converts translated text into spoken audio.</a:t>
            </a:r>
          </a:p>
          <a:p>
            <a:r>
              <a:rPr lang="en-US" b="1" dirty="0" err="1" smtClean="0"/>
              <a:t>SpeechRecognition</a:t>
            </a:r>
            <a:r>
              <a:rPr lang="en-US" b="1" dirty="0" smtClean="0"/>
              <a:t> </a:t>
            </a:r>
            <a:r>
              <a:rPr lang="en-US" dirty="0" smtClean="0"/>
              <a:t>– Converts audio input to text (speech-to-text)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11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Precision Agriculture App</Template>
  <TotalTime>2014</TotalTime>
  <Words>1122</Words>
  <Application>Microsoft Office PowerPoint</Application>
  <PresentationFormat>Custom</PresentationFormat>
  <Paragraphs>125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AI-Based Language Translator</vt:lpstr>
      <vt:lpstr>Abstract</vt:lpstr>
      <vt:lpstr>Objectives</vt:lpstr>
      <vt:lpstr>Literature Review</vt:lpstr>
      <vt:lpstr>Literature Review</vt:lpstr>
      <vt:lpstr>Existing Systems</vt:lpstr>
      <vt:lpstr>Proposed Systems</vt:lpstr>
      <vt:lpstr>Architecture design</vt:lpstr>
      <vt:lpstr>Tools Used</vt:lpstr>
      <vt:lpstr>Tools Used</vt:lpstr>
      <vt:lpstr>Modules</vt:lpstr>
      <vt:lpstr>Modules Description</vt:lpstr>
      <vt:lpstr>IMPLEMENTATION</vt:lpstr>
      <vt:lpstr>IMPLEMENTATION</vt:lpstr>
      <vt:lpstr>SAMPLE INPUT AND OUTPUT (TEXT)</vt:lpstr>
      <vt:lpstr>Sample Input and Output (TEXT)</vt:lpstr>
      <vt:lpstr>Sample Input and Output (IMAGE)</vt:lpstr>
      <vt:lpstr>Sample Input and Output (IMAGE)</vt:lpstr>
      <vt:lpstr>Sample Input and Output (AUDIO)</vt:lpstr>
      <vt:lpstr>Sample Input and Output (AUDIO)</vt:lpstr>
      <vt:lpstr>Sample Input and Output (GRAMMAR)</vt:lpstr>
      <vt:lpstr>Sample Input and Output</vt:lpstr>
      <vt:lpstr>Sample Input and Output (FILE)</vt:lpstr>
      <vt:lpstr>Sample Input and Output</vt:lpstr>
      <vt:lpstr>Sample Input and Output (PRONUNCIATION)</vt:lpstr>
      <vt:lpstr>Sample Input and Output (BATCH TRANSLATION)</vt:lpstr>
      <vt:lpstr>Sample Input and Output</vt:lpstr>
      <vt:lpstr>Sample Input and Output</vt:lpstr>
      <vt:lpstr>FUTURE ENAHNCEMENT</vt:lpstr>
      <vt:lpstr>CONCLUSION</vt:lpstr>
      <vt:lpstr>Slide 31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DETECTION AND   RESPONSE</dc:title>
  <dc:creator>sahir A</dc:creator>
  <cp:lastModifiedBy>Lenovo</cp:lastModifiedBy>
  <cp:revision>101</cp:revision>
  <dcterms:created xsi:type="dcterms:W3CDTF">2025-02-25T12:21:04Z</dcterms:created>
  <dcterms:modified xsi:type="dcterms:W3CDTF">2025-10-17T13:59:27Z</dcterms:modified>
</cp:coreProperties>
</file>