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74" r:id="rId4"/>
    <p:sldId id="273" r:id="rId5"/>
    <p:sldId id="269" r:id="rId6"/>
    <p:sldId id="258" r:id="rId7"/>
    <p:sldId id="261" r:id="rId8"/>
    <p:sldId id="262" r:id="rId9"/>
    <p:sldId id="263" r:id="rId10"/>
    <p:sldId id="264" r:id="rId11"/>
    <p:sldId id="265" r:id="rId12"/>
    <p:sldId id="266" r:id="rId13"/>
    <p:sldId id="267" r:id="rId14"/>
    <p:sldId id="268"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8C47D4-A3A3-49B7-9766-4EBFFE8EDC17}" type="datetimeFigureOut">
              <a:rPr lang="en-IN" smtClean="0"/>
              <a:t>16-06-2025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4460B37-78C4-4BF7-9248-B3BFE1A651BD}" type="slidenum">
              <a:rPr lang="en-IN" smtClean="0"/>
              <a:t>‹#›</a:t>
            </a:fld>
            <a:endParaRPr lang="en-IN"/>
          </a:p>
        </p:txBody>
      </p:sp>
    </p:spTree>
    <p:extLst>
      <p:ext uri="{BB962C8B-B14F-4D97-AF65-F5344CB8AC3E}">
        <p14:creationId xmlns:p14="http://schemas.microsoft.com/office/powerpoint/2010/main" val="1927514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8C47D4-A3A3-49B7-9766-4EBFFE8EDC17}" type="datetimeFigureOut">
              <a:rPr lang="en-IN" smtClean="0"/>
              <a:t>16-06-2025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460B37-78C4-4BF7-9248-B3BFE1A651BD}" type="slidenum">
              <a:rPr lang="en-IN" smtClean="0"/>
              <a:t>‹#›</a:t>
            </a:fld>
            <a:endParaRPr lang="en-IN"/>
          </a:p>
        </p:txBody>
      </p:sp>
    </p:spTree>
    <p:extLst>
      <p:ext uri="{BB962C8B-B14F-4D97-AF65-F5344CB8AC3E}">
        <p14:creationId xmlns:p14="http://schemas.microsoft.com/office/powerpoint/2010/main" val="1906710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8C47D4-A3A3-49B7-9766-4EBFFE8EDC17}" type="datetimeFigureOut">
              <a:rPr lang="en-IN" smtClean="0"/>
              <a:t>16-06-2025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460B37-78C4-4BF7-9248-B3BFE1A651B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8029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C8C47D4-A3A3-49B7-9766-4EBFFE8EDC17}" type="datetimeFigureOut">
              <a:rPr lang="en-IN" smtClean="0"/>
              <a:t>16-06-2025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460B37-78C4-4BF7-9248-B3BFE1A651BD}" type="slidenum">
              <a:rPr lang="en-IN" smtClean="0"/>
              <a:t>‹#›</a:t>
            </a:fld>
            <a:endParaRPr lang="en-IN"/>
          </a:p>
        </p:txBody>
      </p:sp>
    </p:spTree>
    <p:extLst>
      <p:ext uri="{BB962C8B-B14F-4D97-AF65-F5344CB8AC3E}">
        <p14:creationId xmlns:p14="http://schemas.microsoft.com/office/powerpoint/2010/main" val="1977749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C8C47D4-A3A3-49B7-9766-4EBFFE8EDC17}" type="datetimeFigureOut">
              <a:rPr lang="en-IN" smtClean="0"/>
              <a:t>16-06-2025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460B37-78C4-4BF7-9248-B3BFE1A651B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39912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C8C47D4-A3A3-49B7-9766-4EBFFE8EDC17}" type="datetimeFigureOut">
              <a:rPr lang="en-IN" smtClean="0"/>
              <a:t>16-06-2025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460B37-78C4-4BF7-9248-B3BFE1A651BD}" type="slidenum">
              <a:rPr lang="en-IN" smtClean="0"/>
              <a:t>‹#›</a:t>
            </a:fld>
            <a:endParaRPr lang="en-IN"/>
          </a:p>
        </p:txBody>
      </p:sp>
    </p:spTree>
    <p:extLst>
      <p:ext uri="{BB962C8B-B14F-4D97-AF65-F5344CB8AC3E}">
        <p14:creationId xmlns:p14="http://schemas.microsoft.com/office/powerpoint/2010/main" val="3822179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C47D4-A3A3-49B7-9766-4EBFFE8EDC17}" type="datetimeFigureOut">
              <a:rPr lang="en-IN" smtClean="0"/>
              <a:t>16-06-2025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460B37-78C4-4BF7-9248-B3BFE1A651BD}" type="slidenum">
              <a:rPr lang="en-IN" smtClean="0"/>
              <a:t>‹#›</a:t>
            </a:fld>
            <a:endParaRPr lang="en-IN"/>
          </a:p>
        </p:txBody>
      </p:sp>
    </p:spTree>
    <p:extLst>
      <p:ext uri="{BB962C8B-B14F-4D97-AF65-F5344CB8AC3E}">
        <p14:creationId xmlns:p14="http://schemas.microsoft.com/office/powerpoint/2010/main" val="1361346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C47D4-A3A3-49B7-9766-4EBFFE8EDC17}" type="datetimeFigureOut">
              <a:rPr lang="en-IN" smtClean="0"/>
              <a:t>16-06-2025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460B37-78C4-4BF7-9248-B3BFE1A651BD}" type="slidenum">
              <a:rPr lang="en-IN" smtClean="0"/>
              <a:t>‹#›</a:t>
            </a:fld>
            <a:endParaRPr lang="en-IN"/>
          </a:p>
        </p:txBody>
      </p:sp>
    </p:spTree>
    <p:extLst>
      <p:ext uri="{BB962C8B-B14F-4D97-AF65-F5344CB8AC3E}">
        <p14:creationId xmlns:p14="http://schemas.microsoft.com/office/powerpoint/2010/main" val="382661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C47D4-A3A3-49B7-9766-4EBFFE8EDC17}" type="datetimeFigureOut">
              <a:rPr lang="en-IN" smtClean="0"/>
              <a:t>16-06-2025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460B37-78C4-4BF7-9248-B3BFE1A651BD}" type="slidenum">
              <a:rPr lang="en-IN" smtClean="0"/>
              <a:t>‹#›</a:t>
            </a:fld>
            <a:endParaRPr lang="en-IN"/>
          </a:p>
        </p:txBody>
      </p:sp>
    </p:spTree>
    <p:extLst>
      <p:ext uri="{BB962C8B-B14F-4D97-AF65-F5344CB8AC3E}">
        <p14:creationId xmlns:p14="http://schemas.microsoft.com/office/powerpoint/2010/main" val="240523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8C47D4-A3A3-49B7-9766-4EBFFE8EDC17}" type="datetimeFigureOut">
              <a:rPr lang="en-IN" smtClean="0"/>
              <a:t>16-06-2025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460B37-78C4-4BF7-9248-B3BFE1A651BD}" type="slidenum">
              <a:rPr lang="en-IN" smtClean="0"/>
              <a:t>‹#›</a:t>
            </a:fld>
            <a:endParaRPr lang="en-IN"/>
          </a:p>
        </p:txBody>
      </p:sp>
    </p:spTree>
    <p:extLst>
      <p:ext uri="{BB962C8B-B14F-4D97-AF65-F5344CB8AC3E}">
        <p14:creationId xmlns:p14="http://schemas.microsoft.com/office/powerpoint/2010/main" val="64724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8C47D4-A3A3-49B7-9766-4EBFFE8EDC17}" type="datetimeFigureOut">
              <a:rPr lang="en-IN" smtClean="0"/>
              <a:t>16-06-2025</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4460B37-78C4-4BF7-9248-B3BFE1A651BD}" type="slidenum">
              <a:rPr lang="en-IN" smtClean="0"/>
              <a:t>‹#›</a:t>
            </a:fld>
            <a:endParaRPr lang="en-IN"/>
          </a:p>
        </p:txBody>
      </p:sp>
    </p:spTree>
    <p:extLst>
      <p:ext uri="{BB962C8B-B14F-4D97-AF65-F5344CB8AC3E}">
        <p14:creationId xmlns:p14="http://schemas.microsoft.com/office/powerpoint/2010/main" val="221832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8C47D4-A3A3-49B7-9766-4EBFFE8EDC17}" type="datetimeFigureOut">
              <a:rPr lang="en-IN" smtClean="0"/>
              <a:t>16-06-2025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4460B37-78C4-4BF7-9248-B3BFE1A651BD}" type="slidenum">
              <a:rPr lang="en-IN" smtClean="0"/>
              <a:t>‹#›</a:t>
            </a:fld>
            <a:endParaRPr lang="en-IN"/>
          </a:p>
        </p:txBody>
      </p:sp>
    </p:spTree>
    <p:extLst>
      <p:ext uri="{BB962C8B-B14F-4D97-AF65-F5344CB8AC3E}">
        <p14:creationId xmlns:p14="http://schemas.microsoft.com/office/powerpoint/2010/main" val="3250367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8C47D4-A3A3-49B7-9766-4EBFFE8EDC17}" type="datetimeFigureOut">
              <a:rPr lang="en-IN" smtClean="0"/>
              <a:t>16-06-2025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4460B37-78C4-4BF7-9248-B3BFE1A651BD}" type="slidenum">
              <a:rPr lang="en-IN" smtClean="0"/>
              <a:t>‹#›</a:t>
            </a:fld>
            <a:endParaRPr lang="en-IN"/>
          </a:p>
        </p:txBody>
      </p:sp>
    </p:spTree>
    <p:extLst>
      <p:ext uri="{BB962C8B-B14F-4D97-AF65-F5344CB8AC3E}">
        <p14:creationId xmlns:p14="http://schemas.microsoft.com/office/powerpoint/2010/main" val="2381997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C47D4-A3A3-49B7-9766-4EBFFE8EDC17}" type="datetimeFigureOut">
              <a:rPr lang="en-IN" smtClean="0"/>
              <a:t>16-06-2025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4460B37-78C4-4BF7-9248-B3BFE1A651BD}" type="slidenum">
              <a:rPr lang="en-IN" smtClean="0"/>
              <a:t>‹#›</a:t>
            </a:fld>
            <a:endParaRPr lang="en-IN"/>
          </a:p>
        </p:txBody>
      </p:sp>
    </p:spTree>
    <p:extLst>
      <p:ext uri="{BB962C8B-B14F-4D97-AF65-F5344CB8AC3E}">
        <p14:creationId xmlns:p14="http://schemas.microsoft.com/office/powerpoint/2010/main" val="80171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8C47D4-A3A3-49B7-9766-4EBFFE8EDC17}" type="datetimeFigureOut">
              <a:rPr lang="en-IN" smtClean="0"/>
              <a:t>16-06-2025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4460B37-78C4-4BF7-9248-B3BFE1A651BD}" type="slidenum">
              <a:rPr lang="en-IN" smtClean="0"/>
              <a:t>‹#›</a:t>
            </a:fld>
            <a:endParaRPr lang="en-IN"/>
          </a:p>
        </p:txBody>
      </p:sp>
    </p:spTree>
    <p:extLst>
      <p:ext uri="{BB962C8B-B14F-4D97-AF65-F5344CB8AC3E}">
        <p14:creationId xmlns:p14="http://schemas.microsoft.com/office/powerpoint/2010/main" val="1785487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8C47D4-A3A3-49B7-9766-4EBFFE8EDC17}" type="datetimeFigureOut">
              <a:rPr lang="en-IN" smtClean="0"/>
              <a:t>16-06-2025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460B37-78C4-4BF7-9248-B3BFE1A651BD}" type="slidenum">
              <a:rPr lang="en-IN" smtClean="0"/>
              <a:t>‹#›</a:t>
            </a:fld>
            <a:endParaRPr lang="en-IN"/>
          </a:p>
        </p:txBody>
      </p:sp>
    </p:spTree>
    <p:extLst>
      <p:ext uri="{BB962C8B-B14F-4D97-AF65-F5344CB8AC3E}">
        <p14:creationId xmlns:p14="http://schemas.microsoft.com/office/powerpoint/2010/main" val="38892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C8C47D4-A3A3-49B7-9766-4EBFFE8EDC17}" type="datetimeFigureOut">
              <a:rPr lang="en-IN" smtClean="0"/>
              <a:t>16-06-2025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4460B37-78C4-4BF7-9248-B3BFE1A651BD}" type="slidenum">
              <a:rPr lang="en-IN" smtClean="0"/>
              <a:t>‹#›</a:t>
            </a:fld>
            <a:endParaRPr lang="en-IN"/>
          </a:p>
        </p:txBody>
      </p:sp>
    </p:spTree>
    <p:extLst>
      <p:ext uri="{BB962C8B-B14F-4D97-AF65-F5344CB8AC3E}">
        <p14:creationId xmlns:p14="http://schemas.microsoft.com/office/powerpoint/2010/main" val="246144330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DE47-E003-20EE-CB10-61CE58649B61}"/>
              </a:ext>
            </a:extLst>
          </p:cNvPr>
          <p:cNvSpPr>
            <a:spLocks noGrp="1"/>
          </p:cNvSpPr>
          <p:nvPr>
            <p:ph type="ctrTitle"/>
          </p:nvPr>
        </p:nvSpPr>
        <p:spPr>
          <a:xfrm>
            <a:off x="2441543" y="2973249"/>
            <a:ext cx="9040305" cy="911501"/>
          </a:xfrm>
        </p:spPr>
        <p:txBody>
          <a:bodyPr>
            <a:normAutofit fontScale="90000"/>
          </a:bodyPr>
          <a:lstStyle/>
          <a:p>
            <a:r>
              <a:rPr lang="en-US" dirty="0">
                <a:latin typeface="Times New Roman" panose="02020603050405020304" pitchFamily="18" charset="0"/>
                <a:cs typeface="Times New Roman" panose="02020603050405020304" pitchFamily="18" charset="0"/>
              </a:rPr>
              <a:t>Ecommerce Management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752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7D4FF-20FD-4E57-7687-1774C5C4E9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ADCCB8-60CB-3CEC-A4D6-6DC2FC6385F5}"/>
              </a:ext>
            </a:extLst>
          </p:cNvPr>
          <p:cNvSpPr>
            <a:spLocks noGrp="1"/>
          </p:cNvSpPr>
          <p:nvPr>
            <p:ph type="ctrTitle"/>
          </p:nvPr>
        </p:nvSpPr>
        <p:spPr>
          <a:xfrm>
            <a:off x="3321526" y="272139"/>
            <a:ext cx="5061267" cy="911501"/>
          </a:xfrm>
        </p:spPr>
        <p:txBody>
          <a:bodyPr>
            <a:normAutofit/>
          </a:bodyPr>
          <a:lstStyle/>
          <a:p>
            <a:pPr algn="ctr"/>
            <a:r>
              <a:rPr lang="en-US" sz="3500" dirty="0">
                <a:latin typeface="Times New Roman" panose="02020603050405020304" pitchFamily="18" charset="0"/>
                <a:cs typeface="Times New Roman" panose="02020603050405020304" pitchFamily="18" charset="0"/>
              </a:rPr>
              <a:t>Project Task 5</a:t>
            </a:r>
            <a:endParaRPr lang="en-IN" sz="35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6C420E5-E49B-69AD-79C9-1A9F0F40C38E}"/>
              </a:ext>
            </a:extLst>
          </p:cNvPr>
          <p:cNvSpPr txBox="1"/>
          <p:nvPr/>
        </p:nvSpPr>
        <p:spPr>
          <a:xfrm>
            <a:off x="2387600" y="1183640"/>
            <a:ext cx="8046720" cy="1725729"/>
          </a:xfrm>
          <a:prstGeom prst="rect">
            <a:avLst/>
          </a:prstGeom>
          <a:noFill/>
        </p:spPr>
        <p:txBody>
          <a:bodyPr wrap="square">
            <a:spAutoFit/>
          </a:bodyPr>
          <a:lstStyle/>
          <a:p>
            <a:pPr>
              <a:lnSpc>
                <a:spcPct val="115000"/>
              </a:lnSpc>
              <a:spcAft>
                <a:spcPts val="1000"/>
              </a:spcAft>
              <a:buNone/>
            </a:pPr>
            <a:r>
              <a:rPr lang="en-US" b="1" dirty="0">
                <a:latin typeface="Times New Roman" panose="02020603050405020304" pitchFamily="18" charset="0"/>
                <a:ea typeface="MS Mincho" panose="02020609040205080304" pitchFamily="49" charset="-128"/>
                <a:cs typeface="Times New Roman" panose="02020603050405020304" pitchFamily="18" charset="0"/>
              </a:rPr>
              <a:t>CRITERIA:</a:t>
            </a:r>
          </a:p>
          <a:p>
            <a:pPr>
              <a:lnSpc>
                <a:spcPct val="115000"/>
              </a:lnSpc>
              <a:spcAft>
                <a:spcPts val="1000"/>
              </a:spcAft>
              <a:buNone/>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Products that have been ordered more than the average quantity.</a:t>
            </a:r>
            <a:endParaRPr lang="en-IN"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lvl="0">
              <a:lnSpc>
                <a:spcPct val="115000"/>
              </a:lnSpc>
              <a:spcAft>
                <a:spcPts val="1000"/>
              </a:spcAft>
              <a:tabLst>
                <a:tab pos="228600" algn="l"/>
              </a:tabLst>
            </a:pPr>
            <a:r>
              <a:rPr lang="en-US" b="1" dirty="0">
                <a:latin typeface="Times New Roman" panose="02020603050405020304" pitchFamily="18" charset="0"/>
                <a:ea typeface="MS Mincho" panose="02020609040205080304" pitchFamily="49" charset="-128"/>
                <a:cs typeface="Times New Roman" panose="02020603050405020304" pitchFamily="18" charset="0"/>
              </a:rPr>
              <a:t>QUERY:</a:t>
            </a:r>
          </a:p>
          <a:p>
            <a:pPr lvl="0">
              <a:lnSpc>
                <a:spcPct val="115000"/>
              </a:lnSpc>
              <a:spcAft>
                <a:spcPts val="1000"/>
              </a:spcAft>
              <a:tabLst>
                <a:tab pos="228600" algn="l"/>
              </a:tabLst>
            </a:pPr>
            <a:endParaRPr lang="en-US" b="1" dirty="0">
              <a:latin typeface="Times New Roman" panose="02020603050405020304" pitchFamily="18" charset="0"/>
              <a:ea typeface="MS Mincho" panose="02020609040205080304" pitchFamily="49" charset="-128"/>
              <a:cs typeface="Times New Roman" panose="02020603050405020304" pitchFamily="18" charset="0"/>
            </a:endParaRPr>
          </a:p>
        </p:txBody>
      </p:sp>
      <p:pic>
        <p:nvPicPr>
          <p:cNvPr id="7" name="Picture 6">
            <a:extLst>
              <a:ext uri="{FF2B5EF4-FFF2-40B4-BE49-F238E27FC236}">
                <a16:creationId xmlns:a16="http://schemas.microsoft.com/office/drawing/2014/main" id="{0517DDE8-1893-EEE0-960F-B005B594AA21}"/>
              </a:ext>
            </a:extLst>
          </p:cNvPr>
          <p:cNvPicPr>
            <a:picLocks noChangeAspect="1"/>
          </p:cNvPicPr>
          <p:nvPr/>
        </p:nvPicPr>
        <p:blipFill>
          <a:blip r:embed="rId2"/>
          <a:stretch>
            <a:fillRect/>
          </a:stretch>
        </p:blipFill>
        <p:spPr>
          <a:xfrm>
            <a:off x="2387600" y="2643475"/>
            <a:ext cx="7852296" cy="1975658"/>
          </a:xfrm>
          <a:prstGeom prst="rect">
            <a:avLst/>
          </a:prstGeom>
        </p:spPr>
      </p:pic>
    </p:spTree>
    <p:extLst>
      <p:ext uri="{BB962C8B-B14F-4D97-AF65-F5344CB8AC3E}">
        <p14:creationId xmlns:p14="http://schemas.microsoft.com/office/powerpoint/2010/main" val="2208148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D2656-C882-8DA5-EA36-3A358DC6F5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1B5653-ACF3-9EF0-05BE-FAC1DB89FFFA}"/>
              </a:ext>
            </a:extLst>
          </p:cNvPr>
          <p:cNvSpPr>
            <a:spLocks noGrp="1"/>
          </p:cNvSpPr>
          <p:nvPr>
            <p:ph type="ctrTitle"/>
          </p:nvPr>
        </p:nvSpPr>
        <p:spPr>
          <a:xfrm>
            <a:off x="3341846" y="190859"/>
            <a:ext cx="5061267" cy="911501"/>
          </a:xfrm>
        </p:spPr>
        <p:txBody>
          <a:bodyPr>
            <a:normAutofit/>
          </a:bodyPr>
          <a:lstStyle/>
          <a:p>
            <a:pPr algn="ctr"/>
            <a:r>
              <a:rPr lang="en-US" sz="3500" dirty="0">
                <a:latin typeface="Times New Roman" panose="02020603050405020304" pitchFamily="18" charset="0"/>
                <a:cs typeface="Times New Roman" panose="02020603050405020304" pitchFamily="18" charset="0"/>
              </a:rPr>
              <a:t>Project Task 6</a:t>
            </a:r>
            <a:endParaRPr lang="en-IN" sz="35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9157A75-3C76-2656-286D-B49001BC863A}"/>
              </a:ext>
            </a:extLst>
          </p:cNvPr>
          <p:cNvSpPr txBox="1"/>
          <p:nvPr/>
        </p:nvSpPr>
        <p:spPr>
          <a:xfrm>
            <a:off x="2378148" y="1355927"/>
            <a:ext cx="7935433" cy="1725729"/>
          </a:xfrm>
          <a:prstGeom prst="rect">
            <a:avLst/>
          </a:prstGeom>
          <a:noFill/>
        </p:spPr>
        <p:txBody>
          <a:bodyPr wrap="square">
            <a:spAutoFit/>
          </a:bodyPr>
          <a:lstStyle/>
          <a:p>
            <a:pPr>
              <a:lnSpc>
                <a:spcPct val="115000"/>
              </a:lnSpc>
              <a:spcAft>
                <a:spcPts val="1000"/>
              </a:spcAft>
              <a:buNone/>
            </a:pPr>
            <a: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t>CRITERIA:</a:t>
            </a:r>
          </a:p>
          <a:p>
            <a:pPr>
              <a:lnSpc>
                <a:spcPct val="115000"/>
              </a:lnSpc>
              <a:spcAft>
                <a:spcPts val="1000"/>
              </a:spcAft>
              <a:buNone/>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Retrieving all orders for a specific customer using customer id</a:t>
            </a:r>
            <a:endParaRPr lang="en-IN"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lvl="0">
              <a:lnSpc>
                <a:spcPct val="115000"/>
              </a:lnSpc>
              <a:spcAft>
                <a:spcPts val="1000"/>
              </a:spcAft>
              <a:tabLst>
                <a:tab pos="228600" algn="l"/>
              </a:tabLst>
            </a:pPr>
            <a:r>
              <a:rPr lang="en-US" b="1" dirty="0">
                <a:latin typeface="Times New Roman" panose="02020603050405020304" pitchFamily="18" charset="0"/>
                <a:ea typeface="MS Mincho" panose="02020609040205080304" pitchFamily="49" charset="-128"/>
                <a:cs typeface="Times New Roman" panose="02020603050405020304" pitchFamily="18" charset="0"/>
              </a:rPr>
              <a:t>QUERY:</a:t>
            </a:r>
          </a:p>
          <a:p>
            <a:pPr lvl="0">
              <a:lnSpc>
                <a:spcPct val="115000"/>
              </a:lnSpc>
              <a:spcAft>
                <a:spcPts val="1000"/>
              </a:spcAft>
              <a:tabLst>
                <a:tab pos="228600" algn="l"/>
              </a:tabLst>
            </a:pPr>
            <a:endParaRPr lang="en-US" dirty="0">
              <a:latin typeface="Times New Roman" panose="02020603050405020304" pitchFamily="18" charset="0"/>
              <a:ea typeface="MS Mincho" panose="02020609040205080304" pitchFamily="49" charset="-128"/>
              <a:cs typeface="Times New Roman" panose="02020603050405020304" pitchFamily="18" charset="0"/>
            </a:endParaRPr>
          </a:p>
        </p:txBody>
      </p:sp>
      <p:pic>
        <p:nvPicPr>
          <p:cNvPr id="5" name="Picture 4">
            <a:extLst>
              <a:ext uri="{FF2B5EF4-FFF2-40B4-BE49-F238E27FC236}">
                <a16:creationId xmlns:a16="http://schemas.microsoft.com/office/drawing/2014/main" id="{790D322D-A046-2156-C9A3-249451BDEE80}"/>
              </a:ext>
            </a:extLst>
          </p:cNvPr>
          <p:cNvPicPr>
            <a:picLocks noChangeAspect="1"/>
          </p:cNvPicPr>
          <p:nvPr/>
        </p:nvPicPr>
        <p:blipFill>
          <a:blip r:embed="rId2"/>
          <a:stretch>
            <a:fillRect/>
          </a:stretch>
        </p:blipFill>
        <p:spPr>
          <a:xfrm>
            <a:off x="2378147" y="2737330"/>
            <a:ext cx="7729717" cy="3050727"/>
          </a:xfrm>
          <a:prstGeom prst="rect">
            <a:avLst/>
          </a:prstGeom>
        </p:spPr>
      </p:pic>
    </p:spTree>
    <p:extLst>
      <p:ext uri="{BB962C8B-B14F-4D97-AF65-F5344CB8AC3E}">
        <p14:creationId xmlns:p14="http://schemas.microsoft.com/office/powerpoint/2010/main" val="144364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F73D3-95D3-39EE-6A1F-62385F11E2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A70A3C-8ED0-FA16-A414-A034DA62B1BB}"/>
              </a:ext>
            </a:extLst>
          </p:cNvPr>
          <p:cNvSpPr>
            <a:spLocks noGrp="1"/>
          </p:cNvSpPr>
          <p:nvPr>
            <p:ph type="ctrTitle"/>
          </p:nvPr>
        </p:nvSpPr>
        <p:spPr>
          <a:xfrm>
            <a:off x="3261984" y="0"/>
            <a:ext cx="5061267" cy="911501"/>
          </a:xfrm>
        </p:spPr>
        <p:txBody>
          <a:bodyPr>
            <a:normAutofit/>
          </a:bodyPr>
          <a:lstStyle/>
          <a:p>
            <a:pPr algn="ctr"/>
            <a:r>
              <a:rPr lang="en-US" sz="3500" dirty="0">
                <a:latin typeface="Times New Roman" panose="02020603050405020304" pitchFamily="18" charset="0"/>
                <a:cs typeface="Times New Roman" panose="02020603050405020304" pitchFamily="18" charset="0"/>
              </a:rPr>
              <a:t>Project Task 7</a:t>
            </a:r>
            <a:endParaRPr lang="en-IN" sz="35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2216AFA-7B17-79FB-5E25-E7E63744D23C}"/>
              </a:ext>
            </a:extLst>
          </p:cNvPr>
          <p:cNvSpPr txBox="1"/>
          <p:nvPr/>
        </p:nvSpPr>
        <p:spPr>
          <a:xfrm>
            <a:off x="2291045" y="1005268"/>
            <a:ext cx="8777447" cy="1725729"/>
          </a:xfrm>
          <a:prstGeom prst="rect">
            <a:avLst/>
          </a:prstGeom>
          <a:noFill/>
        </p:spPr>
        <p:txBody>
          <a:bodyPr wrap="square">
            <a:spAutoFit/>
          </a:bodyPr>
          <a:lstStyle/>
          <a:p>
            <a:pPr>
              <a:lnSpc>
                <a:spcPct val="115000"/>
              </a:lnSpc>
              <a:spcAft>
                <a:spcPts val="1000"/>
              </a:spcAft>
              <a:buNone/>
            </a:pPr>
            <a: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t>CRITERIA:</a:t>
            </a:r>
          </a:p>
          <a:p>
            <a:pPr>
              <a:lnSpc>
                <a:spcPct val="115000"/>
              </a:lnSpc>
              <a:spcAft>
                <a:spcPts val="1000"/>
              </a:spcAft>
              <a:buNone/>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Returning the total spending of a customer.</a:t>
            </a:r>
            <a:endParaRPr lang="en-IN" dirty="0">
              <a:latin typeface="Times New Roman" panose="02020603050405020304" pitchFamily="18" charset="0"/>
              <a:ea typeface="MS Mincho" panose="02020609040205080304" pitchFamily="49" charset="-128"/>
              <a:cs typeface="Times New Roman" panose="02020603050405020304" pitchFamily="18" charset="0"/>
            </a:endParaRPr>
          </a:p>
          <a:p>
            <a:pPr>
              <a:lnSpc>
                <a:spcPct val="115000"/>
              </a:lnSpc>
              <a:spcAft>
                <a:spcPts val="1000"/>
              </a:spcAft>
              <a:buNone/>
            </a:pPr>
            <a:r>
              <a:rPr lang="en-US" b="1" dirty="0">
                <a:latin typeface="Times New Roman" panose="02020603050405020304" pitchFamily="18" charset="0"/>
                <a:ea typeface="MS Mincho" panose="02020609040205080304" pitchFamily="49" charset="-128"/>
                <a:cs typeface="Times New Roman" panose="02020603050405020304" pitchFamily="18" charset="0"/>
              </a:rPr>
              <a:t>QUERY:</a:t>
            </a:r>
          </a:p>
          <a:p>
            <a:pPr lvl="0">
              <a:lnSpc>
                <a:spcPct val="115000"/>
              </a:lnSpc>
              <a:spcAft>
                <a:spcPts val="1000"/>
              </a:spcAft>
              <a:tabLst>
                <a:tab pos="228600" algn="l"/>
              </a:tabLst>
            </a:pPr>
            <a:endParaRPr lang="en-IN" sz="1800" dirty="0">
              <a:effectLst/>
              <a:latin typeface="Times New Roman" panose="02020603050405020304" pitchFamily="18" charset="0"/>
              <a:ea typeface="MS Mincho" panose="02020609040205080304" pitchFamily="49" charset="-128"/>
              <a:cs typeface="Times New Roman" panose="02020603050405020304" pitchFamily="18" charset="0"/>
            </a:endParaRPr>
          </a:p>
        </p:txBody>
      </p:sp>
      <p:pic>
        <p:nvPicPr>
          <p:cNvPr id="5" name="Picture 4">
            <a:extLst>
              <a:ext uri="{FF2B5EF4-FFF2-40B4-BE49-F238E27FC236}">
                <a16:creationId xmlns:a16="http://schemas.microsoft.com/office/drawing/2014/main" id="{109978B0-0BD0-F474-F751-415987065BD6}"/>
              </a:ext>
            </a:extLst>
          </p:cNvPr>
          <p:cNvPicPr>
            <a:picLocks noChangeAspect="1"/>
          </p:cNvPicPr>
          <p:nvPr/>
        </p:nvPicPr>
        <p:blipFill>
          <a:blip r:embed="rId2"/>
          <a:stretch>
            <a:fillRect/>
          </a:stretch>
        </p:blipFill>
        <p:spPr>
          <a:xfrm>
            <a:off x="2291045" y="2465745"/>
            <a:ext cx="7992046" cy="2587021"/>
          </a:xfrm>
          <a:prstGeom prst="rect">
            <a:avLst/>
          </a:prstGeom>
        </p:spPr>
      </p:pic>
    </p:spTree>
    <p:extLst>
      <p:ext uri="{BB962C8B-B14F-4D97-AF65-F5344CB8AC3E}">
        <p14:creationId xmlns:p14="http://schemas.microsoft.com/office/powerpoint/2010/main" val="3945117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F5FC4-E268-2DF0-B049-CD7991958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3D0735-3AFD-1E30-84C1-CE20F75C07AE}"/>
              </a:ext>
            </a:extLst>
          </p:cNvPr>
          <p:cNvSpPr>
            <a:spLocks noGrp="1"/>
          </p:cNvSpPr>
          <p:nvPr>
            <p:ph type="ctrTitle"/>
          </p:nvPr>
        </p:nvSpPr>
        <p:spPr>
          <a:xfrm>
            <a:off x="3382486" y="0"/>
            <a:ext cx="5061267" cy="911501"/>
          </a:xfrm>
        </p:spPr>
        <p:txBody>
          <a:bodyPr>
            <a:normAutofit/>
          </a:bodyPr>
          <a:lstStyle/>
          <a:p>
            <a:pPr algn="ctr"/>
            <a:r>
              <a:rPr lang="en-US" sz="3500" dirty="0">
                <a:latin typeface="Times New Roman" panose="02020603050405020304" pitchFamily="18" charset="0"/>
                <a:cs typeface="Times New Roman" panose="02020603050405020304" pitchFamily="18" charset="0"/>
              </a:rPr>
              <a:t>Project Task 8</a:t>
            </a:r>
            <a:endParaRPr lang="en-IN" sz="35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DF127E9-CC62-0796-E104-84C7995FEA12}"/>
              </a:ext>
            </a:extLst>
          </p:cNvPr>
          <p:cNvSpPr txBox="1"/>
          <p:nvPr/>
        </p:nvSpPr>
        <p:spPr>
          <a:xfrm>
            <a:off x="2549687" y="990836"/>
            <a:ext cx="8463280" cy="1725729"/>
          </a:xfrm>
          <a:prstGeom prst="rect">
            <a:avLst/>
          </a:prstGeom>
          <a:noFill/>
        </p:spPr>
        <p:txBody>
          <a:bodyPr wrap="square">
            <a:spAutoFit/>
          </a:bodyPr>
          <a:lstStyle/>
          <a:p>
            <a:pPr>
              <a:lnSpc>
                <a:spcPct val="115000"/>
              </a:lnSpc>
              <a:spcAft>
                <a:spcPts val="1000"/>
              </a:spcAft>
              <a:buNone/>
            </a:pPr>
            <a: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t>CRITERIA:</a:t>
            </a:r>
          </a:p>
          <a:p>
            <a:pPr>
              <a:lnSpc>
                <a:spcPct val="115000"/>
              </a:lnSpc>
              <a:spcAft>
                <a:spcPts val="1000"/>
              </a:spcAft>
              <a:buNone/>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Automatically setting loyalty points to 0 if NULL on insert.</a:t>
            </a:r>
            <a:endParaRPr lang="en-IN"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lvl="0">
              <a:lnSpc>
                <a:spcPct val="115000"/>
              </a:lnSpc>
              <a:spcAft>
                <a:spcPts val="1000"/>
              </a:spcAft>
              <a:tabLst>
                <a:tab pos="228600" algn="l"/>
              </a:tabLst>
            </a:pPr>
            <a:r>
              <a:rPr lang="en-US" b="1" dirty="0">
                <a:latin typeface="Times New Roman" panose="02020603050405020304" pitchFamily="18" charset="0"/>
                <a:ea typeface="MS Mincho" panose="02020609040205080304" pitchFamily="49" charset="-128"/>
                <a:cs typeface="Times New Roman" panose="02020603050405020304" pitchFamily="18" charset="0"/>
              </a:rPr>
              <a:t>QUERY:</a:t>
            </a:r>
          </a:p>
          <a:p>
            <a:pPr lvl="0">
              <a:lnSpc>
                <a:spcPct val="115000"/>
              </a:lnSpc>
              <a:spcAft>
                <a:spcPts val="1000"/>
              </a:spcAft>
              <a:tabLst>
                <a:tab pos="228600" algn="l"/>
              </a:tabLst>
            </a:pPr>
            <a:endParaRPr lang="en-US" b="1" dirty="0">
              <a:latin typeface="Times New Roman" panose="02020603050405020304" pitchFamily="18" charset="0"/>
              <a:ea typeface="MS Mincho" panose="02020609040205080304" pitchFamily="49" charset="-128"/>
              <a:cs typeface="Times New Roman" panose="02020603050405020304" pitchFamily="18" charset="0"/>
            </a:endParaRPr>
          </a:p>
        </p:txBody>
      </p:sp>
      <p:pic>
        <p:nvPicPr>
          <p:cNvPr id="7" name="Picture 6">
            <a:extLst>
              <a:ext uri="{FF2B5EF4-FFF2-40B4-BE49-F238E27FC236}">
                <a16:creationId xmlns:a16="http://schemas.microsoft.com/office/drawing/2014/main" id="{DE0AAB1E-F766-DEE7-2197-112FFE3E61DA}"/>
              </a:ext>
            </a:extLst>
          </p:cNvPr>
          <p:cNvPicPr>
            <a:picLocks noChangeAspect="1"/>
          </p:cNvPicPr>
          <p:nvPr/>
        </p:nvPicPr>
        <p:blipFill>
          <a:blip r:embed="rId2"/>
          <a:stretch>
            <a:fillRect/>
          </a:stretch>
        </p:blipFill>
        <p:spPr>
          <a:xfrm>
            <a:off x="2549687" y="2221880"/>
            <a:ext cx="7800944" cy="4025327"/>
          </a:xfrm>
          <a:prstGeom prst="rect">
            <a:avLst/>
          </a:prstGeom>
        </p:spPr>
      </p:pic>
    </p:spTree>
    <p:extLst>
      <p:ext uri="{BB962C8B-B14F-4D97-AF65-F5344CB8AC3E}">
        <p14:creationId xmlns:p14="http://schemas.microsoft.com/office/powerpoint/2010/main" val="1441528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A316A-0399-4493-A40A-7A8A4478A3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501962-1BB8-5949-69AB-5E6DCC787C2D}"/>
              </a:ext>
            </a:extLst>
          </p:cNvPr>
          <p:cNvSpPr>
            <a:spLocks noGrp="1"/>
          </p:cNvSpPr>
          <p:nvPr>
            <p:ph type="ctrTitle"/>
          </p:nvPr>
        </p:nvSpPr>
        <p:spPr>
          <a:xfrm>
            <a:off x="3433286" y="132081"/>
            <a:ext cx="5061267" cy="751839"/>
          </a:xfrm>
        </p:spPr>
        <p:txBody>
          <a:bodyPr>
            <a:normAutofit/>
          </a:bodyPr>
          <a:lstStyle/>
          <a:p>
            <a:pPr algn="ctr"/>
            <a:r>
              <a:rPr lang="en-US" sz="3500" dirty="0">
                <a:latin typeface="Times New Roman" panose="02020603050405020304" pitchFamily="18" charset="0"/>
                <a:cs typeface="Times New Roman" panose="02020603050405020304" pitchFamily="18" charset="0"/>
              </a:rPr>
              <a:t>Project Task 9</a:t>
            </a:r>
            <a:endParaRPr lang="en-IN" sz="35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B139943-4B7D-D195-31D9-A8298225D9D5}"/>
              </a:ext>
            </a:extLst>
          </p:cNvPr>
          <p:cNvSpPr txBox="1"/>
          <p:nvPr/>
        </p:nvSpPr>
        <p:spPr>
          <a:xfrm>
            <a:off x="1960880" y="980237"/>
            <a:ext cx="10363200" cy="1278940"/>
          </a:xfrm>
          <a:prstGeom prst="rect">
            <a:avLst/>
          </a:prstGeom>
          <a:noFill/>
        </p:spPr>
        <p:txBody>
          <a:bodyPr wrap="square">
            <a:spAutoFit/>
          </a:bodyPr>
          <a:lstStyle/>
          <a:p>
            <a:pPr>
              <a:lnSpc>
                <a:spcPct val="115000"/>
              </a:lnSpc>
              <a:spcAft>
                <a:spcPts val="1000"/>
              </a:spcAft>
              <a:buNone/>
            </a:pPr>
            <a: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t>CRITERIA:</a:t>
            </a:r>
          </a:p>
          <a:p>
            <a:pPr>
              <a:lnSpc>
                <a:spcPct val="115000"/>
              </a:lnSpc>
              <a:spcAft>
                <a:spcPts val="1000"/>
              </a:spcAft>
              <a:buNone/>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After a new order is inserted, deducting quantity from product stock.</a:t>
            </a:r>
            <a:endParaRPr lang="en-IN"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lvl="0">
              <a:lnSpc>
                <a:spcPct val="115000"/>
              </a:lnSpc>
              <a:spcAft>
                <a:spcPts val="1000"/>
              </a:spcAft>
              <a:tabLst>
                <a:tab pos="228600" algn="l"/>
              </a:tabLst>
            </a:pPr>
            <a:r>
              <a:rPr lang="en-US" b="1" dirty="0">
                <a:latin typeface="Times New Roman" panose="02020603050405020304" pitchFamily="18" charset="0"/>
                <a:ea typeface="MS Mincho" panose="02020609040205080304" pitchFamily="49" charset="-128"/>
                <a:cs typeface="Times New Roman" panose="02020603050405020304" pitchFamily="18" charset="0"/>
              </a:rPr>
              <a:t>QUERY:</a:t>
            </a:r>
          </a:p>
        </p:txBody>
      </p:sp>
      <p:pic>
        <p:nvPicPr>
          <p:cNvPr id="7" name="Picture 6">
            <a:extLst>
              <a:ext uri="{FF2B5EF4-FFF2-40B4-BE49-F238E27FC236}">
                <a16:creationId xmlns:a16="http://schemas.microsoft.com/office/drawing/2014/main" id="{854C69F7-BBBA-CEFC-49E3-D873FE5164C2}"/>
              </a:ext>
            </a:extLst>
          </p:cNvPr>
          <p:cNvPicPr>
            <a:picLocks noChangeAspect="1"/>
          </p:cNvPicPr>
          <p:nvPr/>
        </p:nvPicPr>
        <p:blipFill>
          <a:blip r:embed="rId2"/>
          <a:stretch>
            <a:fillRect/>
          </a:stretch>
        </p:blipFill>
        <p:spPr>
          <a:xfrm>
            <a:off x="1960880" y="2355494"/>
            <a:ext cx="6706536" cy="1219370"/>
          </a:xfrm>
          <a:prstGeom prst="rect">
            <a:avLst/>
          </a:prstGeom>
        </p:spPr>
      </p:pic>
      <p:pic>
        <p:nvPicPr>
          <p:cNvPr id="9" name="Picture 8">
            <a:extLst>
              <a:ext uri="{FF2B5EF4-FFF2-40B4-BE49-F238E27FC236}">
                <a16:creationId xmlns:a16="http://schemas.microsoft.com/office/drawing/2014/main" id="{C33B40BF-A606-D370-B3E3-9EFC229255CB}"/>
              </a:ext>
            </a:extLst>
          </p:cNvPr>
          <p:cNvPicPr>
            <a:picLocks noChangeAspect="1"/>
          </p:cNvPicPr>
          <p:nvPr/>
        </p:nvPicPr>
        <p:blipFill>
          <a:blip r:embed="rId3"/>
          <a:srcRect b="4039"/>
          <a:stretch>
            <a:fillRect/>
          </a:stretch>
        </p:blipFill>
        <p:spPr>
          <a:xfrm>
            <a:off x="1960880" y="3671181"/>
            <a:ext cx="6706536" cy="3054738"/>
          </a:xfrm>
          <a:prstGeom prst="rect">
            <a:avLst/>
          </a:prstGeom>
        </p:spPr>
      </p:pic>
    </p:spTree>
    <p:extLst>
      <p:ext uri="{BB962C8B-B14F-4D97-AF65-F5344CB8AC3E}">
        <p14:creationId xmlns:p14="http://schemas.microsoft.com/office/powerpoint/2010/main" val="3607560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587E7-BDF7-67A4-AD00-2CA95B88A6FE}"/>
              </a:ext>
            </a:extLst>
          </p:cNvPr>
          <p:cNvSpPr>
            <a:spLocks noGrp="1"/>
          </p:cNvSpPr>
          <p:nvPr>
            <p:ph type="title"/>
          </p:nvPr>
        </p:nvSpPr>
        <p:spPr>
          <a:xfrm>
            <a:off x="4610261" y="2594313"/>
            <a:ext cx="8911687" cy="1280890"/>
          </a:xfrm>
        </p:spPr>
        <p:txBody>
          <a:bodyPr/>
          <a:lstStyle/>
          <a:p>
            <a:r>
              <a:rPr lang="en-US" dirty="0"/>
              <a:t>THANK YOU…!!</a:t>
            </a:r>
            <a:endParaRPr lang="en-IN" dirty="0"/>
          </a:p>
        </p:txBody>
      </p:sp>
    </p:spTree>
    <p:extLst>
      <p:ext uri="{BB962C8B-B14F-4D97-AF65-F5344CB8AC3E}">
        <p14:creationId xmlns:p14="http://schemas.microsoft.com/office/powerpoint/2010/main" val="3858827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B36D4-7A5A-D40E-4419-15C3D2D00F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5076F3-159C-7652-56DF-99648E8BB2CA}"/>
              </a:ext>
            </a:extLst>
          </p:cNvPr>
          <p:cNvSpPr>
            <a:spLocks noGrp="1"/>
          </p:cNvSpPr>
          <p:nvPr>
            <p:ph type="ctrTitle"/>
          </p:nvPr>
        </p:nvSpPr>
        <p:spPr>
          <a:xfrm>
            <a:off x="4469606" y="404219"/>
            <a:ext cx="5061267" cy="911501"/>
          </a:xfrm>
        </p:spPr>
        <p:txBody>
          <a:bodyPr>
            <a:normAutofit/>
          </a:bodyPr>
          <a:lstStyle/>
          <a:p>
            <a:r>
              <a:rPr lang="en-US" sz="3500" dirty="0">
                <a:latin typeface="Times New Roman" panose="02020603050405020304" pitchFamily="18" charset="0"/>
                <a:cs typeface="Times New Roman" panose="02020603050405020304" pitchFamily="18" charset="0"/>
              </a:rPr>
              <a:t>OBJECTIVE</a:t>
            </a:r>
            <a:endParaRPr lang="en-IN" sz="35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794EFC9-B592-93A6-BFFE-F9094902FD68}"/>
              </a:ext>
            </a:extLst>
          </p:cNvPr>
          <p:cNvSpPr txBox="1"/>
          <p:nvPr/>
        </p:nvSpPr>
        <p:spPr>
          <a:xfrm>
            <a:off x="2458720" y="1794372"/>
            <a:ext cx="7894320" cy="4310604"/>
          </a:xfrm>
          <a:prstGeom prst="rect">
            <a:avLst/>
          </a:prstGeom>
          <a:noFill/>
        </p:spPr>
        <p:txBody>
          <a:bodyPr wrap="square">
            <a:spAutoFit/>
          </a:bodyPr>
          <a:lstStyle/>
          <a:p>
            <a:pPr algn="just">
              <a:lnSpc>
                <a:spcPct val="115000"/>
              </a:lnSpc>
              <a:spcAft>
                <a:spcPts val="1000"/>
              </a:spcAft>
            </a:pPr>
            <a:r>
              <a:rPr lang="en-US" sz="2000" dirty="0"/>
              <a:t>The objective of this project is to develop a comprehensive SQL-based eCommerce Data Management System that ensures efficient data handling, real-time reporting, and process automation. The system covers dynamic customer loyalty updates, country-wise sales classification, pivot analytics, and customer insights. It also includes stored procedures for personalized order tracking and spending summaries, as well as database triggers to automate loyalty point assignments and maintain inventory consistency after each transaction. This approach ensures data integrity, operational efficiency, and scalable business logic integration for modern eCommerce platforms.</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176002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39286D-0D82-1C2A-055E-FC848E3C00E3}"/>
              </a:ext>
            </a:extLst>
          </p:cNvPr>
          <p:cNvSpPr>
            <a:spLocks noGrp="1"/>
          </p:cNvSpPr>
          <p:nvPr>
            <p:ph idx="1"/>
          </p:nvPr>
        </p:nvSpPr>
        <p:spPr>
          <a:xfrm>
            <a:off x="1910483" y="1285188"/>
            <a:ext cx="8915400" cy="3777622"/>
          </a:xfrm>
        </p:spPr>
        <p:txBody>
          <a:bodyPr>
            <a:normAutofit fontScale="55000" lnSpcReduction="20000"/>
          </a:bodyPr>
          <a:lstStyle/>
          <a:p>
            <a:pPr marL="0" indent="0">
              <a:buNone/>
            </a:pPr>
            <a:r>
              <a:rPr lang="en-US" sz="3200" b="1" dirty="0">
                <a:solidFill>
                  <a:schemeClr val="tx2">
                    <a:lumMod val="75000"/>
                  </a:schemeClr>
                </a:solidFill>
                <a:latin typeface="Times New Roman" panose="02020603050405020304" pitchFamily="18" charset="0"/>
                <a:cs typeface="Times New Roman" panose="02020603050405020304" pitchFamily="18" charset="0"/>
              </a:rPr>
              <a:t>What is My SQL ?</a:t>
            </a:r>
          </a:p>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MySQL is the most popular opensource relational database management system.</a:t>
            </a:r>
          </a:p>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MySQL used for developing various web-based software development.</a:t>
            </a:r>
          </a:p>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Developed by company MySQL AB. (Based on CNC++)</a:t>
            </a:r>
          </a:p>
          <a:p>
            <a:pPr marL="0" indent="0">
              <a:buNone/>
            </a:pPr>
            <a:endParaRPr lang="en-IN" sz="3200" b="1" dirty="0">
              <a:latin typeface="Times New Roman" panose="02020603050405020304" pitchFamily="18" charset="0"/>
              <a:cs typeface="Times New Roman" panose="02020603050405020304" pitchFamily="18" charset="0"/>
            </a:endParaRPr>
          </a:p>
          <a:p>
            <a:pPr marL="0" indent="0">
              <a:buNone/>
            </a:pPr>
            <a:r>
              <a:rPr lang="en-US" sz="3200" b="1" dirty="0">
                <a:latin typeface="Times New Roman" panose="02020603050405020304" pitchFamily="18" charset="0"/>
                <a:cs typeface="Times New Roman" panose="02020603050405020304" pitchFamily="18" charset="0"/>
              </a:rPr>
              <a:t>Features of MYSQL</a:t>
            </a:r>
          </a:p>
          <a:p>
            <a:r>
              <a:rPr lang="en-US" sz="3200" dirty="0">
                <a:latin typeface="Times New Roman" panose="02020603050405020304" pitchFamily="18" charset="0"/>
                <a:cs typeface="Times New Roman" panose="02020603050405020304" pitchFamily="18" charset="0"/>
              </a:rPr>
              <a:t>Relational Database Management System (RDBMS)</a:t>
            </a:r>
          </a:p>
          <a:p>
            <a:r>
              <a:rPr lang="en-US" sz="3200" dirty="0">
                <a:latin typeface="Times New Roman" panose="02020603050405020304" pitchFamily="18" charset="0"/>
                <a:cs typeface="Times New Roman" panose="02020603050405020304" pitchFamily="18" charset="0"/>
              </a:rPr>
              <a:t>Easy to use</a:t>
            </a:r>
          </a:p>
          <a:p>
            <a:r>
              <a:rPr lang="en-US" sz="3200" dirty="0">
                <a:latin typeface="Times New Roman" panose="02020603050405020304" pitchFamily="18" charset="0"/>
                <a:cs typeface="Times New Roman" panose="02020603050405020304" pitchFamily="18" charset="0"/>
              </a:rPr>
              <a:t>Storing Data is secure</a:t>
            </a:r>
          </a:p>
          <a:p>
            <a:r>
              <a:rPr lang="en-US" sz="3200" dirty="0">
                <a:latin typeface="Times New Roman" panose="02020603050405020304" pitchFamily="18" charset="0"/>
                <a:cs typeface="Times New Roman" panose="02020603050405020304" pitchFamily="18" charset="0"/>
              </a:rPr>
              <a:t>Open Source &amp; Free to download</a:t>
            </a:r>
          </a:p>
          <a:p>
            <a:r>
              <a:rPr lang="en-US" sz="3200" dirty="0">
                <a:latin typeface="Times New Roman" panose="02020603050405020304" pitchFamily="18" charset="0"/>
                <a:cs typeface="Times New Roman" panose="02020603050405020304" pitchFamily="18" charset="0"/>
              </a:rPr>
              <a:t>Compatible on many Operating systems.</a:t>
            </a:r>
          </a:p>
          <a:p>
            <a:pPr marL="0" indent="0">
              <a:buNone/>
            </a:pPr>
            <a:endParaRPr lang="en-IN" b="1" dirty="0"/>
          </a:p>
        </p:txBody>
      </p:sp>
    </p:spTree>
    <p:extLst>
      <p:ext uri="{BB962C8B-B14F-4D97-AF65-F5344CB8AC3E}">
        <p14:creationId xmlns:p14="http://schemas.microsoft.com/office/powerpoint/2010/main" val="2737825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975E-655B-E8F0-E87A-8912ED1594FE}"/>
              </a:ext>
            </a:extLst>
          </p:cNvPr>
          <p:cNvSpPr>
            <a:spLocks noGrp="1"/>
          </p:cNvSpPr>
          <p:nvPr>
            <p:ph type="title"/>
          </p:nvPr>
        </p:nvSpPr>
        <p:spPr/>
        <p:txBody>
          <a:bodyPr/>
          <a:lstStyle/>
          <a:p>
            <a:r>
              <a:rPr lang="en-US" dirty="0"/>
              <a:t>STEPS INVOLVED</a:t>
            </a:r>
            <a:endParaRPr lang="en-IN" dirty="0"/>
          </a:p>
        </p:txBody>
      </p:sp>
      <p:sp>
        <p:nvSpPr>
          <p:cNvPr id="3" name="Content Placeholder 2">
            <a:extLst>
              <a:ext uri="{FF2B5EF4-FFF2-40B4-BE49-F238E27FC236}">
                <a16:creationId xmlns:a16="http://schemas.microsoft.com/office/drawing/2014/main" id="{339BA174-946C-3A7E-1F60-54571E060C3D}"/>
              </a:ext>
            </a:extLst>
          </p:cNvPr>
          <p:cNvSpPr>
            <a:spLocks noGrp="1"/>
          </p:cNvSpPr>
          <p:nvPr>
            <p:ph idx="1"/>
          </p:nvPr>
        </p:nvSpPr>
        <p:spPr/>
        <p:txBody>
          <a:bodyPr/>
          <a:lstStyle/>
          <a:p>
            <a:pPr marL="0" indent="0">
              <a:lnSpc>
                <a:spcPct val="150000"/>
              </a:lnSpc>
              <a:buNone/>
            </a:pPr>
            <a:r>
              <a:rPr lang="en-IN" b="1" dirty="0">
                <a:latin typeface="Times New Roman" panose="02020603050405020304" pitchFamily="18" charset="0"/>
                <a:cs typeface="Times New Roman" panose="02020603050405020304" pitchFamily="18" charset="0"/>
              </a:rPr>
              <a:t>STEP 1</a:t>
            </a:r>
            <a:r>
              <a:rPr lang="en-IN" dirty="0">
                <a:latin typeface="Times New Roman" panose="02020603050405020304" pitchFamily="18" charset="0"/>
                <a:cs typeface="Times New Roman" panose="02020603050405020304" pitchFamily="18" charset="0"/>
              </a:rPr>
              <a:t> : Create Database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CREATE DATABASE </a:t>
            </a:r>
            <a:r>
              <a:rPr lang="en-IN" dirty="0" err="1">
                <a:latin typeface="Times New Roman" panose="02020603050405020304" pitchFamily="18" charset="0"/>
                <a:cs typeface="Times New Roman" panose="02020603050405020304" pitchFamily="18" charset="0"/>
              </a:rPr>
              <a:t>my_database</a:t>
            </a:r>
            <a:r>
              <a:rPr lang="en-IN" dirty="0">
                <a:latin typeface="Times New Roman" panose="02020603050405020304" pitchFamily="18" charset="0"/>
                <a:cs typeface="Times New Roman" panose="02020603050405020304" pitchFamily="18" charset="0"/>
              </a:rPr>
              <a:t>;</a:t>
            </a:r>
          </a:p>
          <a:p>
            <a:pPr marL="0" indent="0">
              <a:lnSpc>
                <a:spcPct val="150000"/>
              </a:lnSpc>
              <a:buNone/>
            </a:pPr>
            <a:r>
              <a:rPr lang="en-IN" b="1" dirty="0">
                <a:latin typeface="Times New Roman" panose="02020603050405020304" pitchFamily="18" charset="0"/>
                <a:cs typeface="Times New Roman" panose="02020603050405020304" pitchFamily="18" charset="0"/>
              </a:rPr>
              <a:t>STEP 2:</a:t>
            </a:r>
            <a:r>
              <a:rPr lang="en-IN" dirty="0">
                <a:latin typeface="Times New Roman" panose="02020603050405020304" pitchFamily="18" charset="0"/>
                <a:cs typeface="Times New Roman" panose="02020603050405020304" pitchFamily="18" charset="0"/>
              </a:rPr>
              <a:t> Use Database</a:t>
            </a:r>
          </a:p>
          <a:p>
            <a:pPr marL="0" indent="0">
              <a:lnSpc>
                <a:spcPct val="150000"/>
              </a:lnSpc>
              <a:buNone/>
            </a:pPr>
            <a:r>
              <a:rPr lang="en-IN" dirty="0">
                <a:latin typeface="Times New Roman" panose="02020603050405020304" pitchFamily="18" charset="0"/>
                <a:cs typeface="Times New Roman" panose="02020603050405020304" pitchFamily="18" charset="0"/>
              </a:rPr>
              <a:t>               USE </a:t>
            </a:r>
            <a:r>
              <a:rPr lang="en-IN" dirty="0" err="1">
                <a:latin typeface="Times New Roman" panose="02020603050405020304" pitchFamily="18" charset="0"/>
                <a:cs typeface="Times New Roman" panose="02020603050405020304" pitchFamily="18" charset="0"/>
              </a:rPr>
              <a:t>my_database</a:t>
            </a:r>
            <a:r>
              <a:rPr lang="en-IN"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477951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2E4EC7-1A17-BD27-862A-98CAB353CBEB}"/>
              </a:ext>
            </a:extLst>
          </p:cNvPr>
          <p:cNvSpPr>
            <a:spLocks noGrp="1"/>
          </p:cNvSpPr>
          <p:nvPr>
            <p:ph idx="1"/>
          </p:nvPr>
        </p:nvSpPr>
        <p:spPr>
          <a:xfrm>
            <a:off x="2381822" y="3623035"/>
            <a:ext cx="8261040" cy="3777622"/>
          </a:xfrm>
        </p:spPr>
        <p:txBody>
          <a:bodyPr/>
          <a:lstStyle/>
          <a:p>
            <a:pPr marL="0" indent="0">
              <a:buNone/>
            </a:pPr>
            <a:r>
              <a:rPr lang="en-US" b="1" dirty="0"/>
              <a:t>FIELDS</a:t>
            </a:r>
          </a:p>
          <a:p>
            <a:r>
              <a:rPr lang="en-US" dirty="0"/>
              <a:t>CUSTOMERS DETAILS</a:t>
            </a:r>
          </a:p>
          <a:p>
            <a:r>
              <a:rPr lang="en-US" dirty="0"/>
              <a:t>ORDERS DETAILS</a:t>
            </a:r>
          </a:p>
          <a:p>
            <a:r>
              <a:rPr lang="en-US" dirty="0"/>
              <a:t>PAYMENTS DETAILS</a:t>
            </a:r>
          </a:p>
          <a:p>
            <a:r>
              <a:rPr lang="en-US" dirty="0"/>
              <a:t>PRODUCTS DETAILS</a:t>
            </a:r>
          </a:p>
          <a:p>
            <a:r>
              <a:rPr lang="en-US" dirty="0"/>
              <a:t>SHIPPING DETAILS</a:t>
            </a:r>
            <a:endParaRPr lang="en-IN" dirty="0"/>
          </a:p>
        </p:txBody>
      </p:sp>
      <p:sp>
        <p:nvSpPr>
          <p:cNvPr id="6" name="TextBox 5">
            <a:extLst>
              <a:ext uri="{FF2B5EF4-FFF2-40B4-BE49-F238E27FC236}">
                <a16:creationId xmlns:a16="http://schemas.microsoft.com/office/drawing/2014/main" id="{3E8670ED-9EF8-FF09-AD75-4B24D0DADAF2}"/>
              </a:ext>
            </a:extLst>
          </p:cNvPr>
          <p:cNvSpPr txBox="1"/>
          <p:nvPr/>
        </p:nvSpPr>
        <p:spPr>
          <a:xfrm>
            <a:off x="2187017" y="1351978"/>
            <a:ext cx="8946037" cy="1754326"/>
          </a:xfrm>
          <a:prstGeom prst="rect">
            <a:avLst/>
          </a:prstGeom>
          <a:noFill/>
        </p:spPr>
        <p:txBody>
          <a:bodyPr wrap="square" rtlCol="0">
            <a:spAutoFit/>
          </a:bodyPr>
          <a:lstStyle/>
          <a:p>
            <a:r>
              <a:rPr lang="en-US" b="1" dirty="0"/>
              <a:t>TABLE IMPORT:</a:t>
            </a:r>
          </a:p>
          <a:p>
            <a:endParaRPr lang="en-US" b="1" dirty="0"/>
          </a:p>
          <a:p>
            <a:r>
              <a:rPr lang="en-US" dirty="0"/>
              <a:t>The </a:t>
            </a:r>
            <a:r>
              <a:rPr lang="en-US" b="1" dirty="0"/>
              <a:t>Table Data Import Wizard</a:t>
            </a:r>
            <a:r>
              <a:rPr lang="en-US" dirty="0"/>
              <a:t> in MySQL Workbench allows users to import data from external sources like CSV or Excel files directly into a MySQL table. It is a user-friendly GUI tool that simplifies the process of populating or creating tables from files without writing SQL manually</a:t>
            </a:r>
            <a:endParaRPr lang="en-IN" dirty="0"/>
          </a:p>
        </p:txBody>
      </p:sp>
    </p:spTree>
    <p:extLst>
      <p:ext uri="{BB962C8B-B14F-4D97-AF65-F5344CB8AC3E}">
        <p14:creationId xmlns:p14="http://schemas.microsoft.com/office/powerpoint/2010/main" val="557067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A53A2-2396-BE7A-D851-637781982F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0C7E1B-0670-2D48-1E4F-91B36E555188}"/>
              </a:ext>
            </a:extLst>
          </p:cNvPr>
          <p:cNvSpPr>
            <a:spLocks noGrp="1"/>
          </p:cNvSpPr>
          <p:nvPr>
            <p:ph type="ctrTitle"/>
          </p:nvPr>
        </p:nvSpPr>
        <p:spPr>
          <a:xfrm>
            <a:off x="3383280" y="140059"/>
            <a:ext cx="6878320" cy="896261"/>
          </a:xfrm>
        </p:spPr>
        <p:txBody>
          <a:bodyPr>
            <a:normAutofit/>
          </a:bodyPr>
          <a:lstStyle/>
          <a:p>
            <a:r>
              <a:rPr lang="en-US" sz="3500" dirty="0">
                <a:latin typeface="Times New Roman" panose="02020603050405020304" pitchFamily="18" charset="0"/>
                <a:cs typeface="Times New Roman" panose="02020603050405020304" pitchFamily="18" charset="0"/>
              </a:rPr>
              <a:t>			Project Task 1</a:t>
            </a:r>
            <a:endParaRPr lang="en-IN" sz="35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FB1B5B-7AD9-DC11-63E9-3EC6975B3EE0}"/>
              </a:ext>
            </a:extLst>
          </p:cNvPr>
          <p:cNvSpPr txBox="1"/>
          <p:nvPr/>
        </p:nvSpPr>
        <p:spPr>
          <a:xfrm>
            <a:off x="2336800" y="1249680"/>
            <a:ext cx="8107680" cy="2619307"/>
          </a:xfrm>
          <a:prstGeom prst="rect">
            <a:avLst/>
          </a:prstGeom>
          <a:noFill/>
        </p:spPr>
        <p:txBody>
          <a:bodyPr wrap="square">
            <a:spAutoFit/>
          </a:bodyPr>
          <a:lstStyle/>
          <a:p>
            <a:pPr>
              <a:lnSpc>
                <a:spcPct val="115000"/>
              </a:lnSpc>
              <a:spcAft>
                <a:spcPts val="1000"/>
              </a:spcAft>
              <a:buNone/>
            </a:pPr>
            <a:r>
              <a:rPr lang="en-US" b="1" dirty="0">
                <a:latin typeface="Times New Roman" panose="02020603050405020304" pitchFamily="18" charset="0"/>
                <a:ea typeface="MS Mincho" panose="02020609040205080304" pitchFamily="49" charset="-128"/>
                <a:cs typeface="Times New Roman" panose="02020603050405020304" pitchFamily="18" charset="0"/>
              </a:rPr>
              <a:t>CRITERIA:</a:t>
            </a:r>
          </a:p>
          <a:p>
            <a:pPr>
              <a:lnSpc>
                <a:spcPct val="115000"/>
              </a:lnSpc>
              <a:spcAft>
                <a:spcPts val="1000"/>
              </a:spcAft>
            </a:pPr>
            <a:r>
              <a:rPr lang="en-US" dirty="0">
                <a:latin typeface="Times New Roman" panose="02020603050405020304" pitchFamily="18" charset="0"/>
                <a:ea typeface="MS Mincho" panose="02020609040205080304" pitchFamily="49" charset="-128"/>
                <a:cs typeface="Times New Roman" panose="02020603050405020304" pitchFamily="18" charset="0"/>
              </a:rPr>
              <a:t>	Update Loyalty Points for customers based on age.</a:t>
            </a:r>
          </a:p>
          <a:p>
            <a:pPr lvl="1">
              <a:lnSpc>
                <a:spcPct val="115000"/>
              </a:lnSpc>
              <a:spcAft>
                <a:spcPts val="1000"/>
              </a:spcAft>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age &lt;25 then add 10 loyalty points</a:t>
            </a:r>
            <a:endParaRPr lang="en-IN" dirty="0">
              <a:effectLst/>
              <a:latin typeface="Times New Roman" panose="02020603050405020304" pitchFamily="18" charset="0"/>
              <a:ea typeface="MS Mincho" panose="02020609040205080304" pitchFamily="49" charset="-128"/>
              <a:cs typeface="Times New Roman" panose="02020603050405020304" pitchFamily="18" charset="0"/>
            </a:endParaRPr>
          </a:p>
          <a:p>
            <a:pPr lvl="1">
              <a:lnSpc>
                <a:spcPct val="115000"/>
              </a:lnSpc>
              <a:spcAft>
                <a:spcPts val="1000"/>
              </a:spcAft>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age between 25 and 40 then add 20  loyalty points</a:t>
            </a:r>
            <a:endParaRPr lang="en-IN" dirty="0">
              <a:effectLst/>
              <a:latin typeface="Times New Roman" panose="02020603050405020304" pitchFamily="18" charset="0"/>
              <a:ea typeface="MS Mincho" panose="02020609040205080304" pitchFamily="49" charset="-128"/>
              <a:cs typeface="Times New Roman" panose="02020603050405020304" pitchFamily="18" charset="0"/>
            </a:endParaRPr>
          </a:p>
          <a:p>
            <a:pPr lvl="1">
              <a:lnSpc>
                <a:spcPct val="115000"/>
              </a:lnSpc>
              <a:spcAft>
                <a:spcPts val="1000"/>
              </a:spcAft>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otherwise add 5 loyalty points</a:t>
            </a:r>
            <a:endParaRPr lang="en-US" dirty="0">
              <a:latin typeface="Times New Roman" panose="02020603050405020304" pitchFamily="18" charset="0"/>
              <a:ea typeface="MS Mincho" panose="02020609040205080304" pitchFamily="49" charset="-128"/>
              <a:cs typeface="Times New Roman" panose="02020603050405020304" pitchFamily="18" charset="0"/>
            </a:endParaRPr>
          </a:p>
          <a:p>
            <a:pPr marL="0" lvl="1">
              <a:lnSpc>
                <a:spcPct val="115000"/>
              </a:lnSpc>
              <a:spcAft>
                <a:spcPts val="1000"/>
              </a:spcAft>
            </a:pPr>
            <a:r>
              <a:rPr lang="en-US" b="1" dirty="0">
                <a:latin typeface="Times New Roman" panose="02020603050405020304" pitchFamily="18" charset="0"/>
                <a:ea typeface="MS Mincho" panose="02020609040205080304" pitchFamily="49" charset="-128"/>
                <a:cs typeface="Times New Roman" panose="02020603050405020304" pitchFamily="18" charset="0"/>
              </a:rPr>
              <a:t>QUERY:</a:t>
            </a:r>
          </a:p>
        </p:txBody>
      </p:sp>
      <p:pic>
        <p:nvPicPr>
          <p:cNvPr id="5" name="Picture 4">
            <a:extLst>
              <a:ext uri="{FF2B5EF4-FFF2-40B4-BE49-F238E27FC236}">
                <a16:creationId xmlns:a16="http://schemas.microsoft.com/office/drawing/2014/main" id="{5E608846-5849-690F-6A22-6B92C329BAA0}"/>
              </a:ext>
            </a:extLst>
          </p:cNvPr>
          <p:cNvPicPr>
            <a:picLocks noChangeAspect="1"/>
          </p:cNvPicPr>
          <p:nvPr/>
        </p:nvPicPr>
        <p:blipFill>
          <a:blip r:embed="rId2"/>
          <a:stretch>
            <a:fillRect/>
          </a:stretch>
        </p:blipFill>
        <p:spPr>
          <a:xfrm>
            <a:off x="2885840" y="3868987"/>
            <a:ext cx="6408989" cy="2069900"/>
          </a:xfrm>
          <a:prstGeom prst="rect">
            <a:avLst/>
          </a:prstGeom>
        </p:spPr>
      </p:pic>
    </p:spTree>
    <p:extLst>
      <p:ext uri="{BB962C8B-B14F-4D97-AF65-F5344CB8AC3E}">
        <p14:creationId xmlns:p14="http://schemas.microsoft.com/office/powerpoint/2010/main" val="1486199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2153E4-B351-F533-1AB3-2C94CA8EFC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A66922-82CA-458E-FBE1-5776FE71CE5C}"/>
              </a:ext>
            </a:extLst>
          </p:cNvPr>
          <p:cNvSpPr>
            <a:spLocks noGrp="1"/>
          </p:cNvSpPr>
          <p:nvPr>
            <p:ph type="ctrTitle"/>
          </p:nvPr>
        </p:nvSpPr>
        <p:spPr>
          <a:xfrm>
            <a:off x="4408646" y="247556"/>
            <a:ext cx="5061267" cy="616861"/>
          </a:xfrm>
        </p:spPr>
        <p:txBody>
          <a:bodyPr>
            <a:noAutofit/>
          </a:bodyPr>
          <a:lstStyle/>
          <a:p>
            <a:r>
              <a:rPr lang="en-US" sz="3500" dirty="0">
                <a:latin typeface="Times New Roman" panose="02020603050405020304" pitchFamily="18" charset="0"/>
                <a:cs typeface="Times New Roman" panose="02020603050405020304" pitchFamily="18" charset="0"/>
              </a:rPr>
              <a:t>Project Task 2</a:t>
            </a:r>
            <a:endParaRPr lang="en-IN" sz="35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386AA03-8075-5569-5DA9-5B0C2B909107}"/>
              </a:ext>
            </a:extLst>
          </p:cNvPr>
          <p:cNvSpPr txBox="1"/>
          <p:nvPr/>
        </p:nvSpPr>
        <p:spPr>
          <a:xfrm>
            <a:off x="2611120" y="1206503"/>
            <a:ext cx="7955280" cy="2619307"/>
          </a:xfrm>
          <a:prstGeom prst="rect">
            <a:avLst/>
          </a:prstGeom>
          <a:noFill/>
        </p:spPr>
        <p:txBody>
          <a:bodyPr wrap="square">
            <a:spAutoFit/>
          </a:bodyPr>
          <a:lstStyle/>
          <a:p>
            <a:pPr>
              <a:lnSpc>
                <a:spcPct val="115000"/>
              </a:lnSpc>
              <a:spcAft>
                <a:spcPts val="1000"/>
              </a:spcAft>
            </a:pPr>
            <a:r>
              <a:rPr lang="en-US" b="1" dirty="0">
                <a:latin typeface="Times New Roman" panose="02020603050405020304" pitchFamily="18" charset="0"/>
                <a:ea typeface="MS Mincho" panose="02020609040205080304" pitchFamily="49" charset="-128"/>
                <a:cs typeface="Times New Roman" panose="02020603050405020304" pitchFamily="18" charset="0"/>
              </a:rPr>
              <a:t>CRITERIA:</a:t>
            </a:r>
            <a:endParaRPr lang="en-US" sz="1800" b="1" dirty="0">
              <a:effectLst/>
              <a:latin typeface="Times New Roman" panose="02020603050405020304" pitchFamily="18" charset="0"/>
              <a:ea typeface="MS Mincho" panose="02020609040205080304" pitchFamily="49" charset="-128"/>
              <a:cs typeface="Times New Roman" panose="02020603050405020304" pitchFamily="18" charset="0"/>
            </a:endParaRPr>
          </a:p>
          <a:p>
            <a:pPr>
              <a:lnSpc>
                <a:spcPct val="115000"/>
              </a:lnSpc>
              <a:spcAft>
                <a:spcPts val="1000"/>
              </a:spcAft>
              <a:buNone/>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Get total order value per country and classify sales category.</a:t>
            </a:r>
          </a:p>
          <a:p>
            <a:pPr lvl="1">
              <a:lnSpc>
                <a:spcPct val="115000"/>
              </a:lnSpc>
              <a:spcAft>
                <a:spcPts val="1000"/>
              </a:spcAft>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sum(</a:t>
            </a:r>
            <a:r>
              <a:rPr lang="en-US" dirty="0" err="1">
                <a:effectLst/>
                <a:latin typeface="Times New Roman" panose="02020603050405020304" pitchFamily="18" charset="0"/>
                <a:ea typeface="MS Mincho" panose="02020609040205080304" pitchFamily="49" charset="-128"/>
                <a:cs typeface="Times New Roman" panose="02020603050405020304" pitchFamily="18" charset="0"/>
              </a:rPr>
              <a:t>order_value</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 &gt;100000 then "High"</a:t>
            </a:r>
            <a:endParaRPr lang="en-IN" dirty="0">
              <a:effectLst/>
              <a:latin typeface="Times New Roman" panose="02020603050405020304" pitchFamily="18" charset="0"/>
              <a:ea typeface="MS Mincho" panose="02020609040205080304" pitchFamily="49" charset="-128"/>
              <a:cs typeface="Times New Roman" panose="02020603050405020304" pitchFamily="18" charset="0"/>
            </a:endParaRPr>
          </a:p>
          <a:p>
            <a:pPr lvl="1">
              <a:lnSpc>
                <a:spcPct val="115000"/>
              </a:lnSpc>
              <a:spcAft>
                <a:spcPts val="1000"/>
              </a:spcAft>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sum(</a:t>
            </a:r>
            <a:r>
              <a:rPr lang="en-US" dirty="0" err="1">
                <a:effectLst/>
                <a:latin typeface="Times New Roman" panose="02020603050405020304" pitchFamily="18" charset="0"/>
                <a:ea typeface="MS Mincho" panose="02020609040205080304" pitchFamily="49" charset="-128"/>
                <a:cs typeface="Times New Roman" panose="02020603050405020304" pitchFamily="18" charset="0"/>
              </a:rPr>
              <a:t>order_Value</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 between 50000 and 100000 then "medium"</a:t>
            </a:r>
            <a:endParaRPr lang="en-IN" dirty="0">
              <a:effectLst/>
              <a:latin typeface="Times New Roman" panose="02020603050405020304" pitchFamily="18" charset="0"/>
              <a:ea typeface="MS Mincho" panose="02020609040205080304" pitchFamily="49" charset="-128"/>
              <a:cs typeface="Times New Roman" panose="02020603050405020304" pitchFamily="18" charset="0"/>
            </a:endParaRPr>
          </a:p>
          <a:p>
            <a:pPr lvl="1">
              <a:lnSpc>
                <a:spcPct val="115000"/>
              </a:lnSpc>
              <a:spcAft>
                <a:spcPts val="1000"/>
              </a:spcAft>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other wise Low</a:t>
            </a:r>
          </a:p>
          <a:p>
            <a:pPr marL="0" lvl="1">
              <a:lnSpc>
                <a:spcPct val="115000"/>
              </a:lnSpc>
              <a:spcAft>
                <a:spcPts val="1000"/>
              </a:spcAft>
            </a:pPr>
            <a:r>
              <a:rPr lang="en-US" b="1" dirty="0">
                <a:latin typeface="Times New Roman" panose="02020603050405020304" pitchFamily="18" charset="0"/>
                <a:ea typeface="MS Mincho" panose="02020609040205080304" pitchFamily="49" charset="-128"/>
                <a:cs typeface="Times New Roman" panose="02020603050405020304" pitchFamily="18" charset="0"/>
              </a:rPr>
              <a:t>QUERY:</a:t>
            </a:r>
          </a:p>
        </p:txBody>
      </p:sp>
      <p:pic>
        <p:nvPicPr>
          <p:cNvPr id="4" name="Picture 3">
            <a:extLst>
              <a:ext uri="{FF2B5EF4-FFF2-40B4-BE49-F238E27FC236}">
                <a16:creationId xmlns:a16="http://schemas.microsoft.com/office/drawing/2014/main" id="{6F8F0003-C059-3B9D-5B9A-CD10619D5038}"/>
              </a:ext>
            </a:extLst>
          </p:cNvPr>
          <p:cNvPicPr>
            <a:picLocks noChangeAspect="1"/>
          </p:cNvPicPr>
          <p:nvPr/>
        </p:nvPicPr>
        <p:blipFill>
          <a:blip r:embed="rId2"/>
          <a:srcRect t="19516" r="225"/>
          <a:stretch>
            <a:fillRect/>
          </a:stretch>
        </p:blipFill>
        <p:spPr>
          <a:xfrm>
            <a:off x="2396186" y="3825810"/>
            <a:ext cx="9688207" cy="1524886"/>
          </a:xfrm>
          <a:prstGeom prst="rect">
            <a:avLst/>
          </a:prstGeom>
        </p:spPr>
      </p:pic>
    </p:spTree>
    <p:extLst>
      <p:ext uri="{BB962C8B-B14F-4D97-AF65-F5344CB8AC3E}">
        <p14:creationId xmlns:p14="http://schemas.microsoft.com/office/powerpoint/2010/main" val="1411861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7867E-1921-D603-AA70-A0F586CB5D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3B01F4-6F9B-D057-AF24-5216E6D3F9B7}"/>
              </a:ext>
            </a:extLst>
          </p:cNvPr>
          <p:cNvSpPr>
            <a:spLocks noGrp="1"/>
          </p:cNvSpPr>
          <p:nvPr>
            <p:ph type="ctrTitle"/>
          </p:nvPr>
        </p:nvSpPr>
        <p:spPr>
          <a:xfrm>
            <a:off x="4713447" y="193040"/>
            <a:ext cx="3272314" cy="637181"/>
          </a:xfrm>
        </p:spPr>
        <p:txBody>
          <a:bodyPr>
            <a:normAutofit/>
          </a:bodyPr>
          <a:lstStyle/>
          <a:p>
            <a:r>
              <a:rPr lang="en-US" sz="3500" dirty="0">
                <a:latin typeface="Times New Roman" panose="02020603050405020304" pitchFamily="18" charset="0"/>
                <a:cs typeface="Times New Roman" panose="02020603050405020304" pitchFamily="18" charset="0"/>
              </a:rPr>
              <a:t>Project Task 3</a:t>
            </a:r>
            <a:endParaRPr lang="en-IN" sz="35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55A14D3-A3E0-48BC-A183-B54BC544B10C}"/>
              </a:ext>
            </a:extLst>
          </p:cNvPr>
          <p:cNvSpPr txBox="1"/>
          <p:nvPr/>
        </p:nvSpPr>
        <p:spPr>
          <a:xfrm>
            <a:off x="1981200" y="1080869"/>
            <a:ext cx="9113520" cy="2172518"/>
          </a:xfrm>
          <a:prstGeom prst="rect">
            <a:avLst/>
          </a:prstGeom>
          <a:noFill/>
        </p:spPr>
        <p:txBody>
          <a:bodyPr wrap="square">
            <a:spAutoFit/>
          </a:bodyPr>
          <a:lstStyle/>
          <a:p>
            <a:pPr>
              <a:lnSpc>
                <a:spcPct val="115000"/>
              </a:lnSpc>
              <a:spcAft>
                <a:spcPts val="1000"/>
              </a:spcAft>
              <a:buNone/>
            </a:pPr>
            <a: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t>CRITERIA:</a:t>
            </a:r>
          </a:p>
          <a:p>
            <a:pPr>
              <a:lnSpc>
                <a:spcPct val="115000"/>
              </a:lnSpc>
              <a:spcAft>
                <a:spcPts val="1000"/>
              </a:spcAft>
              <a:buNone/>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Pivot total order quantity per payment method.</a:t>
            </a:r>
          </a:p>
          <a:p>
            <a:pPr>
              <a:lnSpc>
                <a:spcPct val="115000"/>
              </a:lnSpc>
              <a:spcAft>
                <a:spcPts val="1000"/>
              </a:spcAft>
              <a:buNone/>
            </a:pPr>
            <a:endParaRPr lang="en-IN"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b="1" dirty="0">
                <a:latin typeface="Times New Roman" panose="02020603050405020304" pitchFamily="18" charset="0"/>
                <a:ea typeface="MS Mincho" panose="02020609040205080304" pitchFamily="49" charset="-128"/>
                <a:cs typeface="Times New Roman" panose="02020603050405020304" pitchFamily="18" charset="0"/>
              </a:rPr>
              <a:t>QUERY:</a:t>
            </a:r>
          </a:p>
          <a:p>
            <a:pPr>
              <a:lnSpc>
                <a:spcPct val="115000"/>
              </a:lnSpc>
              <a:spcAft>
                <a:spcPts val="1000"/>
              </a:spcAft>
            </a:pPr>
            <a:endParaRPr lang="en-US" b="1" dirty="0">
              <a:latin typeface="Times New Roman" panose="02020603050405020304" pitchFamily="18" charset="0"/>
              <a:ea typeface="MS Mincho" panose="02020609040205080304" pitchFamily="49" charset="-128"/>
              <a:cs typeface="Times New Roman" panose="02020603050405020304" pitchFamily="18" charset="0"/>
            </a:endParaRPr>
          </a:p>
        </p:txBody>
      </p:sp>
      <p:pic>
        <p:nvPicPr>
          <p:cNvPr id="5" name="Picture 4">
            <a:extLst>
              <a:ext uri="{FF2B5EF4-FFF2-40B4-BE49-F238E27FC236}">
                <a16:creationId xmlns:a16="http://schemas.microsoft.com/office/drawing/2014/main" id="{E096BBE4-1511-FC35-E900-526B27237B57}"/>
              </a:ext>
            </a:extLst>
          </p:cNvPr>
          <p:cNvPicPr>
            <a:picLocks noChangeAspect="1"/>
          </p:cNvPicPr>
          <p:nvPr/>
        </p:nvPicPr>
        <p:blipFill>
          <a:blip r:embed="rId2"/>
          <a:stretch>
            <a:fillRect/>
          </a:stretch>
        </p:blipFill>
        <p:spPr>
          <a:xfrm>
            <a:off x="2088686" y="3079184"/>
            <a:ext cx="8297433" cy="2000529"/>
          </a:xfrm>
          <a:prstGeom prst="rect">
            <a:avLst/>
          </a:prstGeom>
        </p:spPr>
      </p:pic>
    </p:spTree>
    <p:extLst>
      <p:ext uri="{BB962C8B-B14F-4D97-AF65-F5344CB8AC3E}">
        <p14:creationId xmlns:p14="http://schemas.microsoft.com/office/powerpoint/2010/main" val="2975272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5912E-7132-F9A8-7A7A-ADDC825F2A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6E2468-38D5-AB64-1B1C-CA66F403FE35}"/>
              </a:ext>
            </a:extLst>
          </p:cNvPr>
          <p:cNvSpPr>
            <a:spLocks noGrp="1"/>
          </p:cNvSpPr>
          <p:nvPr>
            <p:ph type="ctrTitle"/>
          </p:nvPr>
        </p:nvSpPr>
        <p:spPr>
          <a:xfrm>
            <a:off x="3443446" y="91440"/>
            <a:ext cx="5061267" cy="584200"/>
          </a:xfrm>
        </p:spPr>
        <p:txBody>
          <a:bodyPr>
            <a:normAutofit fontScale="90000"/>
          </a:bodyPr>
          <a:lstStyle/>
          <a:p>
            <a:pPr algn="ctr"/>
            <a:r>
              <a:rPr lang="en-US" sz="3500" dirty="0">
                <a:latin typeface="Times New Roman" panose="02020603050405020304" pitchFamily="18" charset="0"/>
                <a:cs typeface="Times New Roman" panose="02020603050405020304" pitchFamily="18" charset="0"/>
              </a:rPr>
              <a:t>Project Task 4</a:t>
            </a:r>
            <a:endParaRPr lang="en-IN" sz="35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213B543-16AD-2C1C-E3E6-EFD790662CF6}"/>
              </a:ext>
            </a:extLst>
          </p:cNvPr>
          <p:cNvSpPr txBox="1"/>
          <p:nvPr/>
        </p:nvSpPr>
        <p:spPr>
          <a:xfrm>
            <a:off x="2182364" y="675640"/>
            <a:ext cx="8879048" cy="1725729"/>
          </a:xfrm>
          <a:prstGeom prst="rect">
            <a:avLst/>
          </a:prstGeom>
          <a:noFill/>
        </p:spPr>
        <p:txBody>
          <a:bodyPr wrap="square">
            <a:spAutoFit/>
          </a:bodyPr>
          <a:lstStyle/>
          <a:p>
            <a:pPr>
              <a:lnSpc>
                <a:spcPct val="115000"/>
              </a:lnSpc>
              <a:spcAft>
                <a:spcPts val="1000"/>
              </a:spcAft>
              <a:buNone/>
            </a:pPr>
            <a: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t>CRITERIA:</a:t>
            </a:r>
          </a:p>
          <a:p>
            <a:pPr>
              <a:lnSpc>
                <a:spcPct val="115000"/>
              </a:lnSpc>
              <a:spcAft>
                <a:spcPts val="1000"/>
              </a:spcAft>
              <a:buNone/>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Top 3 customers by total order value and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Customer_id</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(using Rank).</a:t>
            </a:r>
          </a:p>
          <a:p>
            <a:pPr>
              <a:lnSpc>
                <a:spcPct val="115000"/>
              </a:lnSpc>
              <a:spcAft>
                <a:spcPts val="1000"/>
              </a:spcAft>
              <a:buNone/>
            </a:pPr>
            <a:endParaRPr lang="en-IN"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lvl="0">
              <a:lnSpc>
                <a:spcPct val="115000"/>
              </a:lnSpc>
              <a:spcAft>
                <a:spcPts val="1000"/>
              </a:spcAft>
              <a:tabLst>
                <a:tab pos="228600" algn="l"/>
              </a:tabLst>
            </a:pPr>
            <a:r>
              <a:rPr lang="en-IN" b="1" dirty="0">
                <a:latin typeface="Times New Roman" panose="02020603050405020304" pitchFamily="18" charset="0"/>
                <a:ea typeface="MS Mincho" panose="02020609040205080304" pitchFamily="49" charset="-128"/>
                <a:cs typeface="Times New Roman" panose="02020603050405020304" pitchFamily="18" charset="0"/>
              </a:rPr>
              <a:t>QUERY:</a:t>
            </a:r>
          </a:p>
        </p:txBody>
      </p:sp>
      <p:pic>
        <p:nvPicPr>
          <p:cNvPr id="7" name="Picture 6">
            <a:extLst>
              <a:ext uri="{FF2B5EF4-FFF2-40B4-BE49-F238E27FC236}">
                <a16:creationId xmlns:a16="http://schemas.microsoft.com/office/drawing/2014/main" id="{5A8C4FEF-84CB-7758-B420-ED2B4E3D4173}"/>
              </a:ext>
            </a:extLst>
          </p:cNvPr>
          <p:cNvPicPr>
            <a:picLocks noChangeAspect="1"/>
          </p:cNvPicPr>
          <p:nvPr/>
        </p:nvPicPr>
        <p:blipFill>
          <a:blip r:embed="rId2"/>
          <a:stretch>
            <a:fillRect/>
          </a:stretch>
        </p:blipFill>
        <p:spPr>
          <a:xfrm>
            <a:off x="2182364" y="2580659"/>
            <a:ext cx="9377220" cy="2283572"/>
          </a:xfrm>
          <a:prstGeom prst="rect">
            <a:avLst/>
          </a:prstGeom>
        </p:spPr>
      </p:pic>
    </p:spTree>
    <p:extLst>
      <p:ext uri="{BB962C8B-B14F-4D97-AF65-F5344CB8AC3E}">
        <p14:creationId xmlns:p14="http://schemas.microsoft.com/office/powerpoint/2010/main" val="155261527"/>
      </p:ext>
    </p:extLst>
  </p:cSld>
  <p:clrMapOvr>
    <a:masterClrMapping/>
  </p:clrMapOvr>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158</TotalTime>
  <Words>472</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Times New Roman</vt:lpstr>
      <vt:lpstr>Wingdings</vt:lpstr>
      <vt:lpstr>Wingdings 3</vt:lpstr>
      <vt:lpstr>Wisp</vt:lpstr>
      <vt:lpstr>Ecommerce Management System</vt:lpstr>
      <vt:lpstr>OBJECTIVE</vt:lpstr>
      <vt:lpstr>PowerPoint Presentation</vt:lpstr>
      <vt:lpstr>STEPS INVOLVED</vt:lpstr>
      <vt:lpstr>PowerPoint Presentation</vt:lpstr>
      <vt:lpstr>   Project Task 1</vt:lpstr>
      <vt:lpstr>Project Task 2</vt:lpstr>
      <vt:lpstr>Project Task 3</vt:lpstr>
      <vt:lpstr>Project Task 4</vt:lpstr>
      <vt:lpstr>Project Task 5</vt:lpstr>
      <vt:lpstr>Project Task 6</vt:lpstr>
      <vt:lpstr>Project Task 7</vt:lpstr>
      <vt:lpstr>Project Task 8</vt:lpstr>
      <vt:lpstr>Project Task 9</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Roja M</dc:creator>
  <cp:lastModifiedBy>Abdul Rahman MS</cp:lastModifiedBy>
  <cp:revision>6</cp:revision>
  <dcterms:created xsi:type="dcterms:W3CDTF">2025-06-15T12:39:46Z</dcterms:created>
  <dcterms:modified xsi:type="dcterms:W3CDTF">2025-06-16T07:19:45Z</dcterms:modified>
</cp:coreProperties>
</file>