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69" r:id="rId12"/>
    <p:sldId id="302" r:id="rId13"/>
    <p:sldId id="305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317" r:id="rId22"/>
    <p:sldId id="318" r:id="rId23"/>
    <p:sldId id="319" r:id="rId24"/>
    <p:sldId id="320" r:id="rId25"/>
    <p:sldId id="321" r:id="rId26"/>
    <p:sldId id="322" r:id="rId27"/>
    <p:sldId id="326" r:id="rId28"/>
    <p:sldId id="328" r:id="rId29"/>
    <p:sldId id="296" r:id="rId30"/>
    <p:sldId id="297" r:id="rId31"/>
    <p:sldId id="30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080" y="889000"/>
            <a:ext cx="10457815" cy="235839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ea typeface="Calibri" panose="020F0502020204030204" pitchFamily="34" charset="0"/>
                <a:cs typeface="Arial Black" panose="020B0A04020102020204" charset="0"/>
              </a:rPr>
              <a:t>PREDICTION OF CEREBRAL STROKE USING SUPERVISED MACHINE LEARNING</a:t>
            </a:r>
            <a:endParaRPr lang="en-IN" sz="3200" dirty="0">
              <a:solidFill>
                <a:prstClr val="black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2054" name="Google Shape;2054;p1"/>
          <p:cNvSpPr txBox="1">
            <a:spLocks noGrp="1"/>
          </p:cNvSpPr>
          <p:nvPr>
            <p:ph type="subTitle" idx="1"/>
          </p:nvPr>
        </p:nvSpPr>
        <p:spPr>
          <a:xfrm>
            <a:off x="979805" y="3140075"/>
            <a:ext cx="8763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endParaRPr lang="en-US" sz="2400" b="1" dirty="0">
              <a:solidFill>
                <a:srgbClr val="002060"/>
              </a:solidFill>
              <a:latin typeface="Balthazar"/>
              <a:ea typeface="Arial" panose="020B0604020202020204"/>
              <a:cs typeface="Arial" panose="020B0604020202020204"/>
              <a:sym typeface="Balthaz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endParaRPr lang="en-US" sz="2400" b="1" dirty="0">
              <a:solidFill>
                <a:srgbClr val="002060"/>
              </a:solidFill>
              <a:latin typeface="Balthazar"/>
              <a:ea typeface="Arial" panose="020B0604020202020204"/>
              <a:cs typeface="Arial" panose="020B0604020202020204"/>
              <a:sym typeface="Balthaz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endParaRPr lang="en-US" sz="2400" b="1" dirty="0">
              <a:solidFill>
                <a:srgbClr val="002060"/>
              </a:solidFill>
              <a:latin typeface="Balthazar"/>
              <a:ea typeface="Arial" panose="020B0604020202020204"/>
              <a:cs typeface="Arial" panose="020B0604020202020204"/>
              <a:sym typeface="Balthaz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en-US" sz="20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Abdul Rahman M S 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000" dirty="0">
                <a:solidFill>
                  <a:srgbClr val="3F3F3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B.TECH – INFORMATION TECHNOLOGY</a:t>
            </a:r>
            <a:endParaRPr sz="2000" b="1" dirty="0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2400" b="1" dirty="0">
              <a:solidFill>
                <a:srgbClr val="00206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endParaRPr sz="2400" b="1" dirty="0">
              <a:solidFill>
                <a:srgbClr val="002060"/>
              </a:solidFill>
              <a:latin typeface="Balthazar"/>
              <a:ea typeface="Balthazar"/>
              <a:cs typeface="Balthazar"/>
              <a:sym typeface="Balthaza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70000"/>
              <a:buNone/>
            </a:pPr>
            <a:r>
              <a:rPr lang="en-US" sz="2400" b="1" dirty="0">
                <a:solidFill>
                  <a:srgbClr val="002060"/>
                </a:solidFill>
                <a:latin typeface="Century"/>
                <a:ea typeface="Century"/>
                <a:cs typeface="Century"/>
                <a:sym typeface="Century"/>
              </a:rPr>
              <a:t>                                      	</a:t>
            </a:r>
            <a:endParaRPr lang="en-US" sz="2400" dirty="0">
              <a:solidFill>
                <a:schemeClr val="dk1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769" y="0"/>
            <a:ext cx="8596668" cy="1320800"/>
          </a:xfrm>
        </p:spPr>
        <p:txBody>
          <a:bodyPr/>
          <a:lstStyle/>
          <a:p>
            <a:r>
              <a:rPr lang="en-US" alt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  </a:t>
            </a:r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MODULE IMPLEMENTED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80010" y="3744595"/>
            <a:ext cx="901001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IN" sz="2000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Data Pre-processing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 missing value, duplicate value and description of data type whether it is float variable or integer</a:t>
            </a:r>
            <a:r>
              <a:rPr lang="en-US" alt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from the data set are processed.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I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NULL values are identified and processed for better outcome.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28600" y="1124585"/>
            <a:ext cx="8065770" cy="2082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None/>
            </a:pPr>
            <a:r>
              <a:rPr lang="en-US" sz="2000">
                <a:latin typeface="Arial Black" panose="020B0A04020102020204" charset="0"/>
                <a:cs typeface="Arial Black" panose="020B0A04020102020204" charset="0"/>
              </a:rPr>
              <a:t>Data Collection</a:t>
            </a:r>
          </a:p>
          <a:p>
            <a:pPr indent="0">
              <a:buNone/>
            </a:pPr>
            <a:endParaRPr lang="en-US" sz="2000">
              <a:latin typeface="Arial Black" panose="020B0A04020102020204" charset="0"/>
              <a:cs typeface="Arial Black" panose="020B0A040201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Data is collected from kaggle website</a:t>
            </a: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This data acts as input for predicting the cerebral stroke using supervised machine learning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" y="944245"/>
            <a:ext cx="3529965" cy="525780"/>
          </a:xfrm>
        </p:spPr>
        <p:txBody>
          <a:bodyPr/>
          <a:lstStyle/>
          <a:p>
            <a:r>
              <a:rPr lang="en-US" alt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IN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Data visualization</a:t>
            </a:r>
            <a:endParaRPr lang="en-IN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391160" y="1614170"/>
            <a:ext cx="9893935" cy="14465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</a:t>
            </a:r>
            <a:r>
              <a:rPr lang="en-US" alt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sets are visualized using plots,histogram,etc..,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</a:p>
          <a:p>
            <a:pPr indent="0" fontAlgn="base">
              <a:buFont typeface="Arial" panose="020B0604020202020204" pitchFamily="34" charset="0"/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sets are expressed and demonstrate key relationships in plots and charts that are more understandable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2415" y="3060700"/>
            <a:ext cx="37680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Adaboost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2086610" y="99695"/>
            <a:ext cx="718756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I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</a:t>
            </a:r>
            <a:r>
              <a:rPr lang="en-IN" altLang="en-US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</a:t>
            </a:r>
            <a:r>
              <a:rPr lang="en-IN" sz="32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MODULE IMPLEMENTED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623570" y="3649345"/>
            <a:ext cx="942975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 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operates iteratively, identifying misclassified data points and adjusting their weights to minimize the training error.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 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implemented by combining several weak learners into a single strong learner. The weak learners  take into account a single input feature and draw out a single split decision tree called the decision stump. Each observation is weighted equally while drawing out the first decision stump.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achieved an accuracy rate of 77%</a:t>
            </a:r>
            <a:endParaRPr lang="en-US" sz="17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05410" y="6769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Bagging Classifier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90500" y="1350645"/>
            <a:ext cx="9429750" cy="2445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Bagging is a type of ensemble learning in which multiple base models are trained independently and in parallel on different subsets of the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Each subset is generated using bootstrap sampling, in which data points are picked at random with replacement.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 the case of the bagging classifier, the final prediction is made by aggregating the predictions of the all-base model using majority voting. </a:t>
            </a:r>
          </a:p>
          <a:p>
            <a:pPr indent="0">
              <a:buFont typeface="Arial" panose="020B0604020202020204" pitchFamily="34" charset="0"/>
              <a:buNone/>
            </a:pPr>
            <a:endParaRPr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0500" y="36766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K-Nearest Neighbour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50190" y="4151630"/>
            <a:ext cx="942975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K-NN algorithm works by finding the K nearest neighbors to a given data point based on a distance metric, such as Euclidean distance.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class or value of the data point is then determined by the majority vote or average of the K neighbors. This approach allows the algorithm to adapt to different patterns and make predictions based on the local structure of the data.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250190" y="986790"/>
            <a:ext cx="942975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Decision Tree algorithm selects the best attribute to split the data based on a metric such as entropy or Gini impurity, which measures the level of impurity or randomness in the subsets.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The goal is to find the attribute that maximizes the information gain or the reduction in impurity after the split.</a:t>
            </a:r>
            <a:endParaRPr sz="17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23825" y="3340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2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Decision 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4" y="0"/>
            <a:ext cx="8596668" cy="13208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Data Pre-processing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2110"/>
            <a:ext cx="9755505" cy="23787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74545" y="4476750"/>
            <a:ext cx="6096000" cy="998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269875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No. of. rows in the dataset : 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43400</a:t>
            </a:r>
            <a:endParaRPr lang="en-US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defTabSz="269875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No. of. Columns in the dataset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09" y="0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  Data visualization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1222" r="12810" b="165"/>
          <a:stretch>
            <a:fillRect/>
          </a:stretch>
        </p:blipFill>
        <p:spPr>
          <a:xfrm>
            <a:off x="276860" y="1499870"/>
            <a:ext cx="8889365" cy="76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9104" t="2761" r="1583" b="378"/>
          <a:stretch>
            <a:fillRect/>
          </a:stretch>
        </p:blipFill>
        <p:spPr>
          <a:xfrm>
            <a:off x="492125" y="2268220"/>
            <a:ext cx="8098790" cy="45897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-506095" y="11315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       Count Plot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43510" y="3657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Sub-Plot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885"/>
            <a:ext cx="9486265" cy="50399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924560"/>
            <a:ext cx="9079230" cy="35820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" y="4506595"/>
            <a:ext cx="8523605" cy="18046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49250" y="356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Hist-plot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575945"/>
            <a:ext cx="7581900" cy="63855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0" y="116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IN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Correlation </a:t>
            </a:r>
            <a:r>
              <a:rPr lang="en-IN" altLang="en-US">
                <a:latin typeface="Arial Black" panose="020B0A04020102020204" charset="0"/>
                <a:cs typeface="Arial Black" panose="020B0A04020102020204" charset="0"/>
              </a:rPr>
              <a:t>Heat Map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194" y="115570"/>
            <a:ext cx="8596668" cy="1320800"/>
          </a:xfrm>
        </p:spPr>
        <p:txBody>
          <a:bodyPr/>
          <a:lstStyle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Adaboost </a:t>
            </a: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203835" y="1358900"/>
            <a:ext cx="83870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Ada </a:t>
            </a:r>
            <a:r>
              <a:rPr lang="en-US" dirty="0">
                <a:sym typeface="+mn-ea"/>
              </a:rPr>
              <a:t>Boost Classifier from the  </a:t>
            </a:r>
            <a:r>
              <a:rPr lang="en-US" dirty="0" err="1">
                <a:sym typeface="+mn-ea"/>
              </a:rPr>
              <a:t>sklearn</a:t>
            </a:r>
            <a:r>
              <a:rPr lang="en-US" dirty="0">
                <a:sym typeface="+mn-ea"/>
              </a:rPr>
              <a:t> library has been imported.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dataset has been split into 80:20 as training and testing data.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</a:t>
            </a:r>
            <a:r>
              <a:rPr lang="en-US" dirty="0">
                <a:sym typeface="+mn-ea"/>
              </a:rPr>
              <a:t>ADB = AdaBoostClassifier(random_state=42)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</a:t>
            </a:r>
            <a:r>
              <a:rPr lang="en-US" dirty="0">
                <a:sym typeface="+mn-ea"/>
              </a:rPr>
              <a:t>ADB.fit(x_train,y_train)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5806"/>
          <a:stretch>
            <a:fillRect/>
          </a:stretch>
        </p:blipFill>
        <p:spPr>
          <a:xfrm>
            <a:off x="579755" y="4196080"/>
            <a:ext cx="6557010" cy="1297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441700" y="426720"/>
            <a:ext cx="27489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OBJECTIVE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29870" y="1223645"/>
            <a:ext cx="91732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detect  the </a:t>
            </a:r>
            <a:r>
              <a:rPr lang="en-I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Cereberal stroke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using </a:t>
            </a:r>
            <a:r>
              <a:rPr lang="en-I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ADA boost,KNN, Bagging classifier and Decision tree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algorithms with higher efficiency and accuracy.</a:t>
            </a: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he goal is to develop a novel decision-making tool for predicting strokes.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29870" y="2678430"/>
            <a:ext cx="935672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Arial Black" panose="020B0A04020102020204" charset="0"/>
                <a:cs typeface="Arial Black" panose="020B0A04020102020204" charset="0"/>
                <a:sym typeface="+mn-ea"/>
              </a:rPr>
              <a:t>                          MOTIVATION</a:t>
            </a:r>
            <a:endParaRPr lang="en-US" sz="2800" dirty="0"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  <a:sym typeface="+mn-ea"/>
              </a:rPr>
              <a:t> implement </a:t>
            </a:r>
            <a:r>
              <a:rPr lang="en-I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ADA boost,KNN, Bagging classifier and Decision tree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algorithm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  <a:sym typeface="+mn-ea"/>
              </a:rPr>
              <a:t>, the system can assist in early stroke detection, predict patient outcomes, and provide personalized treatment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latin typeface="Arial" panose="020B0604020202020204" pitchFamily="34" charset="0"/>
              <a:ea typeface="Times New Roman" panose="0202060305040502030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841750" y="4346575"/>
            <a:ext cx="19500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IN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IN" altLang="en-US" sz="28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SCOPE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287655" y="5035550"/>
            <a:ext cx="869251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scope of this project is to investigate Brain stroke prediction classification technique using machine learning technique. To identify the  Brain stroke, occur or Not.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3" y="6050887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t="3807"/>
          <a:stretch>
            <a:fillRect/>
          </a:stretch>
        </p:blipFill>
        <p:spPr>
          <a:xfrm>
            <a:off x="0" y="447675"/>
            <a:ext cx="8319770" cy="4244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5250" y="4953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ACCURACY SCORE</a:t>
            </a:r>
            <a:br>
              <a:rPr lang="en-IN" dirty="0"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endParaRPr lang="en-IN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4806" y="4692650"/>
            <a:ext cx="949134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From the classification report we have got an accuracy score of </a:t>
            </a:r>
            <a:r>
              <a:rPr lang="en-IN" altLang="en-US" dirty="0">
                <a:sym typeface="+mn-ea"/>
              </a:rPr>
              <a:t>77</a:t>
            </a:r>
            <a:r>
              <a:rPr lang="en-US" dirty="0">
                <a:sym typeface="+mn-ea"/>
              </a:rPr>
              <a:t>% for </a:t>
            </a:r>
            <a:r>
              <a:rPr lang="en-IN" altLang="en-US" dirty="0" err="1">
                <a:sym typeface="+mn-ea"/>
              </a:rPr>
              <a:t>cerebral stroke</a:t>
            </a:r>
            <a:r>
              <a:rPr lang="en-US" dirty="0">
                <a:sym typeface="+mn-ea"/>
              </a:rPr>
              <a:t>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Precision score as 74% for </a:t>
            </a:r>
            <a:r>
              <a:rPr lang="en-IN" altLang="en-US" dirty="0" err="1">
                <a:sym typeface="+mn-ea"/>
              </a:rPr>
              <a:t>cerebral stroke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From the classification report we have got an </a:t>
            </a:r>
            <a:r>
              <a:rPr lang="en-IN" altLang="en-US" dirty="0">
                <a:sym typeface="+mn-ea"/>
              </a:rPr>
              <a:t>recall </a:t>
            </a:r>
            <a:r>
              <a:rPr lang="en-US" dirty="0">
                <a:sym typeface="+mn-ea"/>
              </a:rPr>
              <a:t>score of </a:t>
            </a:r>
            <a:r>
              <a:rPr lang="en-IN" altLang="en-US" dirty="0">
                <a:sym typeface="+mn-ea"/>
              </a:rPr>
              <a:t>81</a:t>
            </a:r>
            <a:r>
              <a:rPr lang="en-US" dirty="0">
                <a:sym typeface="+mn-ea"/>
              </a:rPr>
              <a:t>% for </a:t>
            </a:r>
            <a:r>
              <a:rPr lang="en-IN" altLang="en-US" dirty="0" err="1">
                <a:sym typeface="+mn-ea"/>
              </a:rPr>
              <a:t>cerebral stroke</a:t>
            </a:r>
            <a:r>
              <a:rPr lang="en-US" dirty="0">
                <a:sym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 Recall </a:t>
            </a:r>
            <a:r>
              <a:rPr lang="en-US" dirty="0">
                <a:sym typeface="+mn-ea"/>
              </a:rPr>
              <a:t>Precision score as 7</a:t>
            </a:r>
            <a:r>
              <a:rPr lang="en-IN" altLang="en-US" dirty="0">
                <a:sym typeface="+mn-ea"/>
              </a:rPr>
              <a:t>7</a:t>
            </a:r>
            <a:r>
              <a:rPr lang="en-US" dirty="0">
                <a:sym typeface="+mn-ea"/>
              </a:rPr>
              <a:t>% for </a:t>
            </a:r>
            <a:r>
              <a:rPr lang="en-IN" altLang="en-US" dirty="0" err="1">
                <a:sym typeface="+mn-ea"/>
              </a:rPr>
              <a:t>cerebral stroke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089" y="167640"/>
            <a:ext cx="8596668" cy="1320800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                Bagging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208915" y="1320165"/>
            <a:ext cx="855345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Bagging</a:t>
            </a:r>
            <a:r>
              <a:rPr lang="en-US" dirty="0">
                <a:sym typeface="+mn-ea"/>
              </a:rPr>
              <a:t> Classifier from the  </a:t>
            </a:r>
            <a:r>
              <a:rPr lang="en-US" dirty="0" err="1">
                <a:sym typeface="+mn-ea"/>
              </a:rPr>
              <a:t>sklearn</a:t>
            </a:r>
            <a:r>
              <a:rPr lang="en-US" dirty="0">
                <a:sym typeface="+mn-ea"/>
              </a:rPr>
              <a:t> library has been imported.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dataset has been split into 80:20 as training and testing data.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</a:t>
            </a:r>
            <a:r>
              <a:rPr dirty="0">
                <a:sym typeface="+mn-ea"/>
              </a:rPr>
              <a:t>ros =RandomOverSampler(random_state=42)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sym typeface="+mn-ea"/>
              </a:rPr>
              <a:t>                   </a:t>
            </a:r>
            <a:r>
              <a:rPr dirty="0">
                <a:sym typeface="+mn-ea"/>
              </a:rPr>
              <a:t>x,y=ros.fit_resample(x1,y1)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sym typeface="+mn-ea"/>
              </a:rPr>
              <a:t>                       NUMBER OF TRAIN DATASET    :  7572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sym typeface="+mn-ea"/>
              </a:rPr>
              <a:t>                       NUMBER OF TEST DATASET      :  1894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dirty="0">
                <a:sym typeface="+mn-ea"/>
              </a:rPr>
              <a:t>                       TOTAL NUMBER OF DATASET    :  9466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0" y="1847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ACCURACY SCORE</a:t>
            </a:r>
            <a:br>
              <a:rPr lang="en-IN" dirty="0"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endParaRPr lang="en-IN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829945"/>
            <a:ext cx="8315325" cy="41173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0"/>
            <a:ext cx="10078085" cy="1320800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          </a:t>
            </a:r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K-Nearest Neighbour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383540" y="1320800"/>
            <a:ext cx="83185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K-Nearest Neighbour </a:t>
            </a:r>
            <a:r>
              <a:rPr lang="en-US" dirty="0">
                <a:sym typeface="+mn-ea"/>
              </a:rPr>
              <a:t>Classifier from the  </a:t>
            </a:r>
            <a:r>
              <a:rPr lang="en-US" dirty="0" err="1">
                <a:sym typeface="+mn-ea"/>
              </a:rPr>
              <a:t>sklearn</a:t>
            </a:r>
            <a:r>
              <a:rPr lang="en-US" dirty="0">
                <a:sym typeface="+mn-ea"/>
              </a:rPr>
              <a:t> library has been imported.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dataset has been split into 80:20 as training and testing data.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  ros =RandomOverSampler(random_state=42)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   x,y=ros.fit_resample(x1,y1)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altLang="en-US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NUMBER OF TRAIN DATASET    :  7572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NUMBER OF TEST DATASET      :  1894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TOTAL NUMBER OF DATASET    :  9466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05410" y="1714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ACCURACY SCORE</a:t>
            </a:r>
            <a:br>
              <a:rPr lang="en-IN" dirty="0"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endParaRPr lang="en-IN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r="42733"/>
          <a:stretch>
            <a:fillRect/>
          </a:stretch>
        </p:blipFill>
        <p:spPr>
          <a:xfrm>
            <a:off x="105410" y="654050"/>
            <a:ext cx="8160385" cy="49250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55" y="105410"/>
            <a:ext cx="8596630" cy="775970"/>
          </a:xfrm>
        </p:spPr>
        <p:txBody>
          <a:bodyPr/>
          <a:lstStyle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              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770255" y="1166495"/>
            <a:ext cx="890460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altLang="en-US" dirty="0">
                <a:sym typeface="+mn-ea"/>
              </a:rPr>
              <a:t>Decision tree </a:t>
            </a:r>
            <a:r>
              <a:rPr lang="en-US" dirty="0">
                <a:sym typeface="+mn-ea"/>
              </a:rPr>
              <a:t>Classifier from the  </a:t>
            </a:r>
            <a:r>
              <a:rPr lang="en-US" dirty="0" err="1">
                <a:sym typeface="+mn-ea"/>
              </a:rPr>
              <a:t>sklearn</a:t>
            </a:r>
            <a:r>
              <a:rPr lang="en-US" dirty="0">
                <a:sym typeface="+mn-ea"/>
              </a:rPr>
              <a:t> library has been imported.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The dataset has been split into 80:20 as training and testing data.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   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  ros =RandomOverSampler(random_state=42)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   x,y=ros.fit_resample(x1,y1)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altLang="en-US" dirty="0"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NUMBER OF TRAIN DATASET    :  7572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NUMBER OF TEST DATASET      :  1894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altLang="en-US" dirty="0">
                <a:sym typeface="+mn-ea"/>
              </a:rPr>
              <a:t>                      TOTAL NUMBER OF DATASET    :  9466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46685" y="2768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ACCURACY SCORE</a:t>
            </a:r>
            <a:br>
              <a:rPr lang="en-IN" dirty="0"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endParaRPr lang="en-IN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5310" r="5157"/>
          <a:stretch>
            <a:fillRect/>
          </a:stretch>
        </p:blipFill>
        <p:spPr>
          <a:xfrm>
            <a:off x="236220" y="692150"/>
            <a:ext cx="8797925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69" y="358775"/>
            <a:ext cx="8596668" cy="1320800"/>
          </a:xfrm>
        </p:spPr>
        <p:txBody>
          <a:bodyPr/>
          <a:lstStyle/>
          <a:p>
            <a:r>
              <a:rPr lang="en-IN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OUTPUT SCREENSHOT</a:t>
            </a:r>
            <a:endParaRPr lang="en-IN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1282065"/>
            <a:ext cx="8669020" cy="47586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" y="992505"/>
            <a:ext cx="9212580" cy="46075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530" y="167005"/>
            <a:ext cx="9439910" cy="13208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ENVIRONMENTAL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743585" y="1725930"/>
            <a:ext cx="7412990" cy="34791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/>
            <a:r>
              <a:rPr lang="en-IN" sz="2400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Software Requirements:</a:t>
            </a:r>
            <a:endParaRPr lang="en-IN" sz="2400" b="1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US" altLang="en-IN" sz="2400" dirty="0">
                <a:sym typeface="+mn-ea"/>
              </a:rPr>
              <a:t>     </a:t>
            </a:r>
            <a:r>
              <a:rPr lang="en-IN" altLang="en-US" sz="2400" dirty="0">
                <a:sym typeface="+mn-ea"/>
              </a:rPr>
              <a:t>  </a:t>
            </a:r>
            <a:r>
              <a:rPr lang="en-US" altLang="en-IN" sz="2400" dirty="0">
                <a:sym typeface="+mn-ea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Operating System    :  Windows 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Tool   :  </a:t>
            </a:r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Anaconda with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Jupyter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Notebook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400" b="1" dirty="0">
                <a:latin typeface="Arial Black" panose="020B0A04020102020204" charset="0"/>
                <a:cs typeface="Arial Black" panose="020B0A04020102020204" charset="0"/>
                <a:sym typeface="+mn-ea"/>
              </a:rPr>
              <a:t>Hardware requirements:</a:t>
            </a:r>
            <a:endParaRPr lang="en-IN" sz="2400" b="1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buNone/>
            </a:pPr>
            <a:r>
              <a:rPr lang="en-US" altLang="en-IN" sz="2400" dirty="0">
                <a:sym typeface="+mn-ea"/>
              </a:rPr>
              <a:t>     </a:t>
            </a:r>
            <a:r>
              <a:rPr lang="en-IN" altLang="en-US" sz="2400" dirty="0">
                <a:sym typeface="+mn-ea"/>
              </a:rPr>
              <a:t>  </a:t>
            </a:r>
            <a:r>
              <a:rPr lang="en-US" altLang="en-IN" sz="2400" dirty="0">
                <a:sym typeface="+mn-ea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Processor  : intel i3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I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Hard dis</a:t>
            </a:r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minimum 80 GB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</a:t>
            </a:r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RAM        </a:t>
            </a:r>
            <a:r>
              <a:rPr lang="en-US" alt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minimum 4 GB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/>
          <p:nvPr/>
        </p:nvGraphicFramePr>
        <p:xfrm>
          <a:off x="267970" y="974725"/>
          <a:ext cx="9531350" cy="549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1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8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3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I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I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KRISHNA MRIDHA  , SANDESH GHIMIRE , ANMOL ARAN </a:t>
                      </a: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MD. MEZBAHUDDIN</a:t>
                      </a: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M. F. MRIDHA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research proposes the Stroke prediction algorithms are being developed to enable early intervention and improve stroke care and treatment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Higher accuracy attained with the rate of higher data leakages.This leads  to false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9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</a:p>
                    <a:p>
                      <a:pPr>
                        <a:buNone/>
                      </a:pPr>
                      <a:endParaRPr lang="en-I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I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Deepali Deshpande, Shravani Bahirat, Vaisnavi Dalvi, Sakshi Darawade, Shravani Jagtap, and Sakshi Shakhawar.</a:t>
                      </a: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The research aims to develop a machine learning model that can predict the likelihood of brain stroke based on various parameters such as gender, age, disease, smoking status, Cystatin-c, MMP10, and Tau. The model utilizes different ML algorithms, including Logistic Regression, KNN, Decision Tree, Random Forest, and SVM, to control and predict stroke risk.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dataset and potential biases in accuracy and generalizability of the ML model.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03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</a:p>
                    <a:p>
                      <a:pPr>
                        <a:buNone/>
                      </a:pPr>
                      <a:endParaRPr lang="en-IN" alt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Hong-Yu Zhou, Chi-Ken Lu, Chaoqi Chen, Sibei Yang, Yizhou Yu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framework proposed in the paper is a unified self-supervised learning (SSL) approach for medical image analysis.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framework aims to address the locality problem in comparative self-supervised learning (SSL) by incorporating pixel restoration, which is vital in medical image analysis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759075" y="0"/>
            <a:ext cx="4740275" cy="675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800" b="1" cap="small" dirty="0"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LITERATURE SURVEY</a:t>
            </a:r>
            <a:endParaRPr lang="en-US" sz="2800" b="1" cap="small" dirty="0">
              <a:solidFill>
                <a:schemeClr val="tx1"/>
              </a:solidFill>
              <a:latin typeface="Arial Black" panose="020B0A04020102020204" charset="0"/>
              <a:ea typeface="+mj-ea"/>
              <a:cs typeface="Arial Black" panose="020B0A04020102020204" charset="0"/>
            </a:endParaRPr>
          </a:p>
          <a:p>
            <a:endParaRPr lang="en-US" sz="2800" b="1" cap="small" dirty="0">
              <a:solidFill>
                <a:schemeClr val="tx1"/>
              </a:solidFill>
              <a:latin typeface="Arial Black" panose="020B0A04020102020204" charset="0"/>
              <a:ea typeface="+mj-ea"/>
              <a:cs typeface="Arial Black" panose="020B0A04020102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870" y="0"/>
            <a:ext cx="3082925" cy="991870"/>
          </a:xfrm>
        </p:spPr>
        <p:txBody>
          <a:bodyPr/>
          <a:lstStyle/>
          <a:p>
            <a:r>
              <a:rPr lang="en-I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Reference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18110" y="1082040"/>
            <a:ext cx="9808210" cy="4120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Mr.M.THIRUNAVUKKARASU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et. al. International Journal of Engineering Research and  Applications, www.ijera.com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A Unified Visual Information Preservation Framework for Self-supervised Pre-Training in Medical Image Analysis.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Brain Stroke Classification via Machine Learning Algorithms Trained with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Linearized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Scattering Operator.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Predictive modeling and classification for Stroke using the  machine learning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Supervised learning approach for stroke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predicition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using deep learning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Analysis and Prediction of Stroke using Machine Learning Algorithm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869" y="2524760"/>
            <a:ext cx="8596668" cy="1320800"/>
          </a:xfrm>
        </p:spPr>
        <p:txBody>
          <a:bodyPr/>
          <a:lstStyle/>
          <a:p>
            <a:r>
              <a:rPr lang="en-IN" altLang="en-US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                    THANK YOU...!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178175" y="0"/>
            <a:ext cx="6096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cap="small" dirty="0">
                <a:latin typeface="Arial Black" panose="020B0A04020102020204" charset="0"/>
                <a:ea typeface="+mj-ea"/>
                <a:cs typeface="Arial Black" panose="020B0A04020102020204" charset="0"/>
                <a:sym typeface="+mn-ea"/>
              </a:rPr>
              <a:t>LITERATURE SURVEY</a:t>
            </a:r>
            <a:endParaRPr lang="en-US" sz="2800" b="1" cap="small" dirty="0">
              <a:solidFill>
                <a:schemeClr val="tx1"/>
              </a:solidFill>
              <a:latin typeface="Arial Black" panose="020B0A04020102020204" charset="0"/>
              <a:ea typeface="+mj-ea"/>
              <a:cs typeface="Arial Black" panose="020B0A04020102020204" charset="0"/>
            </a:endParaRPr>
          </a:p>
          <a:p>
            <a:endParaRPr lang="en-US" sz="2800" b="1" cap="small" dirty="0">
              <a:solidFill>
                <a:schemeClr val="tx1"/>
              </a:solidFill>
              <a:latin typeface="Arial Black" panose="020B0A04020102020204" charset="0"/>
              <a:ea typeface="+mj-ea"/>
              <a:cs typeface="Arial Black" panose="020B0A0402010202020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64160" y="953135"/>
          <a:ext cx="9415780" cy="502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1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            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4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Valeria Mariano, Jorge A. Tobon Vasquez, Mario R. Casu, Francesca Vipiana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paper proposes a method to create large datasets for machine learning algorithms used in brain stroke classification via microwave imaging systems.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distorted Born approximation assumes limited variation between the scenario under test and the background, which may not hold true in all cases.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4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</a:p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Kishore Babu, Sk Reshma, V Reddy, U Jayanth, and Sk Naheda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research utilizes a substantial number of hospital entries to build models and predict stroke disorders.</a:t>
                      </a:r>
                    </a:p>
                    <a:p>
                      <a:pPr>
                        <a:buNone/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accuracy and performance of the machine learning models used for stroke detection need to be evaluated and improved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44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</a:t>
                      </a: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 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Tarun Jain, Priyesh Tiwari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paper proposes prediction of brain stroke using machine learning algorithms.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Overfitting or underfitting of the models can be a challenge, as it may lead to inaccurate predictions or poor generalization to new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5" y="177165"/>
            <a:ext cx="4462145" cy="72517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INTRODUCTION</a:t>
            </a:r>
            <a:r>
              <a:rPr lang="en-IN" altLang="en-US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 Box 6"/>
          <p:cNvSpPr txBox="1"/>
          <p:nvPr/>
        </p:nvSpPr>
        <p:spPr>
          <a:xfrm>
            <a:off x="215900" y="1814195"/>
            <a:ext cx="9519920" cy="989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  <a:sym typeface="+mn-ea"/>
              </a:rPr>
              <a:t>The domain revolves around medical diagnostics, specifically the prediction of </a:t>
            </a:r>
            <a:r>
              <a:rPr lang="en-IN" altLang="en-US" dirty="0">
                <a:effectLst/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  <a:sym typeface="+mn-ea"/>
              </a:rPr>
              <a:t>Cerebral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S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troke</a:t>
            </a:r>
            <a:r>
              <a:rPr lang="en-US" dirty="0">
                <a:effectLst/>
                <a:latin typeface="Arial" panose="020B0604020202020204" pitchFamily="34" charset="0"/>
                <a:ea typeface="Times New Roman" panose="02020603050405020304" charset="0"/>
                <a:cs typeface="Arial" panose="020B0604020202020204" pitchFamily="34" charset="0"/>
                <a:sym typeface="+mn-ea"/>
              </a:rPr>
              <a:t>.</a:t>
            </a:r>
            <a:endParaRPr lang="en-I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Leveraging Supervised  machine learning technique</a:t>
            </a:r>
            <a:r>
              <a:rPr lang="en-IN" altLang="en-US"/>
              <a:t> such as </a:t>
            </a:r>
            <a:r>
              <a:rPr lang="en-I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ADA boost,KNN, Bagging classifier and Decision tree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algorithm</a:t>
            </a:r>
            <a:r>
              <a:rPr lang="en-IN" alt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</a:t>
            </a:r>
            <a:r>
              <a:rPr lang="en-US"/>
              <a:t> we aim to develop proactive intervention strategies tailored to individual risk profiles, potentially improving patient outcomes through timely treatment.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2567940" y="184785"/>
            <a:ext cx="5937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I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  EXISTING SYSTEM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4490" y="1889760"/>
            <a:ext cx="95396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dataset used for stroke prediction is highly skewed, with a majority of instances indicating the absence of a stroke. This can affect the accuracy and other metrics of the machine learning models 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Accuracy &amp; performance was low.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en-I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Higher accuracy attained with high amount of data  leakeage.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en-I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2470785" y="137160"/>
            <a:ext cx="58934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PROPOSED SOLUTION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24460" y="1502410"/>
            <a:ext cx="955802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The proposed system for cerebral stroke classification using supervised learning approach aims to enhance the accuracy and efficiency of stroke diagnosis through advanced machine learning techniques.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+mn-ea"/>
              </a:rPr>
              <a:t>This comprehensive approach allows the model to learn patterns and relationships within the data, enabling it to accurately predict cerebral stroke </a:t>
            </a:r>
            <a:r>
              <a:rPr lang="en-US" altLang="en-IN" dirty="0">
                <a:sym typeface="+mn-ea"/>
              </a:rPr>
              <a:t>, </a:t>
            </a:r>
            <a:r>
              <a:rPr lang="en-IN" dirty="0">
                <a:sym typeface="+mn-ea"/>
              </a:rPr>
              <a:t>based on  clinical indicators, and other relevant parameters.</a:t>
            </a:r>
          </a:p>
          <a:p>
            <a:pPr indent="0">
              <a:buFont typeface="Arial" panose="020B0604020202020204" pitchFamily="34" charset="0"/>
              <a:buNone/>
            </a:pPr>
            <a:endParaRPr lang="en-IN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IN" dirty="0">
                <a:sym typeface="+mn-ea"/>
              </a:rPr>
              <a:t>T</a:t>
            </a:r>
            <a:r>
              <a:rPr lang="en-IN" dirty="0">
                <a:sym typeface="+mn-ea"/>
              </a:rPr>
              <a:t>he implementation of this system has the potential to significantly improve the speed and precision of stroke diagnosis, leading to better patient outcomes and more efficient allocation of healthcare resources</a:t>
            </a:r>
            <a:r>
              <a:rPr lang="en-US" altLang="en-IN" dirty="0">
                <a:sym typeface="+mn-ea"/>
              </a:rPr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indent="0">
              <a:buFont typeface="Arial" panose="020B0604020202020204" pitchFamily="34" charset="0"/>
              <a:buNone/>
            </a:pPr>
            <a:endParaRPr lang="en-IN" dirty="0"/>
          </a:p>
          <a:p>
            <a:pPr indent="0">
              <a:buFont typeface="Arial" panose="020B0604020202020204" pitchFamily="34" charset="0"/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 Box 5"/>
          <p:cNvSpPr txBox="1"/>
          <p:nvPr/>
        </p:nvSpPr>
        <p:spPr>
          <a:xfrm>
            <a:off x="1941830" y="99695"/>
            <a:ext cx="67976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I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I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SYSTEM ARCHITECTURE</a:t>
            </a:r>
          </a:p>
        </p:txBody>
      </p:sp>
      <p:pic>
        <p:nvPicPr>
          <p:cNvPr id="2" name="Picture 1" descr="architecturediagram"/>
          <p:cNvPicPr>
            <a:picLocks noChangeAspect="1"/>
          </p:cNvPicPr>
          <p:nvPr/>
        </p:nvPicPr>
        <p:blipFill>
          <a:blip r:embed="rId2"/>
          <a:srcRect l="7005" t="11300"/>
          <a:stretch>
            <a:fillRect/>
          </a:stretch>
        </p:blipFill>
        <p:spPr>
          <a:xfrm>
            <a:off x="0" y="767080"/>
            <a:ext cx="12192000" cy="6090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3990975" y="109220"/>
            <a:ext cx="304863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IN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IN" altLang="en-US" sz="3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MODULES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64490" y="1492250"/>
            <a:ext cx="7470775" cy="28244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Collection</a:t>
            </a:r>
          </a:p>
          <a:p>
            <a:pPr lvl="0" indent="0">
              <a:buFont typeface="Arial" panose="020B0604020202020204" pitchFamily="34" charset="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Pre-processing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Data Analysis of Visualization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Adaboost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Bagging Classifier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earest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</a:t>
            </a: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eighbour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altLang="en-US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Decision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1693</Words>
  <Application>Microsoft Office PowerPoint</Application>
  <PresentationFormat>Widescreen</PresentationFormat>
  <Paragraphs>258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Balthazar</vt:lpstr>
      <vt:lpstr>Calibri</vt:lpstr>
      <vt:lpstr>Century</vt:lpstr>
      <vt:lpstr>Trebuchet MS</vt:lpstr>
      <vt:lpstr>Wingdings 3</vt:lpstr>
      <vt:lpstr>Facet</vt:lpstr>
      <vt:lpstr>PREDICTION OF CEREBRAL STROKE USING SUPERVISED MACHINE LEARNING</vt:lpstr>
      <vt:lpstr>PowerPoint Presentation</vt:lpstr>
      <vt:lpstr>PowerPoint Presentation</vt:lpstr>
      <vt:lpstr>PowerPoint Presentation</vt:lpstr>
      <vt:lpstr>INTRODUCTION </vt:lpstr>
      <vt:lpstr>PowerPoint Presentation</vt:lpstr>
      <vt:lpstr>PowerPoint Presentation</vt:lpstr>
      <vt:lpstr>PowerPoint Presentation</vt:lpstr>
      <vt:lpstr>PowerPoint Presentation</vt:lpstr>
      <vt:lpstr>       MODULE IMPLEMENTED</vt:lpstr>
      <vt:lpstr> Data visualization</vt:lpstr>
      <vt:lpstr>PowerPoint Presentation</vt:lpstr>
      <vt:lpstr>PowerPoint Presentation</vt:lpstr>
      <vt:lpstr>     Data Pre-processing</vt:lpstr>
      <vt:lpstr>       Data visualization</vt:lpstr>
      <vt:lpstr>PowerPoint Presentation</vt:lpstr>
      <vt:lpstr>PowerPoint Presentation</vt:lpstr>
      <vt:lpstr>PowerPoint Presentation</vt:lpstr>
      <vt:lpstr>         Adaboost Algorithm</vt:lpstr>
      <vt:lpstr>PowerPoint Presentation</vt:lpstr>
      <vt:lpstr>                     Bagging</vt:lpstr>
      <vt:lpstr>PowerPoint Presentation</vt:lpstr>
      <vt:lpstr>               K-Nearest Neighbour</vt:lpstr>
      <vt:lpstr>PowerPoint Presentation</vt:lpstr>
      <vt:lpstr>                  Decision Tree</vt:lpstr>
      <vt:lpstr>PowerPoint Presentation</vt:lpstr>
      <vt:lpstr> OUTPUT SCREENSHOT</vt:lpstr>
      <vt:lpstr>PowerPoint Presentation</vt:lpstr>
      <vt:lpstr>ENVIRONMENTAL REQUIREMENTS</vt:lpstr>
      <vt:lpstr> Reference</vt:lpstr>
      <vt:lpstr>                      THANK YOU...!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SPIRO25</dc:creator>
  <cp:lastModifiedBy>Abdul Rahman MS</cp:lastModifiedBy>
  <cp:revision>57</cp:revision>
  <dcterms:created xsi:type="dcterms:W3CDTF">2022-11-07T10:31:00Z</dcterms:created>
  <dcterms:modified xsi:type="dcterms:W3CDTF">2025-05-14T09:55:39Z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EF456593175B42B1AC4E91D66567F1C8_13</vt:lpwstr>
  </property>
  <property fmtid="{D5CDD505-2E9C-101B-9397-08002B2CF9AE}" pid="3" name="KSOProductBuildVer">
    <vt:lpwstr>1033-12.2.0.16909</vt:lpwstr>
  </property>
</Properties>
</file>