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4" r:id="rId3"/>
    <p:sldId id="257" r:id="rId4"/>
    <p:sldId id="258" r:id="rId5"/>
    <p:sldId id="259" r:id="rId6"/>
    <p:sldId id="260" r:id="rId7"/>
    <p:sldId id="261" r:id="rId8"/>
    <p:sldId id="266" r:id="rId9"/>
    <p:sldId id="267" r:id="rId10"/>
    <p:sldId id="265" r:id="rId11"/>
    <p:sldId id="262" r:id="rId12"/>
    <p:sldId id="263"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588" autoAdjust="0"/>
    <p:restoredTop sz="94610" autoAdjust="0"/>
  </p:normalViewPr>
  <p:slideViewPr>
    <p:cSldViewPr snapToGrid="0" snapToObjects="1">
      <p:cViewPr varScale="1">
        <p:scale>
          <a:sx n="61" d="100"/>
          <a:sy n="61" d="100"/>
        </p:scale>
        <p:origin x="-564" y="-84"/>
      </p:cViewPr>
      <p:guideLst>
        <p:guide orient="horz" pos="2592"/>
        <p:guide pos="4608"/>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11</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12</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png"/><Relationship Id="rId7" Type="http://schemas.openxmlformats.org/officeDocument/2006/relationships/hyperlink" Target="https://gamma.app"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5" name="Text 2"/>
          <p:cNvSpPr/>
          <p:nvPr/>
        </p:nvSpPr>
        <p:spPr>
          <a:xfrm>
            <a:off x="466063" y="619932"/>
            <a:ext cx="7477601" cy="1803797"/>
          </a:xfrm>
          <a:prstGeom prst="rect">
            <a:avLst/>
          </a:prstGeom>
          <a:noFill/>
          <a:ln/>
        </p:spPr>
        <p:txBody>
          <a:bodyPr wrap="square" rtlCol="0" anchor="t"/>
          <a:lstStyle/>
          <a:p>
            <a:pPr marL="0" indent="0">
              <a:lnSpc>
                <a:spcPts val="7101"/>
              </a:lnSpc>
              <a:buNone/>
            </a:pPr>
            <a:endParaRPr lang="en-US" sz="5681" dirty="0" smtClean="0">
              <a:solidFill>
                <a:srgbClr val="FF0000"/>
              </a:solidFill>
              <a:latin typeface="Lora" pitchFamily="34" charset="0"/>
              <a:ea typeface="Lora" pitchFamily="34" charset="-122"/>
            </a:endParaRPr>
          </a:p>
          <a:p>
            <a:pPr marL="0" indent="0">
              <a:lnSpc>
                <a:spcPts val="7101"/>
              </a:lnSpc>
              <a:buNone/>
            </a:pPr>
            <a:r>
              <a:rPr lang="en-US" sz="5681" u="sng" dirty="0" smtClean="0">
                <a:solidFill>
                  <a:srgbClr val="FF0000"/>
                </a:solidFill>
                <a:latin typeface="Ink Free" pitchFamily="66" charset="0"/>
                <a:ea typeface="Lora" pitchFamily="34" charset="-122"/>
              </a:rPr>
              <a:t>Group members</a:t>
            </a:r>
            <a:r>
              <a:rPr lang="en-US" sz="5681" dirty="0" smtClean="0">
                <a:solidFill>
                  <a:srgbClr val="FF0000"/>
                </a:solidFill>
                <a:latin typeface="Ink Free" pitchFamily="66" charset="0"/>
                <a:ea typeface="Lora" pitchFamily="34" charset="-122"/>
              </a:rPr>
              <a:t>:</a:t>
            </a:r>
            <a:endParaRPr lang="en-US" sz="5681" dirty="0" smtClean="0">
              <a:solidFill>
                <a:srgbClr val="FF0000"/>
              </a:solidFill>
              <a:latin typeface="Ink Free" pitchFamily="66" charset="0"/>
              <a:ea typeface="Lora" pitchFamily="34" charset="-122"/>
            </a:endParaRPr>
          </a:p>
          <a:p>
            <a:pPr marL="0" indent="0">
              <a:lnSpc>
                <a:spcPts val="7101"/>
              </a:lnSpc>
              <a:buNone/>
            </a:pPr>
            <a:r>
              <a:rPr lang="en-US" sz="5681" dirty="0" smtClean="0">
                <a:solidFill>
                  <a:srgbClr val="6EB9FC"/>
                </a:solidFill>
                <a:latin typeface="Lora" pitchFamily="34" charset="0"/>
                <a:ea typeface="Lora" pitchFamily="34" charset="-122"/>
              </a:rPr>
              <a:t>ABDULLAH KHAN </a:t>
            </a:r>
            <a:r>
              <a:rPr lang="en-US" sz="5681" dirty="0" smtClean="0">
                <a:solidFill>
                  <a:srgbClr val="FF0000"/>
                </a:solidFill>
                <a:latin typeface="Lora" pitchFamily="34" charset="0"/>
                <a:ea typeface="Lora" pitchFamily="34" charset="-122"/>
              </a:rPr>
              <a:t>BCB-23S-048</a:t>
            </a:r>
          </a:p>
          <a:p>
            <a:pPr marL="0" indent="0">
              <a:lnSpc>
                <a:spcPts val="7101"/>
              </a:lnSpc>
              <a:buNone/>
            </a:pPr>
            <a:r>
              <a:rPr lang="en-US" sz="5681" dirty="0" smtClean="0">
                <a:solidFill>
                  <a:srgbClr val="6EB9FC"/>
                </a:solidFill>
                <a:latin typeface="Lora" pitchFamily="34" charset="0"/>
                <a:ea typeface="Lora" pitchFamily="34" charset="-122"/>
              </a:rPr>
              <a:t>SAIFULLAH RASHID </a:t>
            </a:r>
            <a:r>
              <a:rPr lang="en-US" sz="5681" dirty="0" smtClean="0">
                <a:solidFill>
                  <a:srgbClr val="FF0000"/>
                </a:solidFill>
                <a:latin typeface="Lora" pitchFamily="34" charset="0"/>
                <a:ea typeface="Lora" pitchFamily="34" charset="-122"/>
              </a:rPr>
              <a:t>BCB-23S-038</a:t>
            </a:r>
          </a:p>
          <a:p>
            <a:pPr marL="0" indent="0">
              <a:lnSpc>
                <a:spcPts val="7101"/>
              </a:lnSpc>
              <a:buNone/>
            </a:pPr>
            <a:r>
              <a:rPr lang="en-US" sz="5681" dirty="0" smtClean="0">
                <a:solidFill>
                  <a:srgbClr val="6EB9FC"/>
                </a:solidFill>
                <a:latin typeface="Lora" pitchFamily="34" charset="0"/>
                <a:ea typeface="Lora" pitchFamily="34" charset="-122"/>
              </a:rPr>
              <a:t>M.ANAS KHAN</a:t>
            </a:r>
          </a:p>
          <a:p>
            <a:pPr marL="0" indent="0">
              <a:lnSpc>
                <a:spcPts val="7101"/>
              </a:lnSpc>
              <a:buNone/>
            </a:pPr>
            <a:r>
              <a:rPr lang="en-US" sz="5681" dirty="0" smtClean="0">
                <a:solidFill>
                  <a:srgbClr val="FF0000"/>
                </a:solidFill>
                <a:latin typeface="Lora" pitchFamily="34" charset="0"/>
                <a:ea typeface="Lora" pitchFamily="34" charset="-122"/>
              </a:rPr>
              <a:t>BCB-23S-002</a:t>
            </a:r>
          </a:p>
          <a:p>
            <a:pPr marL="0" indent="0">
              <a:lnSpc>
                <a:spcPts val="7101"/>
              </a:lnSpc>
              <a:buNone/>
            </a:pPr>
            <a:endParaRPr lang="en-US" sz="5681" dirty="0"/>
          </a:p>
        </p:txBody>
      </p:sp>
      <p:sp>
        <p:nvSpPr>
          <p:cNvPr id="6" name="Text 3"/>
          <p:cNvSpPr/>
          <p:nvPr/>
        </p:nvSpPr>
        <p:spPr>
          <a:xfrm>
            <a:off x="466063" y="1757217"/>
            <a:ext cx="7477601" cy="1333024"/>
          </a:xfrm>
          <a:prstGeom prst="rect">
            <a:avLst/>
          </a:prstGeom>
          <a:noFill/>
          <a:ln/>
        </p:spPr>
        <p:txBody>
          <a:bodyPr wrap="square" rtlCol="0" anchor="t"/>
          <a:lstStyle/>
          <a:p>
            <a:pPr marL="0" indent="0">
              <a:lnSpc>
                <a:spcPts val="2624"/>
              </a:lnSpc>
              <a:buNone/>
            </a:pPr>
            <a:endParaRPr lang="en-US" sz="1750" dirty="0"/>
          </a:p>
        </p:txBody>
      </p:sp>
      <p:sp>
        <p:nvSpPr>
          <p:cNvPr id="9" name="Text 6"/>
          <p:cNvSpPr/>
          <p:nvPr/>
        </p:nvSpPr>
        <p:spPr>
          <a:xfrm>
            <a:off x="6786086" y="5780365"/>
            <a:ext cx="2145506" cy="388858"/>
          </a:xfrm>
          <a:prstGeom prst="rect">
            <a:avLst/>
          </a:prstGeom>
          <a:noFill/>
          <a:ln/>
        </p:spPr>
        <p:txBody>
          <a:bodyPr wrap="none" rtlCol="0" anchor="t"/>
          <a:lstStyle/>
          <a:p>
            <a:pPr marL="0" indent="0" algn="l">
              <a:lnSpc>
                <a:spcPts val="3062"/>
              </a:lnSpc>
              <a:buNone/>
            </a:pPr>
            <a:endParaRPr lang="en-US" sz="2187" dirty="0"/>
          </a:p>
        </p:txBody>
      </p:sp>
      <p:pic>
        <p:nvPicPr>
          <p:cNvPr id="10"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439699" y="371959"/>
            <a:ext cx="9308544" cy="653415"/>
          </a:xfrm>
          <a:prstGeom prst="rect">
            <a:avLst/>
          </a:prstGeom>
          <a:noFill/>
          <a:ln/>
        </p:spPr>
        <p:txBody>
          <a:bodyPr wrap="none" rtlCol="0" anchor="t"/>
          <a:lstStyle/>
          <a:p>
            <a:pPr marL="0" indent="0">
              <a:lnSpc>
                <a:spcPts val="5146"/>
              </a:lnSpc>
              <a:buNone/>
            </a:pPr>
            <a:r>
              <a:rPr lang="en-US" sz="4117" dirty="0" smtClean="0">
                <a:solidFill>
                  <a:srgbClr val="6EB9FC"/>
                </a:solidFill>
                <a:latin typeface="Lora" pitchFamily="34" charset="0"/>
                <a:ea typeface="Lora" pitchFamily="34" charset="-122"/>
                <a:cs typeface="Lora" pitchFamily="34" charset="-120"/>
              </a:rPr>
              <a:t>Code:</a:t>
            </a:r>
            <a:endParaRPr lang="en-US" sz="4117" dirty="0"/>
          </a:p>
        </p:txBody>
      </p:sp>
      <p:sp>
        <p:nvSpPr>
          <p:cNvPr id="6" name="Text 3"/>
          <p:cNvSpPr/>
          <p:nvPr/>
        </p:nvSpPr>
        <p:spPr>
          <a:xfrm>
            <a:off x="2348389" y="4155877"/>
            <a:ext cx="2614017" cy="326827"/>
          </a:xfrm>
          <a:prstGeom prst="rect">
            <a:avLst/>
          </a:prstGeom>
          <a:noFill/>
          <a:ln/>
        </p:spPr>
        <p:txBody>
          <a:bodyPr wrap="none" rtlCol="0" anchor="t"/>
          <a:lstStyle/>
          <a:p>
            <a:pPr marL="0" indent="0" algn="l">
              <a:lnSpc>
                <a:spcPts val="2573"/>
              </a:lnSpc>
              <a:buNone/>
            </a:pPr>
            <a:endParaRPr lang="en-US" sz="2058" dirty="0"/>
          </a:p>
        </p:txBody>
      </p:sp>
      <p:sp>
        <p:nvSpPr>
          <p:cNvPr id="7" name="Text 4"/>
          <p:cNvSpPr/>
          <p:nvPr/>
        </p:nvSpPr>
        <p:spPr>
          <a:xfrm>
            <a:off x="2348389" y="4615934"/>
            <a:ext cx="3088958" cy="1333024"/>
          </a:xfrm>
          <a:prstGeom prst="rect">
            <a:avLst/>
          </a:prstGeom>
          <a:noFill/>
          <a:ln/>
        </p:spPr>
        <p:txBody>
          <a:bodyPr wrap="square" rtlCol="0" anchor="t"/>
          <a:lstStyle/>
          <a:p>
            <a:pPr marL="0" indent="0" algn="l">
              <a:lnSpc>
                <a:spcPts val="2624"/>
              </a:lnSpc>
              <a:buNone/>
            </a:pPr>
            <a:endParaRPr lang="en-US" sz="1750" dirty="0"/>
          </a:p>
        </p:txBody>
      </p:sp>
      <p:sp>
        <p:nvSpPr>
          <p:cNvPr id="9" name="Text 5"/>
          <p:cNvSpPr/>
          <p:nvPr/>
        </p:nvSpPr>
        <p:spPr>
          <a:xfrm>
            <a:off x="5770602" y="4155877"/>
            <a:ext cx="2614017" cy="326827"/>
          </a:xfrm>
          <a:prstGeom prst="rect">
            <a:avLst/>
          </a:prstGeom>
          <a:noFill/>
          <a:ln/>
        </p:spPr>
        <p:txBody>
          <a:bodyPr wrap="none" rtlCol="0" anchor="t"/>
          <a:lstStyle/>
          <a:p>
            <a:pPr marL="0" indent="0" algn="l">
              <a:lnSpc>
                <a:spcPts val="2573"/>
              </a:lnSpc>
              <a:buNone/>
            </a:pPr>
            <a:endParaRPr lang="en-US" sz="2058" dirty="0"/>
          </a:p>
        </p:txBody>
      </p:sp>
      <p:sp>
        <p:nvSpPr>
          <p:cNvPr id="10" name="Text 6"/>
          <p:cNvSpPr/>
          <p:nvPr/>
        </p:nvSpPr>
        <p:spPr>
          <a:xfrm>
            <a:off x="5770602" y="4615934"/>
            <a:ext cx="3088958" cy="1333024"/>
          </a:xfrm>
          <a:prstGeom prst="rect">
            <a:avLst/>
          </a:prstGeom>
          <a:noFill/>
          <a:ln/>
        </p:spPr>
        <p:txBody>
          <a:bodyPr wrap="square" rtlCol="0" anchor="t"/>
          <a:lstStyle/>
          <a:p>
            <a:pPr marL="0" indent="0" algn="l">
              <a:lnSpc>
                <a:spcPts val="2624"/>
              </a:lnSpc>
              <a:buNone/>
            </a:pPr>
            <a:endParaRPr lang="en-US" sz="1750" dirty="0"/>
          </a:p>
        </p:txBody>
      </p:sp>
      <p:sp>
        <p:nvSpPr>
          <p:cNvPr id="12" name="Text 7"/>
          <p:cNvSpPr/>
          <p:nvPr/>
        </p:nvSpPr>
        <p:spPr>
          <a:xfrm>
            <a:off x="9192816" y="4155877"/>
            <a:ext cx="2761655" cy="326827"/>
          </a:xfrm>
          <a:prstGeom prst="rect">
            <a:avLst/>
          </a:prstGeom>
          <a:noFill/>
          <a:ln/>
        </p:spPr>
        <p:txBody>
          <a:bodyPr wrap="none" rtlCol="0" anchor="t"/>
          <a:lstStyle/>
          <a:p>
            <a:pPr marL="0" indent="0" algn="l">
              <a:lnSpc>
                <a:spcPts val="2573"/>
              </a:lnSpc>
              <a:buNone/>
            </a:pPr>
            <a:endParaRPr lang="en-US" sz="2058" dirty="0"/>
          </a:p>
        </p:txBody>
      </p:sp>
      <p:sp>
        <p:nvSpPr>
          <p:cNvPr id="13" name="Text 8"/>
          <p:cNvSpPr/>
          <p:nvPr/>
        </p:nvSpPr>
        <p:spPr>
          <a:xfrm>
            <a:off x="9192816" y="4615934"/>
            <a:ext cx="3089077" cy="1333024"/>
          </a:xfrm>
          <a:prstGeom prst="rect">
            <a:avLst/>
          </a:prstGeom>
          <a:noFill/>
          <a:ln/>
        </p:spPr>
        <p:txBody>
          <a:bodyPr wrap="square" rtlCol="0" anchor="t"/>
          <a:lstStyle/>
          <a:p>
            <a:pPr marL="0" indent="0" algn="l">
              <a:lnSpc>
                <a:spcPts val="2624"/>
              </a:lnSpc>
              <a:buNone/>
            </a:pPr>
            <a:endParaRPr lang="en-US" sz="1750" dirty="0"/>
          </a:p>
        </p:txBody>
      </p:sp>
      <p:pic>
        <p:nvPicPr>
          <p:cNvPr id="14" name="Image 3"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15" name="TextBox 14"/>
          <p:cNvSpPr txBox="1"/>
          <p:nvPr/>
        </p:nvSpPr>
        <p:spPr>
          <a:xfrm>
            <a:off x="774915" y="1425844"/>
            <a:ext cx="9980909" cy="6740307"/>
          </a:xfrm>
          <a:prstGeom prst="rect">
            <a:avLst/>
          </a:prstGeom>
          <a:noFill/>
        </p:spPr>
        <p:txBody>
          <a:bodyPr wrap="square" rtlCol="0">
            <a:spAutoFit/>
          </a:bodyPr>
          <a:lstStyle/>
          <a:p>
            <a:pPr marL="342900" indent="-342900"/>
            <a:r>
              <a:rPr lang="en-US" sz="2400" dirty="0" smtClean="0">
                <a:solidFill>
                  <a:schemeClr val="accent1">
                    <a:lumMod val="60000"/>
                    <a:lumOff val="40000"/>
                  </a:schemeClr>
                </a:solidFill>
              </a:rPr>
              <a:t>5</a:t>
            </a:r>
            <a:r>
              <a:rPr lang="en-US" sz="2400" dirty="0" smtClean="0">
                <a:solidFill>
                  <a:schemeClr val="accent1">
                    <a:lumMod val="60000"/>
                    <a:lumOff val="40000"/>
                  </a:schemeClr>
                </a:solidFill>
              </a:rPr>
              <a:t>. *Update List Item*:    python    def </a:t>
            </a:r>
            <a:r>
              <a:rPr lang="en-US" sz="2400" dirty="0" err="1" smtClean="0">
                <a:solidFill>
                  <a:schemeClr val="accent1">
                    <a:lumMod val="60000"/>
                    <a:lumOff val="40000"/>
                  </a:schemeClr>
                </a:solidFill>
              </a:rPr>
              <a:t>updatelist</a:t>
            </a:r>
            <a:r>
              <a:rPr lang="en-US" sz="2400" dirty="0" smtClean="0">
                <a:solidFill>
                  <a:schemeClr val="accent1">
                    <a:lumMod val="60000"/>
                    <a:lumOff val="40000"/>
                  </a:schemeClr>
                </a:solidFill>
              </a:rPr>
              <a:t>(id):      </a:t>
            </a:r>
            <a:endParaRPr lang="en-US" sz="2400" dirty="0" smtClean="0">
              <a:solidFill>
                <a:schemeClr val="accent1">
                  <a:lumMod val="60000"/>
                  <a:lumOff val="40000"/>
                </a:schemeClr>
              </a:solidFill>
            </a:endParaRPr>
          </a:p>
          <a:p>
            <a:pPr marL="342900" indent="-342900"/>
            <a:r>
              <a:rPr lang="en-US" sz="2400" dirty="0" smtClean="0">
                <a:solidFill>
                  <a:schemeClr val="accent1">
                    <a:lumMod val="60000"/>
                    <a:lumOff val="40000"/>
                  </a:schemeClr>
                </a:solidFill>
              </a:rPr>
              <a:t>  </a:t>
            </a:r>
            <a:r>
              <a:rPr lang="en-US" sz="2400" dirty="0" err="1" smtClean="0">
                <a:solidFill>
                  <a:schemeClr val="accent1">
                    <a:lumMod val="60000"/>
                    <a:lumOff val="40000"/>
                  </a:schemeClr>
                </a:solidFill>
              </a:rPr>
              <a:t>sno</a:t>
            </a:r>
            <a:r>
              <a:rPr lang="en-US" sz="2400" dirty="0" smtClean="0">
                <a:solidFill>
                  <a:schemeClr val="accent1">
                    <a:lumMod val="60000"/>
                    <a:lumOff val="40000"/>
                  </a:schemeClr>
                </a:solidFill>
              </a:rPr>
              <a:t> = </a:t>
            </a:r>
            <a:r>
              <a:rPr lang="en-US" sz="2400" dirty="0" err="1" smtClean="0">
                <a:solidFill>
                  <a:schemeClr val="accent1">
                    <a:lumMod val="60000"/>
                    <a:lumOff val="40000"/>
                  </a:schemeClr>
                </a:solidFill>
              </a:rPr>
              <a:t>get_sno</a:t>
            </a:r>
            <a:r>
              <a:rPr lang="en-US" sz="2400" dirty="0" smtClean="0">
                <a:solidFill>
                  <a:schemeClr val="accent1">
                    <a:lumMod val="60000"/>
                    <a:lumOff val="40000"/>
                  </a:schemeClr>
                </a:solidFill>
              </a:rPr>
              <a:t>(id)      </a:t>
            </a:r>
            <a:r>
              <a:rPr lang="en-US" sz="2400" dirty="0" smtClean="0">
                <a:solidFill>
                  <a:schemeClr val="accent1">
                    <a:lumMod val="60000"/>
                    <a:lumOff val="40000"/>
                  </a:schemeClr>
                </a:solidFill>
              </a:rPr>
              <a:t>  </a:t>
            </a:r>
            <a:r>
              <a:rPr lang="en-US" sz="2400" dirty="0" smtClean="0">
                <a:solidFill>
                  <a:schemeClr val="accent1">
                    <a:lumMod val="60000"/>
                    <a:lumOff val="40000"/>
                  </a:schemeClr>
                </a:solidFill>
              </a:rPr>
              <a:t>try:            </a:t>
            </a:r>
            <a:r>
              <a:rPr lang="en-US" sz="2400" dirty="0" err="1" smtClean="0">
                <a:solidFill>
                  <a:schemeClr val="accent1">
                    <a:lumMod val="60000"/>
                    <a:lumOff val="40000"/>
                  </a:schemeClr>
                </a:solidFill>
              </a:rPr>
              <a:t>updatesno</a:t>
            </a:r>
            <a:r>
              <a:rPr lang="en-US" sz="2400" dirty="0" smtClean="0">
                <a:solidFill>
                  <a:schemeClr val="accent1">
                    <a:lumMod val="60000"/>
                    <a:lumOff val="40000"/>
                  </a:schemeClr>
                </a:solidFill>
              </a:rPr>
              <a:t> = </a:t>
            </a:r>
            <a:r>
              <a:rPr lang="en-US" sz="2400" dirty="0" err="1" smtClean="0">
                <a:solidFill>
                  <a:schemeClr val="accent1">
                    <a:lumMod val="60000"/>
                    <a:lumOff val="40000"/>
                  </a:schemeClr>
                </a:solidFill>
              </a:rPr>
              <a:t>sno</a:t>
            </a:r>
            <a:r>
              <a:rPr lang="en-US" sz="2400" dirty="0" smtClean="0">
                <a:solidFill>
                  <a:schemeClr val="accent1">
                    <a:lumMod val="60000"/>
                    <a:lumOff val="40000"/>
                  </a:schemeClr>
                </a:solidFill>
              </a:rPr>
              <a:t>[</a:t>
            </a:r>
            <a:r>
              <a:rPr lang="en-US" sz="2400" dirty="0" err="1" smtClean="0">
                <a:solidFill>
                  <a:schemeClr val="accent1">
                    <a:lumMod val="60000"/>
                    <a:lumOff val="40000"/>
                  </a:schemeClr>
                </a:solidFill>
              </a:rPr>
              <a:t>int</a:t>
            </a:r>
            <a:r>
              <a:rPr lang="en-US" sz="2400" dirty="0" smtClean="0">
                <a:solidFill>
                  <a:schemeClr val="accent1">
                    <a:lumMod val="60000"/>
                    <a:lumOff val="40000"/>
                  </a:schemeClr>
                </a:solidFill>
              </a:rPr>
              <a:t>(input("Which one do you want to UPDATE&gt;&gt;: ")) - 1]        </a:t>
            </a:r>
            <a:endParaRPr lang="en-US" sz="2400" dirty="0" smtClean="0">
              <a:solidFill>
                <a:schemeClr val="accent1">
                  <a:lumMod val="60000"/>
                  <a:lumOff val="40000"/>
                </a:schemeClr>
              </a:solidFill>
            </a:endParaRPr>
          </a:p>
          <a:p>
            <a:pPr marL="342900" indent="-342900"/>
            <a:r>
              <a:rPr lang="en-US" sz="2400" dirty="0" smtClean="0">
                <a:solidFill>
                  <a:schemeClr val="accent1">
                    <a:lumMod val="60000"/>
                    <a:lumOff val="40000"/>
                  </a:schemeClr>
                </a:solidFill>
              </a:rPr>
              <a:t>    </a:t>
            </a:r>
            <a:r>
              <a:rPr lang="en-US" sz="2400" dirty="0" smtClean="0">
                <a:solidFill>
                  <a:schemeClr val="accent1">
                    <a:lumMod val="60000"/>
                    <a:lumOff val="40000"/>
                  </a:schemeClr>
                </a:solidFill>
              </a:rPr>
              <a:t>message = input("WRITE HERE&gt;&gt;: ")        except:            print("WRONG INPUT!")            </a:t>
            </a:r>
            <a:r>
              <a:rPr lang="en-US" sz="2400" dirty="0" err="1" smtClean="0">
                <a:solidFill>
                  <a:schemeClr val="accent1">
                    <a:lumMod val="60000"/>
                    <a:lumOff val="40000"/>
                  </a:schemeClr>
                </a:solidFill>
              </a:rPr>
              <a:t>updatelist</a:t>
            </a:r>
            <a:r>
              <a:rPr lang="en-US" sz="2400" dirty="0" smtClean="0">
                <a:solidFill>
                  <a:schemeClr val="accent1">
                    <a:lumMod val="60000"/>
                    <a:lumOff val="40000"/>
                  </a:schemeClr>
                </a:solidFill>
              </a:rPr>
              <a:t>(id)        cursor = </a:t>
            </a:r>
            <a:r>
              <a:rPr lang="en-US" sz="2400" dirty="0" err="1" smtClean="0">
                <a:solidFill>
                  <a:schemeClr val="accent1">
                    <a:lumMod val="60000"/>
                    <a:lumOff val="40000"/>
                  </a:schemeClr>
                </a:solidFill>
              </a:rPr>
              <a:t>conn.cursor</a:t>
            </a:r>
            <a:r>
              <a:rPr lang="en-US" sz="2400" dirty="0" smtClean="0">
                <a:solidFill>
                  <a:schemeClr val="accent1">
                    <a:lumMod val="60000"/>
                    <a:lumOff val="40000"/>
                  </a:schemeClr>
                </a:solidFill>
              </a:rPr>
              <a:t>()        </a:t>
            </a:r>
            <a:r>
              <a:rPr lang="en-US" sz="2400" dirty="0" err="1" smtClean="0">
                <a:solidFill>
                  <a:schemeClr val="accent1">
                    <a:lumMod val="60000"/>
                    <a:lumOff val="40000"/>
                  </a:schemeClr>
                </a:solidFill>
              </a:rPr>
              <a:t>cursor.execute</a:t>
            </a:r>
            <a:r>
              <a:rPr lang="en-US" sz="2400" dirty="0" smtClean="0">
                <a:solidFill>
                  <a:schemeClr val="accent1">
                    <a:lumMod val="60000"/>
                    <a:lumOff val="40000"/>
                  </a:schemeClr>
                </a:solidFill>
              </a:rPr>
              <a:t>("UPDATE list SET note=%s WHERE </a:t>
            </a:r>
            <a:r>
              <a:rPr lang="en-US" sz="2400" dirty="0" err="1" smtClean="0">
                <a:solidFill>
                  <a:schemeClr val="accent1">
                    <a:lumMod val="60000"/>
                    <a:lumOff val="40000"/>
                  </a:schemeClr>
                </a:solidFill>
              </a:rPr>
              <a:t>sno</a:t>
            </a:r>
            <a:r>
              <a:rPr lang="en-US" sz="2400" dirty="0" smtClean="0">
                <a:solidFill>
                  <a:schemeClr val="accent1">
                    <a:lumMod val="60000"/>
                    <a:lumOff val="40000"/>
                  </a:schemeClr>
                </a:solidFill>
              </a:rPr>
              <a:t>=%s", (message, </a:t>
            </a:r>
            <a:r>
              <a:rPr lang="en-US" sz="2400" dirty="0" err="1" smtClean="0">
                <a:solidFill>
                  <a:schemeClr val="accent1">
                    <a:lumMod val="60000"/>
                    <a:lumOff val="40000"/>
                  </a:schemeClr>
                </a:solidFill>
              </a:rPr>
              <a:t>updatesno</a:t>
            </a:r>
            <a:r>
              <a:rPr lang="en-US" sz="2400" dirty="0" smtClean="0">
                <a:solidFill>
                  <a:schemeClr val="accent1">
                    <a:lumMod val="60000"/>
                    <a:lumOff val="40000"/>
                  </a:schemeClr>
                </a:solidFill>
              </a:rPr>
              <a:t>))        </a:t>
            </a:r>
            <a:r>
              <a:rPr lang="en-US" sz="2400" dirty="0" err="1" smtClean="0">
                <a:solidFill>
                  <a:schemeClr val="accent1">
                    <a:lumMod val="60000"/>
                    <a:lumOff val="40000"/>
                  </a:schemeClr>
                </a:solidFill>
              </a:rPr>
              <a:t>conn.commit</a:t>
            </a:r>
            <a:r>
              <a:rPr lang="en-US" sz="2400" dirty="0" smtClean="0">
                <a:solidFill>
                  <a:schemeClr val="accent1">
                    <a:lumMod val="60000"/>
                    <a:lumOff val="40000"/>
                  </a:schemeClr>
                </a:solidFill>
              </a:rPr>
              <a:t>()        result = </a:t>
            </a:r>
            <a:r>
              <a:rPr lang="en-US" sz="2400" dirty="0" err="1" smtClean="0">
                <a:solidFill>
                  <a:schemeClr val="accent1">
                    <a:lumMod val="60000"/>
                    <a:lumOff val="40000"/>
                  </a:schemeClr>
                </a:solidFill>
              </a:rPr>
              <a:t>cursor.rowcount</a:t>
            </a:r>
            <a:r>
              <a:rPr lang="en-US" sz="2400" dirty="0" smtClean="0">
                <a:solidFill>
                  <a:schemeClr val="accent1">
                    <a:lumMod val="60000"/>
                    <a:lumOff val="40000"/>
                  </a:schemeClr>
                </a:solidFill>
              </a:rPr>
              <a:t>        if result == 0:            input("ERROR (PLEASE ENTER FOR BACK!)")            </a:t>
            </a:r>
            <a:r>
              <a:rPr lang="en-US" sz="2400" dirty="0" err="1" smtClean="0">
                <a:solidFill>
                  <a:schemeClr val="accent1">
                    <a:lumMod val="60000"/>
                    <a:lumOff val="40000"/>
                  </a:schemeClr>
                </a:solidFill>
              </a:rPr>
              <a:t>updatelist</a:t>
            </a:r>
            <a:r>
              <a:rPr lang="en-US" sz="2400" dirty="0" smtClean="0">
                <a:solidFill>
                  <a:schemeClr val="accent1">
                    <a:lumMod val="60000"/>
                    <a:lumOff val="40000"/>
                  </a:schemeClr>
                </a:solidFill>
              </a:rPr>
              <a:t>(id)        else:            print("SUCCESSFULLY UPDATE NOTE!")            input("PLEASE ENTER FOR BACK!")         </a:t>
            </a:r>
            <a:endParaRPr lang="en-US" sz="2400" dirty="0" smtClean="0">
              <a:solidFill>
                <a:schemeClr val="accent1">
                  <a:lumMod val="60000"/>
                  <a:lumOff val="40000"/>
                </a:schemeClr>
              </a:solidFill>
            </a:endParaRPr>
          </a:p>
          <a:p>
            <a:pPr marL="342900" indent="-342900"/>
            <a:r>
              <a:rPr lang="en-US" sz="2400" dirty="0" smtClean="0">
                <a:solidFill>
                  <a:schemeClr val="accent1">
                    <a:lumMod val="60000"/>
                    <a:lumOff val="40000"/>
                  </a:schemeClr>
                </a:solidFill>
              </a:rPr>
              <a:t>   </a:t>
            </a:r>
            <a:r>
              <a:rPr lang="en-US" sz="2400" dirty="0" err="1" smtClean="0">
                <a:solidFill>
                  <a:schemeClr val="accent1">
                    <a:lumMod val="60000"/>
                    <a:lumOff val="40000"/>
                  </a:schemeClr>
                </a:solidFill>
              </a:rPr>
              <a:t>to_do</a:t>
            </a:r>
            <a:r>
              <a:rPr lang="en-US" sz="2400" dirty="0" smtClean="0">
                <a:solidFill>
                  <a:schemeClr val="accent1">
                    <a:lumMod val="60000"/>
                    <a:lumOff val="40000"/>
                  </a:schemeClr>
                </a:solidFill>
              </a:rPr>
              <a:t>(id) </a:t>
            </a:r>
          </a:p>
          <a:p>
            <a:pPr marL="342900" indent="-342900"/>
            <a:r>
              <a:rPr lang="en-US" sz="2400" dirty="0" smtClean="0">
                <a:solidFill>
                  <a:schemeClr val="accent1">
                    <a:lumMod val="60000"/>
                    <a:lumOff val="40000"/>
                  </a:schemeClr>
                </a:solidFill>
              </a:rPr>
              <a:t>   6. *Delete List Item*:    </a:t>
            </a:r>
            <a:endParaRPr lang="en-US" sz="2400" dirty="0" smtClean="0">
              <a:solidFill>
                <a:schemeClr val="accent1">
                  <a:lumMod val="60000"/>
                  <a:lumOff val="40000"/>
                </a:schemeClr>
              </a:solidFill>
            </a:endParaRPr>
          </a:p>
          <a:p>
            <a:pPr marL="342900" indent="-342900"/>
            <a:r>
              <a:rPr lang="en-US" sz="2400" dirty="0" smtClean="0">
                <a:solidFill>
                  <a:schemeClr val="accent1">
                    <a:lumMod val="60000"/>
                    <a:lumOff val="40000"/>
                  </a:schemeClr>
                </a:solidFill>
              </a:rPr>
              <a:t>python    </a:t>
            </a:r>
            <a:r>
              <a:rPr lang="en-US" sz="2400" dirty="0" smtClean="0">
                <a:solidFill>
                  <a:schemeClr val="accent1">
                    <a:lumMod val="60000"/>
                    <a:lumOff val="40000"/>
                  </a:schemeClr>
                </a:solidFill>
              </a:rPr>
              <a:t>def </a:t>
            </a:r>
            <a:r>
              <a:rPr lang="en-US" sz="2400" dirty="0" err="1" smtClean="0">
                <a:solidFill>
                  <a:schemeClr val="accent1">
                    <a:lumMod val="60000"/>
                    <a:lumOff val="40000"/>
                  </a:schemeClr>
                </a:solidFill>
              </a:rPr>
              <a:t>deletelist</a:t>
            </a:r>
            <a:r>
              <a:rPr lang="en-US" sz="2400" dirty="0" smtClean="0">
                <a:solidFill>
                  <a:schemeClr val="accent1">
                    <a:lumMod val="60000"/>
                    <a:lumOff val="40000"/>
                  </a:schemeClr>
                </a:solidFill>
              </a:rPr>
              <a:t>(id):        </a:t>
            </a:r>
            <a:r>
              <a:rPr lang="en-US" sz="2400" dirty="0" err="1" smtClean="0">
                <a:solidFill>
                  <a:schemeClr val="accent1">
                    <a:lumMod val="60000"/>
                    <a:lumOff val="40000"/>
                  </a:schemeClr>
                </a:solidFill>
              </a:rPr>
              <a:t>sno</a:t>
            </a:r>
            <a:r>
              <a:rPr lang="en-US" sz="2400" dirty="0" smtClean="0">
                <a:solidFill>
                  <a:schemeClr val="accent1">
                    <a:lumMod val="60000"/>
                    <a:lumOff val="40000"/>
                  </a:schemeClr>
                </a:solidFill>
              </a:rPr>
              <a:t> = </a:t>
            </a:r>
            <a:r>
              <a:rPr lang="en-US" sz="2400" dirty="0" err="1" smtClean="0">
                <a:solidFill>
                  <a:schemeClr val="accent1">
                    <a:lumMod val="60000"/>
                    <a:lumOff val="40000"/>
                  </a:schemeClr>
                </a:solidFill>
              </a:rPr>
              <a:t>get_sno</a:t>
            </a:r>
            <a:r>
              <a:rPr lang="en-US" sz="2400" dirty="0" smtClean="0">
                <a:solidFill>
                  <a:schemeClr val="accent1">
                    <a:lumMod val="60000"/>
                    <a:lumOff val="40000"/>
                  </a:schemeClr>
                </a:solidFill>
              </a:rPr>
              <a:t>(id)        try:            delete = </a:t>
            </a:r>
            <a:r>
              <a:rPr lang="en-US" sz="2400" dirty="0" err="1" smtClean="0">
                <a:solidFill>
                  <a:schemeClr val="accent1">
                    <a:lumMod val="60000"/>
                    <a:lumOff val="40000"/>
                  </a:schemeClr>
                </a:solidFill>
              </a:rPr>
              <a:t>sno</a:t>
            </a:r>
            <a:r>
              <a:rPr lang="en-US" sz="2400" dirty="0" smtClean="0">
                <a:solidFill>
                  <a:schemeClr val="accent1">
                    <a:lumMod val="60000"/>
                    <a:lumOff val="40000"/>
                  </a:schemeClr>
                </a:solidFill>
              </a:rPr>
              <a:t>[</a:t>
            </a:r>
            <a:r>
              <a:rPr lang="en-US" sz="2400" dirty="0" err="1" smtClean="0">
                <a:solidFill>
                  <a:schemeClr val="accent1">
                    <a:lumMod val="60000"/>
                    <a:lumOff val="40000"/>
                  </a:schemeClr>
                </a:solidFill>
              </a:rPr>
              <a:t>int</a:t>
            </a:r>
            <a:r>
              <a:rPr lang="en-US" sz="2400" dirty="0" smtClean="0">
                <a:solidFill>
                  <a:schemeClr val="accent1">
                    <a:lumMod val="60000"/>
                    <a:lumOff val="40000"/>
                  </a:schemeClr>
                </a:solidFill>
              </a:rPr>
              <a:t>(input("Which one do you want to delete&gt;&gt;: ")) - 1]        except:            print("WRONG INPUT!")            </a:t>
            </a:r>
            <a:r>
              <a:rPr lang="en-US" sz="2400" dirty="0" err="1" smtClean="0">
                <a:solidFill>
                  <a:schemeClr val="accent1">
                    <a:lumMod val="60000"/>
                    <a:lumOff val="40000"/>
                  </a:schemeClr>
                </a:solidFill>
              </a:rPr>
              <a:t>deletelist</a:t>
            </a:r>
            <a:r>
              <a:rPr lang="en-US" sz="2400" dirty="0" smtClean="0">
                <a:solidFill>
                  <a:schemeClr val="accent1">
                    <a:lumMod val="60000"/>
                    <a:lumOff val="40000"/>
                  </a:schemeClr>
                </a:solidFill>
              </a:rPr>
              <a:t>(id)        cursor = </a:t>
            </a:r>
            <a:r>
              <a:rPr lang="en-US" sz="2400" dirty="0" err="1" smtClean="0">
                <a:solidFill>
                  <a:schemeClr val="accent1">
                    <a:lumMod val="60000"/>
                    <a:lumOff val="40000"/>
                  </a:schemeClr>
                </a:solidFill>
              </a:rPr>
              <a:t>conn.cursor</a:t>
            </a:r>
            <a:r>
              <a:rPr lang="en-US" sz="2400" dirty="0" smtClean="0">
                <a:solidFill>
                  <a:schemeClr val="accent1">
                    <a:lumMod val="60000"/>
                    <a:lumOff val="40000"/>
                  </a:schemeClr>
                </a:solidFill>
              </a:rPr>
              <a:t>()        </a:t>
            </a:r>
            <a:r>
              <a:rPr lang="en-US" sz="2400" dirty="0" err="1" smtClean="0">
                <a:solidFill>
                  <a:schemeClr val="accent1">
                    <a:lumMod val="60000"/>
                    <a:lumOff val="40000"/>
                  </a:schemeClr>
                </a:solidFill>
              </a:rPr>
              <a:t>cursor.execute</a:t>
            </a:r>
            <a:endParaRPr lang="en-US" sz="2400" dirty="0" smtClean="0">
              <a:solidFill>
                <a:schemeClr val="accent1">
                  <a:lumMod val="60000"/>
                  <a:lumOff val="40000"/>
                </a:schemeClr>
              </a:solidFill>
            </a:endParaRPr>
          </a:p>
          <a:p>
            <a:pPr marL="342900" indent="-342900"/>
            <a:r>
              <a:rPr lang="en-US" sz="2400" dirty="0" smtClean="0">
                <a:solidFill>
                  <a:schemeClr val="accent1">
                    <a:lumMod val="60000"/>
                    <a:lumOff val="40000"/>
                  </a:schemeClr>
                </a:solidFill>
              </a:rPr>
              <a:t>("</a:t>
            </a:r>
            <a:r>
              <a:rPr lang="en-US" sz="2400" dirty="0" smtClean="0">
                <a:solidFill>
                  <a:schemeClr val="accent1">
                    <a:lumMod val="60000"/>
                    <a:lumOff val="40000"/>
                  </a:schemeClr>
                </a:solidFill>
              </a:rPr>
              <a:t>DELETE FROM `list` WHERE </a:t>
            </a:r>
            <a:r>
              <a:rPr lang="en-US" sz="2400" dirty="0" err="1" smtClean="0">
                <a:solidFill>
                  <a:schemeClr val="accent1">
                    <a:lumMod val="60000"/>
                    <a:lumOff val="40000"/>
                  </a:schemeClr>
                </a:solidFill>
              </a:rPr>
              <a:t>sno</a:t>
            </a:r>
            <a:r>
              <a:rPr lang="en-US" sz="2400" dirty="0" smtClean="0">
                <a:solidFill>
                  <a:schemeClr val="accent1">
                    <a:lumMod val="60000"/>
                    <a:lumOff val="40000"/>
                  </a:schemeClr>
                </a:solidFill>
              </a:rPr>
              <a:t>=%s", (delete,))        </a:t>
            </a:r>
            <a:r>
              <a:rPr lang="en-US" sz="2400" dirty="0" err="1" smtClean="0">
                <a:solidFill>
                  <a:schemeClr val="accent1">
                    <a:lumMod val="60000"/>
                    <a:lumOff val="40000"/>
                  </a:schemeClr>
                </a:solidFill>
              </a:rPr>
              <a:t>conn.commit</a:t>
            </a:r>
            <a:r>
              <a:rPr lang="en-US" sz="2400" dirty="0" smtClean="0">
                <a:solidFill>
                  <a:schemeClr val="accent1">
                    <a:lumMod val="60000"/>
                    <a:lumOff val="40000"/>
                  </a:schemeClr>
                </a:solidFill>
              </a:rPr>
              <a:t>()        result = </a:t>
            </a:r>
            <a:r>
              <a:rPr lang="en-US" sz="2400" dirty="0" err="1" smtClean="0">
                <a:solidFill>
                  <a:schemeClr val="accent1">
                    <a:lumMod val="60000"/>
                    <a:lumOff val="40000"/>
                  </a:schemeClr>
                </a:solidFill>
              </a:rPr>
              <a:t>cursor.rowcount</a:t>
            </a:r>
            <a:r>
              <a:rPr lang="en-US" sz="2400" dirty="0" smtClean="0">
                <a:solidFill>
                  <a:schemeClr val="accent1">
                    <a:lumMod val="60000"/>
                    <a:lumOff val="40000"/>
                  </a:schemeClr>
                </a:solidFill>
              </a:rPr>
              <a:t> </a:t>
            </a:r>
            <a:endParaRPr lang="en-US" sz="2400" dirty="0">
              <a:solidFill>
                <a:schemeClr val="accent1">
                  <a:lumMod val="60000"/>
                  <a:lumOff val="4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628531"/>
            <a:ext cx="9306401" cy="1306830"/>
          </a:xfrm>
          <a:prstGeom prst="rect">
            <a:avLst/>
          </a:prstGeom>
          <a:noFill/>
          <a:ln/>
        </p:spPr>
        <p:txBody>
          <a:bodyPr wrap="square" rtlCol="0" anchor="t"/>
          <a:lstStyle/>
          <a:p>
            <a:pPr marL="0" indent="0">
              <a:lnSpc>
                <a:spcPts val="5146"/>
              </a:lnSpc>
              <a:buNone/>
            </a:pPr>
            <a:r>
              <a:rPr lang="en-US" sz="4117" dirty="0">
                <a:solidFill>
                  <a:srgbClr val="6EB9FC"/>
                </a:solidFill>
                <a:latin typeface="Lora" pitchFamily="34" charset="0"/>
                <a:ea typeface="Lora" pitchFamily="34" charset="-122"/>
                <a:cs typeface="Lora" pitchFamily="34" charset="-120"/>
              </a:rPr>
              <a:t>Integrating the To-Do List into Daily Workflow</a:t>
            </a:r>
            <a:endParaRPr lang="en-US" sz="4117" dirty="0"/>
          </a:p>
        </p:txBody>
      </p:sp>
      <p:pic>
        <p:nvPicPr>
          <p:cNvPr id="6" name="Image 1" descr="preencoded.png"/>
          <p:cNvPicPr>
            <a:picLocks noChangeAspect="1"/>
          </p:cNvPicPr>
          <p:nvPr/>
        </p:nvPicPr>
        <p:blipFill>
          <a:blip r:embed="rId4"/>
          <a:stretch>
            <a:fillRect/>
          </a:stretch>
        </p:blipFill>
        <p:spPr>
          <a:xfrm>
            <a:off x="4490799" y="2268617"/>
            <a:ext cx="1110972" cy="1777484"/>
          </a:xfrm>
          <a:prstGeom prst="rect">
            <a:avLst/>
          </a:prstGeom>
        </p:spPr>
      </p:pic>
      <p:sp>
        <p:nvSpPr>
          <p:cNvPr id="7" name="Text 3"/>
          <p:cNvSpPr/>
          <p:nvPr/>
        </p:nvSpPr>
        <p:spPr>
          <a:xfrm>
            <a:off x="5935028" y="2490788"/>
            <a:ext cx="2614017" cy="326827"/>
          </a:xfrm>
          <a:prstGeom prst="rect">
            <a:avLst/>
          </a:prstGeom>
          <a:noFill/>
          <a:ln/>
        </p:spPr>
        <p:txBody>
          <a:bodyPr wrap="non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Plan</a:t>
            </a:r>
            <a:endParaRPr lang="en-US" sz="2058" dirty="0"/>
          </a:p>
        </p:txBody>
      </p:sp>
      <p:sp>
        <p:nvSpPr>
          <p:cNvPr id="8" name="Text 4"/>
          <p:cNvSpPr/>
          <p:nvPr/>
        </p:nvSpPr>
        <p:spPr>
          <a:xfrm>
            <a:off x="5935028" y="2950845"/>
            <a:ext cx="7862173" cy="666512"/>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Start your day by reviewing your to-do list and setting priorities for the tasks you need to accomplish.</a:t>
            </a:r>
            <a:endParaRPr lang="en-US" sz="1750" dirty="0"/>
          </a:p>
        </p:txBody>
      </p:sp>
      <p:pic>
        <p:nvPicPr>
          <p:cNvPr id="9" name="Image 2" descr="preencoded.png"/>
          <p:cNvPicPr>
            <a:picLocks noChangeAspect="1"/>
          </p:cNvPicPr>
          <p:nvPr/>
        </p:nvPicPr>
        <p:blipFill>
          <a:blip r:embed="rId5"/>
          <a:stretch>
            <a:fillRect/>
          </a:stretch>
        </p:blipFill>
        <p:spPr>
          <a:xfrm>
            <a:off x="4490799" y="4046101"/>
            <a:ext cx="1110972" cy="1777484"/>
          </a:xfrm>
          <a:prstGeom prst="rect">
            <a:avLst/>
          </a:prstGeom>
        </p:spPr>
      </p:pic>
      <p:sp>
        <p:nvSpPr>
          <p:cNvPr id="10" name="Text 5"/>
          <p:cNvSpPr/>
          <p:nvPr/>
        </p:nvSpPr>
        <p:spPr>
          <a:xfrm>
            <a:off x="5935028" y="4268272"/>
            <a:ext cx="2614017" cy="326827"/>
          </a:xfrm>
          <a:prstGeom prst="rect">
            <a:avLst/>
          </a:prstGeom>
          <a:noFill/>
          <a:ln/>
        </p:spPr>
        <p:txBody>
          <a:bodyPr wrap="non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Execute</a:t>
            </a:r>
            <a:endParaRPr lang="en-US" sz="2058" dirty="0"/>
          </a:p>
        </p:txBody>
      </p:sp>
      <p:sp>
        <p:nvSpPr>
          <p:cNvPr id="11" name="Text 6"/>
          <p:cNvSpPr/>
          <p:nvPr/>
        </p:nvSpPr>
        <p:spPr>
          <a:xfrm>
            <a:off x="5935028" y="4728329"/>
            <a:ext cx="7862173" cy="666512"/>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Work through your tasks, marking them as complete as you go. Refer to your to-do list to stay on track.</a:t>
            </a:r>
            <a:endParaRPr lang="en-US" sz="1750" dirty="0"/>
          </a:p>
        </p:txBody>
      </p:sp>
      <p:pic>
        <p:nvPicPr>
          <p:cNvPr id="12" name="Image 3" descr="preencoded.png"/>
          <p:cNvPicPr>
            <a:picLocks noChangeAspect="1"/>
          </p:cNvPicPr>
          <p:nvPr/>
        </p:nvPicPr>
        <p:blipFill>
          <a:blip r:embed="rId6"/>
          <a:stretch>
            <a:fillRect/>
          </a:stretch>
        </p:blipFill>
        <p:spPr>
          <a:xfrm>
            <a:off x="4490799" y="5823585"/>
            <a:ext cx="1110972" cy="1777484"/>
          </a:xfrm>
          <a:prstGeom prst="rect">
            <a:avLst/>
          </a:prstGeom>
        </p:spPr>
      </p:pic>
      <p:sp>
        <p:nvSpPr>
          <p:cNvPr id="13" name="Text 7"/>
          <p:cNvSpPr/>
          <p:nvPr/>
        </p:nvSpPr>
        <p:spPr>
          <a:xfrm>
            <a:off x="5935028" y="6045756"/>
            <a:ext cx="2614017" cy="326827"/>
          </a:xfrm>
          <a:prstGeom prst="rect">
            <a:avLst/>
          </a:prstGeom>
          <a:noFill/>
          <a:ln/>
        </p:spPr>
        <p:txBody>
          <a:bodyPr wrap="non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Reflect</a:t>
            </a:r>
            <a:endParaRPr lang="en-US" sz="2058" dirty="0"/>
          </a:p>
        </p:txBody>
      </p:sp>
      <p:sp>
        <p:nvSpPr>
          <p:cNvPr id="14" name="Text 8"/>
          <p:cNvSpPr/>
          <p:nvPr/>
        </p:nvSpPr>
        <p:spPr>
          <a:xfrm>
            <a:off x="5935028" y="6505813"/>
            <a:ext cx="7862173" cy="666512"/>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At the end of the day, review your progress and identify any tasks that need to be carried over or rescheduled.</a:t>
            </a:r>
            <a:endParaRPr lang="en-US" sz="1750" dirty="0"/>
          </a:p>
        </p:txBody>
      </p:sp>
      <p:pic>
        <p:nvPicPr>
          <p:cNvPr id="15"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954893"/>
            <a:ext cx="6533078" cy="653415"/>
          </a:xfrm>
          <a:prstGeom prst="rect">
            <a:avLst/>
          </a:prstGeom>
          <a:noFill/>
          <a:ln/>
        </p:spPr>
        <p:txBody>
          <a:bodyPr wrap="none" rtlCol="0" anchor="t"/>
          <a:lstStyle/>
          <a:p>
            <a:pPr marL="0" indent="0">
              <a:lnSpc>
                <a:spcPts val="5146"/>
              </a:lnSpc>
              <a:buNone/>
            </a:pPr>
            <a:r>
              <a:rPr lang="en-US" sz="4117" dirty="0">
                <a:solidFill>
                  <a:srgbClr val="6EB9FC"/>
                </a:solidFill>
                <a:latin typeface="Lora" pitchFamily="34" charset="0"/>
                <a:ea typeface="Lora" pitchFamily="34" charset="-122"/>
                <a:cs typeface="Lora" pitchFamily="34" charset="-120"/>
              </a:rPr>
              <a:t>Conclusion and Next Steps</a:t>
            </a:r>
            <a:endParaRPr lang="en-US" sz="4117" dirty="0"/>
          </a:p>
        </p:txBody>
      </p:sp>
      <p:sp>
        <p:nvSpPr>
          <p:cNvPr id="6" name="Text 3"/>
          <p:cNvSpPr/>
          <p:nvPr/>
        </p:nvSpPr>
        <p:spPr>
          <a:xfrm>
            <a:off x="833199" y="3941564"/>
            <a:ext cx="7477601" cy="1333024"/>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The to-do list application presented in this presentation offers a powerful solution for improving your productivity, reducing stress, and achieving your goals. By incorporating it into your daily workflow, you can take control of your tasks and unlock new levels of efficiency and success.</a:t>
            </a:r>
            <a:endParaRPr lang="en-US" sz="1750" dirty="0"/>
          </a:p>
        </p:txBody>
      </p:sp>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2060377"/>
            <a:ext cx="7477601" cy="1803797"/>
          </a:xfrm>
          <a:prstGeom prst="rect">
            <a:avLst/>
          </a:prstGeom>
          <a:noFill/>
          <a:ln/>
        </p:spPr>
        <p:txBody>
          <a:bodyPr wrap="square" rtlCol="0" anchor="t"/>
          <a:lstStyle/>
          <a:p>
            <a:pPr marL="0" indent="0">
              <a:lnSpc>
                <a:spcPts val="7101"/>
              </a:lnSpc>
              <a:buNone/>
            </a:pPr>
            <a:r>
              <a:rPr lang="en-US" sz="5681" dirty="0">
                <a:solidFill>
                  <a:srgbClr val="6EB9FC"/>
                </a:solidFill>
                <a:latin typeface="Lora" pitchFamily="34" charset="0"/>
                <a:ea typeface="Lora" pitchFamily="34" charset="-122"/>
                <a:cs typeface="Lora" pitchFamily="34" charset="-120"/>
              </a:rPr>
              <a:t>Introduction to the To-Do List Project</a:t>
            </a:r>
            <a:endParaRPr lang="en-US" sz="5681" dirty="0"/>
          </a:p>
        </p:txBody>
      </p:sp>
      <p:sp>
        <p:nvSpPr>
          <p:cNvPr id="6" name="Text 3"/>
          <p:cNvSpPr/>
          <p:nvPr/>
        </p:nvSpPr>
        <p:spPr>
          <a:xfrm>
            <a:off x="6319599" y="4197429"/>
            <a:ext cx="7477601" cy="1333024"/>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Organizing your tasks and staying on top of your to-do list is essential for productivity and achieving your goals. This presentation will introduce you to a powerful to-do list application that can help streamline your workflow and improve your time management.</a:t>
            </a:r>
            <a:endParaRPr lang="en-US" sz="1750" dirty="0"/>
          </a:p>
        </p:txBody>
      </p:sp>
      <p:sp>
        <p:nvSpPr>
          <p:cNvPr id="7" name="Shape 4"/>
          <p:cNvSpPr/>
          <p:nvPr/>
        </p:nvSpPr>
        <p:spPr>
          <a:xfrm>
            <a:off x="6319599" y="5797034"/>
            <a:ext cx="355402" cy="355402"/>
          </a:xfrm>
          <a:prstGeom prst="roundRect">
            <a:avLst>
              <a:gd name="adj" fmla="val 25726039"/>
            </a:avLst>
          </a:prstGeom>
          <a:solidFill>
            <a:srgbClr val="E34899"/>
          </a:solidFill>
          <a:ln w="7620">
            <a:solidFill>
              <a:srgbClr val="FFFFFF"/>
            </a:solidFill>
            <a:prstDash val="solid"/>
          </a:ln>
        </p:spPr>
      </p:sp>
      <p:sp>
        <p:nvSpPr>
          <p:cNvPr id="8" name="Text 5"/>
          <p:cNvSpPr/>
          <p:nvPr/>
        </p:nvSpPr>
        <p:spPr>
          <a:xfrm>
            <a:off x="6442472" y="5925979"/>
            <a:ext cx="109537" cy="97512"/>
          </a:xfrm>
          <a:prstGeom prst="rect">
            <a:avLst/>
          </a:prstGeom>
          <a:noFill/>
          <a:ln/>
        </p:spPr>
        <p:txBody>
          <a:bodyPr wrap="none" rtlCol="0" anchor="t"/>
          <a:lstStyle/>
          <a:p>
            <a:pPr marL="0" indent="0" algn="ctr">
              <a:lnSpc>
                <a:spcPts val="768"/>
              </a:lnSpc>
              <a:buNone/>
            </a:pPr>
            <a:r>
              <a:rPr lang="en-US" sz="768" dirty="0">
                <a:solidFill>
                  <a:srgbClr val="FFFFFF"/>
                </a:solidFill>
                <a:latin typeface="Source Sans Pro" pitchFamily="34" charset="0"/>
                <a:ea typeface="Source Sans Pro" pitchFamily="34" charset="-122"/>
                <a:cs typeface="Source Sans Pro" pitchFamily="34" charset="-120"/>
              </a:rPr>
              <a:t>AK</a:t>
            </a:r>
            <a:endParaRPr lang="en-US" sz="768" dirty="0"/>
          </a:p>
        </p:txBody>
      </p:sp>
      <p:sp>
        <p:nvSpPr>
          <p:cNvPr id="9" name="Text 6"/>
          <p:cNvSpPr/>
          <p:nvPr/>
        </p:nvSpPr>
        <p:spPr>
          <a:xfrm>
            <a:off x="6786086" y="5780365"/>
            <a:ext cx="2145506" cy="388858"/>
          </a:xfrm>
          <a:prstGeom prst="rect">
            <a:avLst/>
          </a:prstGeom>
          <a:noFill/>
          <a:ln/>
        </p:spPr>
        <p:txBody>
          <a:bodyPr wrap="none" rtlCol="0" anchor="t"/>
          <a:lstStyle/>
          <a:p>
            <a:pPr marL="0" indent="0" algn="l">
              <a:lnSpc>
                <a:spcPts val="3062"/>
              </a:lnSpc>
              <a:buNone/>
            </a:pPr>
            <a:endParaRPr lang="en-US" sz="2187" dirty="0"/>
          </a:p>
        </p:txBody>
      </p:sp>
      <p:pic>
        <p:nvPicPr>
          <p:cNvPr id="10"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1473875"/>
            <a:ext cx="9306401" cy="1306830"/>
          </a:xfrm>
          <a:prstGeom prst="rect">
            <a:avLst/>
          </a:prstGeom>
          <a:noFill/>
          <a:ln/>
        </p:spPr>
        <p:txBody>
          <a:bodyPr wrap="square" rtlCol="0" anchor="t"/>
          <a:lstStyle/>
          <a:p>
            <a:pPr marL="0" indent="0">
              <a:lnSpc>
                <a:spcPts val="5146"/>
              </a:lnSpc>
              <a:buNone/>
            </a:pPr>
            <a:r>
              <a:rPr lang="en-US" sz="4117" dirty="0">
                <a:solidFill>
                  <a:srgbClr val="6EB9FC"/>
                </a:solidFill>
                <a:latin typeface="Lora" pitchFamily="34" charset="0"/>
                <a:ea typeface="Lora" pitchFamily="34" charset="-122"/>
                <a:cs typeface="Lora" pitchFamily="34" charset="-120"/>
              </a:rPr>
              <a:t>The Importance of Effective Task Management</a:t>
            </a:r>
            <a:endParaRPr lang="en-US" sz="4117" dirty="0"/>
          </a:p>
        </p:txBody>
      </p:sp>
      <p:sp>
        <p:nvSpPr>
          <p:cNvPr id="6" name="Shape 3"/>
          <p:cNvSpPr/>
          <p:nvPr/>
        </p:nvSpPr>
        <p:spPr>
          <a:xfrm>
            <a:off x="4490799" y="3363873"/>
            <a:ext cx="499943" cy="499943"/>
          </a:xfrm>
          <a:prstGeom prst="roundRect">
            <a:avLst>
              <a:gd name="adj" fmla="val 13333"/>
            </a:avLst>
          </a:prstGeom>
          <a:solidFill>
            <a:srgbClr val="363A4A"/>
          </a:solidFill>
          <a:ln/>
        </p:spPr>
      </p:sp>
      <p:sp>
        <p:nvSpPr>
          <p:cNvPr id="7" name="Text 4"/>
          <p:cNvSpPr/>
          <p:nvPr/>
        </p:nvSpPr>
        <p:spPr>
          <a:xfrm>
            <a:off x="4683681" y="3417808"/>
            <a:ext cx="114181" cy="392073"/>
          </a:xfrm>
          <a:prstGeom prst="rect">
            <a:avLst/>
          </a:prstGeom>
          <a:noFill/>
          <a:ln/>
        </p:spPr>
        <p:txBody>
          <a:bodyPr wrap="none" rtlCol="0" anchor="t"/>
          <a:lstStyle/>
          <a:p>
            <a:pPr marL="0" indent="0" algn="ctr">
              <a:lnSpc>
                <a:spcPts val="3088"/>
              </a:lnSpc>
              <a:buNone/>
            </a:pPr>
            <a:r>
              <a:rPr lang="en-US" sz="2470" dirty="0">
                <a:solidFill>
                  <a:srgbClr val="6EB9FC"/>
                </a:solidFill>
                <a:latin typeface="Lora" pitchFamily="34" charset="0"/>
                <a:ea typeface="Lora" pitchFamily="34" charset="-122"/>
                <a:cs typeface="Lora" pitchFamily="34" charset="-120"/>
              </a:rPr>
              <a:t>1</a:t>
            </a:r>
            <a:endParaRPr lang="en-US" sz="2470" dirty="0"/>
          </a:p>
        </p:txBody>
      </p:sp>
      <p:sp>
        <p:nvSpPr>
          <p:cNvPr id="8" name="Text 5"/>
          <p:cNvSpPr/>
          <p:nvPr/>
        </p:nvSpPr>
        <p:spPr>
          <a:xfrm>
            <a:off x="5212913" y="3363873"/>
            <a:ext cx="2753320" cy="326827"/>
          </a:xfrm>
          <a:prstGeom prst="rect">
            <a:avLst/>
          </a:prstGeom>
          <a:noFill/>
          <a:ln/>
        </p:spPr>
        <p:txBody>
          <a:bodyPr wrap="non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Increased Productivity</a:t>
            </a:r>
            <a:endParaRPr lang="en-US" sz="2058" dirty="0"/>
          </a:p>
        </p:txBody>
      </p:sp>
      <p:sp>
        <p:nvSpPr>
          <p:cNvPr id="9" name="Text 6"/>
          <p:cNvSpPr/>
          <p:nvPr/>
        </p:nvSpPr>
        <p:spPr>
          <a:xfrm>
            <a:off x="5212913" y="3823930"/>
            <a:ext cx="3820001" cy="1333024"/>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Effective task management helps you prioritize your work and minimize distractions, allowing you to accomplish more in less time.</a:t>
            </a:r>
            <a:endParaRPr lang="en-US" sz="1750" dirty="0"/>
          </a:p>
        </p:txBody>
      </p:sp>
      <p:sp>
        <p:nvSpPr>
          <p:cNvPr id="10" name="Shape 7"/>
          <p:cNvSpPr/>
          <p:nvPr/>
        </p:nvSpPr>
        <p:spPr>
          <a:xfrm>
            <a:off x="9255085" y="3363873"/>
            <a:ext cx="499943" cy="499943"/>
          </a:xfrm>
          <a:prstGeom prst="roundRect">
            <a:avLst>
              <a:gd name="adj" fmla="val 13333"/>
            </a:avLst>
          </a:prstGeom>
          <a:solidFill>
            <a:srgbClr val="363A4A"/>
          </a:solidFill>
          <a:ln/>
        </p:spPr>
      </p:sp>
      <p:sp>
        <p:nvSpPr>
          <p:cNvPr id="11" name="Text 8"/>
          <p:cNvSpPr/>
          <p:nvPr/>
        </p:nvSpPr>
        <p:spPr>
          <a:xfrm>
            <a:off x="9420820" y="3417808"/>
            <a:ext cx="168473" cy="392073"/>
          </a:xfrm>
          <a:prstGeom prst="rect">
            <a:avLst/>
          </a:prstGeom>
          <a:noFill/>
          <a:ln/>
        </p:spPr>
        <p:txBody>
          <a:bodyPr wrap="none" rtlCol="0" anchor="t"/>
          <a:lstStyle/>
          <a:p>
            <a:pPr marL="0" indent="0" algn="ctr">
              <a:lnSpc>
                <a:spcPts val="3088"/>
              </a:lnSpc>
              <a:buNone/>
            </a:pPr>
            <a:r>
              <a:rPr lang="en-US" sz="2470" dirty="0">
                <a:solidFill>
                  <a:srgbClr val="6EB9FC"/>
                </a:solidFill>
                <a:latin typeface="Lora" pitchFamily="34" charset="0"/>
                <a:ea typeface="Lora" pitchFamily="34" charset="-122"/>
                <a:cs typeface="Lora" pitchFamily="34" charset="-120"/>
              </a:rPr>
              <a:t>2</a:t>
            </a:r>
            <a:endParaRPr lang="en-US" sz="2470" dirty="0"/>
          </a:p>
        </p:txBody>
      </p:sp>
      <p:sp>
        <p:nvSpPr>
          <p:cNvPr id="12" name="Text 9"/>
          <p:cNvSpPr/>
          <p:nvPr/>
        </p:nvSpPr>
        <p:spPr>
          <a:xfrm>
            <a:off x="9977199" y="3363873"/>
            <a:ext cx="2614017" cy="326827"/>
          </a:xfrm>
          <a:prstGeom prst="rect">
            <a:avLst/>
          </a:prstGeom>
          <a:noFill/>
          <a:ln/>
        </p:spPr>
        <p:txBody>
          <a:bodyPr wrap="non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Reduced Stress</a:t>
            </a:r>
            <a:endParaRPr lang="en-US" sz="2058" dirty="0"/>
          </a:p>
        </p:txBody>
      </p:sp>
      <p:sp>
        <p:nvSpPr>
          <p:cNvPr id="13" name="Text 10"/>
          <p:cNvSpPr/>
          <p:nvPr/>
        </p:nvSpPr>
        <p:spPr>
          <a:xfrm>
            <a:off x="9977199" y="3823930"/>
            <a:ext cx="3820001" cy="999768"/>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Keeping your tasks organized and under control can significantly reduce feelings of overwhelm and anxiety.</a:t>
            </a:r>
            <a:endParaRPr lang="en-US" sz="1750" dirty="0"/>
          </a:p>
        </p:txBody>
      </p:sp>
      <p:sp>
        <p:nvSpPr>
          <p:cNvPr id="14" name="Shape 11"/>
          <p:cNvSpPr/>
          <p:nvPr/>
        </p:nvSpPr>
        <p:spPr>
          <a:xfrm>
            <a:off x="4490799" y="5629037"/>
            <a:ext cx="499943" cy="499943"/>
          </a:xfrm>
          <a:prstGeom prst="roundRect">
            <a:avLst>
              <a:gd name="adj" fmla="val 13333"/>
            </a:avLst>
          </a:prstGeom>
          <a:solidFill>
            <a:srgbClr val="363A4A"/>
          </a:solidFill>
          <a:ln/>
        </p:spPr>
      </p:sp>
      <p:sp>
        <p:nvSpPr>
          <p:cNvPr id="15" name="Text 12"/>
          <p:cNvSpPr/>
          <p:nvPr/>
        </p:nvSpPr>
        <p:spPr>
          <a:xfrm>
            <a:off x="4653320" y="5682972"/>
            <a:ext cx="174784" cy="392073"/>
          </a:xfrm>
          <a:prstGeom prst="rect">
            <a:avLst/>
          </a:prstGeom>
          <a:noFill/>
          <a:ln/>
        </p:spPr>
        <p:txBody>
          <a:bodyPr wrap="none" rtlCol="0" anchor="t"/>
          <a:lstStyle/>
          <a:p>
            <a:pPr marL="0" indent="0" algn="ctr">
              <a:lnSpc>
                <a:spcPts val="3088"/>
              </a:lnSpc>
              <a:buNone/>
            </a:pPr>
            <a:r>
              <a:rPr lang="en-US" sz="2470" dirty="0">
                <a:solidFill>
                  <a:srgbClr val="6EB9FC"/>
                </a:solidFill>
                <a:latin typeface="Lora" pitchFamily="34" charset="0"/>
                <a:ea typeface="Lora" pitchFamily="34" charset="-122"/>
                <a:cs typeface="Lora" pitchFamily="34" charset="-120"/>
              </a:rPr>
              <a:t>3</a:t>
            </a:r>
            <a:endParaRPr lang="en-US" sz="2470" dirty="0"/>
          </a:p>
        </p:txBody>
      </p:sp>
      <p:sp>
        <p:nvSpPr>
          <p:cNvPr id="16" name="Text 13"/>
          <p:cNvSpPr/>
          <p:nvPr/>
        </p:nvSpPr>
        <p:spPr>
          <a:xfrm>
            <a:off x="5212913" y="5629037"/>
            <a:ext cx="2614017" cy="326827"/>
          </a:xfrm>
          <a:prstGeom prst="rect">
            <a:avLst/>
          </a:prstGeom>
          <a:noFill/>
          <a:ln/>
        </p:spPr>
        <p:txBody>
          <a:bodyPr wrap="non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Improved Focus</a:t>
            </a:r>
            <a:endParaRPr lang="en-US" sz="2058" dirty="0"/>
          </a:p>
        </p:txBody>
      </p:sp>
      <p:sp>
        <p:nvSpPr>
          <p:cNvPr id="17" name="Text 14"/>
          <p:cNvSpPr/>
          <p:nvPr/>
        </p:nvSpPr>
        <p:spPr>
          <a:xfrm>
            <a:off x="5212913" y="6089094"/>
            <a:ext cx="8584287" cy="666512"/>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When you have a clear plan, you can focus your attention on the most important tasks and avoid getting sidetracked.</a:t>
            </a:r>
            <a:endParaRPr lang="en-US" sz="1750" dirty="0"/>
          </a:p>
        </p:txBody>
      </p:sp>
      <p:pic>
        <p:nvPicPr>
          <p:cNvPr id="1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976080"/>
            <a:ext cx="9933503" cy="1306830"/>
          </a:xfrm>
          <a:prstGeom prst="rect">
            <a:avLst/>
          </a:prstGeom>
          <a:noFill/>
          <a:ln/>
        </p:spPr>
        <p:txBody>
          <a:bodyPr wrap="square" rtlCol="0" anchor="t"/>
          <a:lstStyle/>
          <a:p>
            <a:pPr marL="0" indent="0">
              <a:lnSpc>
                <a:spcPts val="5146"/>
              </a:lnSpc>
              <a:buNone/>
            </a:pPr>
            <a:r>
              <a:rPr lang="en-US" sz="4117" dirty="0">
                <a:solidFill>
                  <a:srgbClr val="6EB9FC"/>
                </a:solidFill>
                <a:latin typeface="Lora" pitchFamily="34" charset="0"/>
                <a:ea typeface="Lora" pitchFamily="34" charset="-122"/>
                <a:cs typeface="Lora" pitchFamily="34" charset="-120"/>
              </a:rPr>
              <a:t>Key Features of the To-Do List Application</a:t>
            </a:r>
            <a:endParaRPr lang="en-US" sz="4117" dirty="0"/>
          </a:p>
        </p:txBody>
      </p:sp>
      <p:sp>
        <p:nvSpPr>
          <p:cNvPr id="5" name="Text 3"/>
          <p:cNvSpPr/>
          <p:nvPr/>
        </p:nvSpPr>
        <p:spPr>
          <a:xfrm>
            <a:off x="2348389" y="3838337"/>
            <a:ext cx="2614017" cy="326827"/>
          </a:xfrm>
          <a:prstGeom prst="rect">
            <a:avLst/>
          </a:prstGeom>
          <a:noFill/>
          <a:ln/>
        </p:spPr>
        <p:txBody>
          <a:bodyPr wrap="non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Task Management</a:t>
            </a:r>
            <a:endParaRPr lang="en-US" sz="2058" dirty="0"/>
          </a:p>
        </p:txBody>
      </p:sp>
      <p:sp>
        <p:nvSpPr>
          <p:cNvPr id="6" name="Text 4"/>
          <p:cNvSpPr/>
          <p:nvPr/>
        </p:nvSpPr>
        <p:spPr>
          <a:xfrm>
            <a:off x="2348389" y="4387334"/>
            <a:ext cx="2949416" cy="1333024"/>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Easily add, organize, and prioritize your tasks. Categorize them by project, due date, or level of importance.</a:t>
            </a:r>
            <a:endParaRPr lang="en-US" sz="1750" dirty="0"/>
          </a:p>
        </p:txBody>
      </p:sp>
      <p:sp>
        <p:nvSpPr>
          <p:cNvPr id="7" name="Text 5"/>
          <p:cNvSpPr/>
          <p:nvPr/>
        </p:nvSpPr>
        <p:spPr>
          <a:xfrm>
            <a:off x="5847398" y="3838337"/>
            <a:ext cx="2614017" cy="326827"/>
          </a:xfrm>
          <a:prstGeom prst="rect">
            <a:avLst/>
          </a:prstGeom>
          <a:noFill/>
          <a:ln/>
        </p:spPr>
        <p:txBody>
          <a:bodyPr wrap="non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Scheduling</a:t>
            </a:r>
            <a:endParaRPr lang="en-US" sz="2058" dirty="0"/>
          </a:p>
        </p:txBody>
      </p:sp>
      <p:sp>
        <p:nvSpPr>
          <p:cNvPr id="8" name="Text 6"/>
          <p:cNvSpPr/>
          <p:nvPr/>
        </p:nvSpPr>
        <p:spPr>
          <a:xfrm>
            <a:off x="5847398" y="4387334"/>
            <a:ext cx="2949416" cy="1666280"/>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Schedule tasks and set reminders to ensure you never miss a deadline. Integrate with your calendar for a seamless workflow.</a:t>
            </a:r>
            <a:endParaRPr lang="en-US" sz="1750" dirty="0"/>
          </a:p>
        </p:txBody>
      </p:sp>
      <p:sp>
        <p:nvSpPr>
          <p:cNvPr id="9" name="Text 7"/>
          <p:cNvSpPr/>
          <p:nvPr/>
        </p:nvSpPr>
        <p:spPr>
          <a:xfrm>
            <a:off x="9346406" y="3838337"/>
            <a:ext cx="2614017" cy="326827"/>
          </a:xfrm>
          <a:prstGeom prst="rect">
            <a:avLst/>
          </a:prstGeom>
          <a:noFill/>
          <a:ln/>
        </p:spPr>
        <p:txBody>
          <a:bodyPr wrap="non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Progress Tracking</a:t>
            </a:r>
            <a:endParaRPr lang="en-US" sz="2058" dirty="0"/>
          </a:p>
        </p:txBody>
      </p:sp>
      <p:sp>
        <p:nvSpPr>
          <p:cNvPr id="10" name="Text 8"/>
          <p:cNvSpPr/>
          <p:nvPr/>
        </p:nvSpPr>
        <p:spPr>
          <a:xfrm>
            <a:off x="9346406" y="4387334"/>
            <a:ext cx="2949416" cy="1666280"/>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Monitor your progress and celebrate your accomplishments. See which tasks are complete, in progress, or overdue.</a:t>
            </a:r>
            <a:endParaRPr lang="en-US" sz="1750"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1042868"/>
            <a:ext cx="8098869" cy="653415"/>
          </a:xfrm>
          <a:prstGeom prst="rect">
            <a:avLst/>
          </a:prstGeom>
          <a:noFill/>
          <a:ln/>
        </p:spPr>
        <p:txBody>
          <a:bodyPr wrap="none" rtlCol="0" anchor="t"/>
          <a:lstStyle/>
          <a:p>
            <a:pPr marL="0" indent="0">
              <a:lnSpc>
                <a:spcPts val="5146"/>
              </a:lnSpc>
              <a:buNone/>
            </a:pPr>
            <a:r>
              <a:rPr lang="en-US" sz="4117" dirty="0">
                <a:solidFill>
                  <a:srgbClr val="6EB9FC"/>
                </a:solidFill>
                <a:latin typeface="Lora" pitchFamily="34" charset="0"/>
                <a:ea typeface="Lora" pitchFamily="34" charset="-122"/>
                <a:cs typeface="Lora" pitchFamily="34" charset="-120"/>
              </a:rPr>
              <a:t>Organizing and Prioritizing Tasks</a:t>
            </a:r>
            <a:endParaRPr lang="en-US" sz="4117" dirty="0"/>
          </a:p>
        </p:txBody>
      </p:sp>
      <p:sp>
        <p:nvSpPr>
          <p:cNvPr id="6" name="Shape 3"/>
          <p:cNvSpPr/>
          <p:nvPr/>
        </p:nvSpPr>
        <p:spPr>
          <a:xfrm>
            <a:off x="4810244" y="2029539"/>
            <a:ext cx="27742" cy="5157073"/>
          </a:xfrm>
          <a:prstGeom prst="rect">
            <a:avLst/>
          </a:prstGeom>
          <a:solidFill>
            <a:srgbClr val="6EB9FC"/>
          </a:solidFill>
          <a:ln/>
        </p:spPr>
      </p:sp>
      <p:sp>
        <p:nvSpPr>
          <p:cNvPr id="7" name="Shape 4"/>
          <p:cNvSpPr/>
          <p:nvPr/>
        </p:nvSpPr>
        <p:spPr>
          <a:xfrm>
            <a:off x="5074027" y="2515493"/>
            <a:ext cx="777597" cy="27742"/>
          </a:xfrm>
          <a:prstGeom prst="rect">
            <a:avLst/>
          </a:prstGeom>
          <a:solidFill>
            <a:srgbClr val="6EB9FC"/>
          </a:solidFill>
          <a:ln/>
        </p:spPr>
      </p:sp>
      <p:sp>
        <p:nvSpPr>
          <p:cNvPr id="8" name="Shape 5"/>
          <p:cNvSpPr/>
          <p:nvPr/>
        </p:nvSpPr>
        <p:spPr>
          <a:xfrm>
            <a:off x="4574084" y="2279452"/>
            <a:ext cx="499943" cy="499943"/>
          </a:xfrm>
          <a:prstGeom prst="roundRect">
            <a:avLst>
              <a:gd name="adj" fmla="val 13333"/>
            </a:avLst>
          </a:prstGeom>
          <a:solidFill>
            <a:srgbClr val="363A4A"/>
          </a:solidFill>
          <a:ln/>
        </p:spPr>
      </p:sp>
      <p:sp>
        <p:nvSpPr>
          <p:cNvPr id="9" name="Text 6"/>
          <p:cNvSpPr/>
          <p:nvPr/>
        </p:nvSpPr>
        <p:spPr>
          <a:xfrm>
            <a:off x="4766965" y="2333387"/>
            <a:ext cx="114181" cy="392073"/>
          </a:xfrm>
          <a:prstGeom prst="rect">
            <a:avLst/>
          </a:prstGeom>
          <a:noFill/>
          <a:ln/>
        </p:spPr>
        <p:txBody>
          <a:bodyPr wrap="none" rtlCol="0" anchor="t"/>
          <a:lstStyle/>
          <a:p>
            <a:pPr marL="0" indent="0" algn="ctr">
              <a:lnSpc>
                <a:spcPts val="3088"/>
              </a:lnSpc>
              <a:buNone/>
            </a:pPr>
            <a:r>
              <a:rPr lang="en-US" sz="2470" dirty="0">
                <a:solidFill>
                  <a:srgbClr val="6EB9FC"/>
                </a:solidFill>
                <a:latin typeface="Lora" pitchFamily="34" charset="0"/>
                <a:ea typeface="Lora" pitchFamily="34" charset="-122"/>
                <a:cs typeface="Lora" pitchFamily="34" charset="-120"/>
              </a:rPr>
              <a:t>1</a:t>
            </a:r>
            <a:endParaRPr lang="en-US" sz="2470" dirty="0"/>
          </a:p>
        </p:txBody>
      </p:sp>
      <p:sp>
        <p:nvSpPr>
          <p:cNvPr id="10" name="Text 7"/>
          <p:cNvSpPr/>
          <p:nvPr/>
        </p:nvSpPr>
        <p:spPr>
          <a:xfrm>
            <a:off x="6046113" y="2251710"/>
            <a:ext cx="2614017" cy="326827"/>
          </a:xfrm>
          <a:prstGeom prst="rect">
            <a:avLst/>
          </a:prstGeom>
          <a:noFill/>
          <a:ln/>
        </p:spPr>
        <p:txBody>
          <a:bodyPr wrap="non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Categorize</a:t>
            </a:r>
            <a:endParaRPr lang="en-US" sz="2058" dirty="0"/>
          </a:p>
        </p:txBody>
      </p:sp>
      <p:sp>
        <p:nvSpPr>
          <p:cNvPr id="11" name="Text 8"/>
          <p:cNvSpPr/>
          <p:nvPr/>
        </p:nvSpPr>
        <p:spPr>
          <a:xfrm>
            <a:off x="6046113" y="2711768"/>
            <a:ext cx="7751088" cy="666512"/>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Group your tasks by project, due date, or level of importance to stay organized and focused.</a:t>
            </a:r>
            <a:endParaRPr lang="en-US" sz="1750" dirty="0"/>
          </a:p>
        </p:txBody>
      </p:sp>
      <p:sp>
        <p:nvSpPr>
          <p:cNvPr id="12" name="Shape 9"/>
          <p:cNvSpPr/>
          <p:nvPr/>
        </p:nvSpPr>
        <p:spPr>
          <a:xfrm>
            <a:off x="5074027" y="4308574"/>
            <a:ext cx="777597" cy="27742"/>
          </a:xfrm>
          <a:prstGeom prst="rect">
            <a:avLst/>
          </a:prstGeom>
          <a:solidFill>
            <a:srgbClr val="6EB9FC"/>
          </a:solidFill>
          <a:ln/>
        </p:spPr>
      </p:sp>
      <p:sp>
        <p:nvSpPr>
          <p:cNvPr id="13" name="Shape 10"/>
          <p:cNvSpPr/>
          <p:nvPr/>
        </p:nvSpPr>
        <p:spPr>
          <a:xfrm>
            <a:off x="4574084" y="4072533"/>
            <a:ext cx="499943" cy="499943"/>
          </a:xfrm>
          <a:prstGeom prst="roundRect">
            <a:avLst>
              <a:gd name="adj" fmla="val 13333"/>
            </a:avLst>
          </a:prstGeom>
          <a:solidFill>
            <a:srgbClr val="363A4A"/>
          </a:solidFill>
          <a:ln/>
        </p:spPr>
      </p:sp>
      <p:sp>
        <p:nvSpPr>
          <p:cNvPr id="14" name="Text 11"/>
          <p:cNvSpPr/>
          <p:nvPr/>
        </p:nvSpPr>
        <p:spPr>
          <a:xfrm>
            <a:off x="4739819" y="4126468"/>
            <a:ext cx="168473" cy="392073"/>
          </a:xfrm>
          <a:prstGeom prst="rect">
            <a:avLst/>
          </a:prstGeom>
          <a:noFill/>
          <a:ln/>
        </p:spPr>
        <p:txBody>
          <a:bodyPr wrap="none" rtlCol="0" anchor="t"/>
          <a:lstStyle/>
          <a:p>
            <a:pPr marL="0" indent="0" algn="ctr">
              <a:lnSpc>
                <a:spcPts val="3088"/>
              </a:lnSpc>
              <a:buNone/>
            </a:pPr>
            <a:r>
              <a:rPr lang="en-US" sz="2470" dirty="0">
                <a:solidFill>
                  <a:srgbClr val="6EB9FC"/>
                </a:solidFill>
                <a:latin typeface="Lora" pitchFamily="34" charset="0"/>
                <a:ea typeface="Lora" pitchFamily="34" charset="-122"/>
                <a:cs typeface="Lora" pitchFamily="34" charset="-120"/>
              </a:rPr>
              <a:t>2</a:t>
            </a:r>
            <a:endParaRPr lang="en-US" sz="2470" dirty="0"/>
          </a:p>
        </p:txBody>
      </p:sp>
      <p:sp>
        <p:nvSpPr>
          <p:cNvPr id="15" name="Text 12"/>
          <p:cNvSpPr/>
          <p:nvPr/>
        </p:nvSpPr>
        <p:spPr>
          <a:xfrm>
            <a:off x="6046113" y="4044791"/>
            <a:ext cx="2614017" cy="326827"/>
          </a:xfrm>
          <a:prstGeom prst="rect">
            <a:avLst/>
          </a:prstGeom>
          <a:noFill/>
          <a:ln/>
        </p:spPr>
        <p:txBody>
          <a:bodyPr wrap="non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Prioritize</a:t>
            </a:r>
            <a:endParaRPr lang="en-US" sz="2058" dirty="0"/>
          </a:p>
        </p:txBody>
      </p:sp>
      <p:sp>
        <p:nvSpPr>
          <p:cNvPr id="16" name="Text 13"/>
          <p:cNvSpPr/>
          <p:nvPr/>
        </p:nvSpPr>
        <p:spPr>
          <a:xfrm>
            <a:off x="6046113" y="4504849"/>
            <a:ext cx="7751088" cy="666512"/>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Identify your most crucial tasks and tackle them first to ensure you're making the best use of your time.</a:t>
            </a:r>
            <a:endParaRPr lang="en-US" sz="1750" dirty="0"/>
          </a:p>
        </p:txBody>
      </p:sp>
      <p:sp>
        <p:nvSpPr>
          <p:cNvPr id="17" name="Shape 14"/>
          <p:cNvSpPr/>
          <p:nvPr/>
        </p:nvSpPr>
        <p:spPr>
          <a:xfrm>
            <a:off x="5074027" y="6101655"/>
            <a:ext cx="777597" cy="27742"/>
          </a:xfrm>
          <a:prstGeom prst="rect">
            <a:avLst/>
          </a:prstGeom>
          <a:solidFill>
            <a:srgbClr val="6EB9FC"/>
          </a:solidFill>
          <a:ln/>
        </p:spPr>
      </p:sp>
      <p:sp>
        <p:nvSpPr>
          <p:cNvPr id="18" name="Shape 15"/>
          <p:cNvSpPr/>
          <p:nvPr/>
        </p:nvSpPr>
        <p:spPr>
          <a:xfrm>
            <a:off x="4574084" y="5865614"/>
            <a:ext cx="499943" cy="499943"/>
          </a:xfrm>
          <a:prstGeom prst="roundRect">
            <a:avLst>
              <a:gd name="adj" fmla="val 13333"/>
            </a:avLst>
          </a:prstGeom>
          <a:solidFill>
            <a:srgbClr val="363A4A"/>
          </a:solidFill>
          <a:ln/>
        </p:spPr>
      </p:sp>
      <p:sp>
        <p:nvSpPr>
          <p:cNvPr id="19" name="Text 16"/>
          <p:cNvSpPr/>
          <p:nvPr/>
        </p:nvSpPr>
        <p:spPr>
          <a:xfrm>
            <a:off x="4736604" y="5919549"/>
            <a:ext cx="174784" cy="392073"/>
          </a:xfrm>
          <a:prstGeom prst="rect">
            <a:avLst/>
          </a:prstGeom>
          <a:noFill/>
          <a:ln/>
        </p:spPr>
        <p:txBody>
          <a:bodyPr wrap="none" rtlCol="0" anchor="t"/>
          <a:lstStyle/>
          <a:p>
            <a:pPr marL="0" indent="0" algn="ctr">
              <a:lnSpc>
                <a:spcPts val="3088"/>
              </a:lnSpc>
              <a:buNone/>
            </a:pPr>
            <a:r>
              <a:rPr lang="en-US" sz="2470" dirty="0">
                <a:solidFill>
                  <a:srgbClr val="6EB9FC"/>
                </a:solidFill>
                <a:latin typeface="Lora" pitchFamily="34" charset="0"/>
                <a:ea typeface="Lora" pitchFamily="34" charset="-122"/>
                <a:cs typeface="Lora" pitchFamily="34" charset="-120"/>
              </a:rPr>
              <a:t>3</a:t>
            </a:r>
            <a:endParaRPr lang="en-US" sz="2470" dirty="0"/>
          </a:p>
        </p:txBody>
      </p:sp>
      <p:sp>
        <p:nvSpPr>
          <p:cNvPr id="20" name="Text 17"/>
          <p:cNvSpPr/>
          <p:nvPr/>
        </p:nvSpPr>
        <p:spPr>
          <a:xfrm>
            <a:off x="6046113" y="5837873"/>
            <a:ext cx="2614017" cy="326827"/>
          </a:xfrm>
          <a:prstGeom prst="rect">
            <a:avLst/>
          </a:prstGeom>
          <a:noFill/>
          <a:ln/>
        </p:spPr>
        <p:txBody>
          <a:bodyPr wrap="non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Schedule</a:t>
            </a:r>
            <a:endParaRPr lang="en-US" sz="2058" dirty="0"/>
          </a:p>
        </p:txBody>
      </p:sp>
      <p:sp>
        <p:nvSpPr>
          <p:cNvPr id="21" name="Text 18"/>
          <p:cNvSpPr/>
          <p:nvPr/>
        </p:nvSpPr>
        <p:spPr>
          <a:xfrm>
            <a:off x="6046113" y="6297930"/>
            <a:ext cx="7751088" cy="666512"/>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Set deadlines and reminders to stay on top of your tasks and avoid missing important deadlines.</a:t>
            </a:r>
            <a:endParaRPr lang="en-US" sz="1750" dirty="0"/>
          </a:p>
        </p:txBody>
      </p:sp>
      <p:pic>
        <p:nvPicPr>
          <p:cNvPr id="22"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2280523"/>
            <a:ext cx="9884212" cy="653415"/>
          </a:xfrm>
          <a:prstGeom prst="rect">
            <a:avLst/>
          </a:prstGeom>
          <a:noFill/>
          <a:ln/>
        </p:spPr>
        <p:txBody>
          <a:bodyPr wrap="none" rtlCol="0" anchor="t"/>
          <a:lstStyle/>
          <a:p>
            <a:pPr marL="0" indent="0">
              <a:lnSpc>
                <a:spcPts val="5146"/>
              </a:lnSpc>
              <a:buNone/>
            </a:pPr>
            <a:r>
              <a:rPr lang="en-US" sz="4117" dirty="0" smtClean="0">
                <a:solidFill>
                  <a:srgbClr val="6EB9FC"/>
                </a:solidFill>
                <a:latin typeface="Lora" pitchFamily="34" charset="0"/>
                <a:ea typeface="Lora" pitchFamily="34" charset="-122"/>
                <a:cs typeface="Lora" pitchFamily="34" charset="-120"/>
              </a:rPr>
              <a:t>WORKING:</a:t>
            </a:r>
          </a:p>
          <a:p>
            <a:pPr marL="0" indent="0">
              <a:lnSpc>
                <a:spcPts val="5146"/>
              </a:lnSpc>
              <a:buNone/>
            </a:pPr>
            <a:r>
              <a:rPr lang="en-US" sz="4117" dirty="0" smtClean="0">
                <a:solidFill>
                  <a:srgbClr val="6EB9FC"/>
                </a:solidFill>
                <a:latin typeface="Lora" pitchFamily="34" charset="0"/>
                <a:ea typeface="Lora" pitchFamily="34" charset="-122"/>
                <a:cs typeface="Lora" pitchFamily="34" charset="-120"/>
              </a:rPr>
              <a:t>Tracking </a:t>
            </a:r>
            <a:r>
              <a:rPr lang="en-US" sz="4117" dirty="0">
                <a:solidFill>
                  <a:srgbClr val="6EB9FC"/>
                </a:solidFill>
                <a:latin typeface="Lora" pitchFamily="34" charset="0"/>
                <a:ea typeface="Lora" pitchFamily="34" charset="-122"/>
                <a:cs typeface="Lora" pitchFamily="34" charset="-120"/>
              </a:rPr>
              <a:t>Progress and Accomplishments</a:t>
            </a:r>
            <a:endParaRPr lang="en-US" sz="4117" dirty="0"/>
          </a:p>
        </p:txBody>
      </p:sp>
      <p:sp>
        <p:nvSpPr>
          <p:cNvPr id="5" name="Shape 3"/>
          <p:cNvSpPr/>
          <p:nvPr/>
        </p:nvSpPr>
        <p:spPr>
          <a:xfrm>
            <a:off x="2348389" y="4060508"/>
            <a:ext cx="3163014" cy="2570678"/>
          </a:xfrm>
          <a:prstGeom prst="roundRect">
            <a:avLst>
              <a:gd name="adj" fmla="val 2593"/>
            </a:avLst>
          </a:prstGeom>
          <a:solidFill>
            <a:srgbClr val="363A4A"/>
          </a:solidFill>
          <a:ln/>
        </p:spPr>
      </p:sp>
      <p:sp>
        <p:nvSpPr>
          <p:cNvPr id="6" name="Text 4"/>
          <p:cNvSpPr/>
          <p:nvPr/>
        </p:nvSpPr>
        <p:spPr>
          <a:xfrm>
            <a:off x="2570559" y="3600450"/>
            <a:ext cx="2614017" cy="326827"/>
          </a:xfrm>
          <a:prstGeom prst="rect">
            <a:avLst/>
          </a:prstGeom>
          <a:noFill/>
          <a:ln/>
        </p:spPr>
        <p:txBody>
          <a:bodyPr wrap="non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Progress Tracking</a:t>
            </a:r>
            <a:endParaRPr lang="en-US" sz="2058" dirty="0"/>
          </a:p>
        </p:txBody>
      </p:sp>
      <p:sp>
        <p:nvSpPr>
          <p:cNvPr id="7" name="Text 5"/>
          <p:cNvSpPr/>
          <p:nvPr/>
        </p:nvSpPr>
        <p:spPr>
          <a:xfrm>
            <a:off x="2570559" y="4060508"/>
            <a:ext cx="2718673" cy="1666280"/>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Monitor your task completion rate and see which areas need more attention. Celebrate your successes along the way.</a:t>
            </a:r>
            <a:endParaRPr lang="en-US" sz="1750" dirty="0"/>
          </a:p>
        </p:txBody>
      </p:sp>
      <p:sp>
        <p:nvSpPr>
          <p:cNvPr id="8" name="Shape 6"/>
          <p:cNvSpPr/>
          <p:nvPr/>
        </p:nvSpPr>
        <p:spPr>
          <a:xfrm>
            <a:off x="5733574" y="4060508"/>
            <a:ext cx="3163014" cy="2570678"/>
          </a:xfrm>
          <a:prstGeom prst="roundRect">
            <a:avLst>
              <a:gd name="adj" fmla="val 2593"/>
            </a:avLst>
          </a:prstGeom>
          <a:solidFill>
            <a:srgbClr val="363A4A"/>
          </a:solidFill>
          <a:ln/>
        </p:spPr>
      </p:sp>
      <p:sp>
        <p:nvSpPr>
          <p:cNvPr id="9" name="Text 7"/>
          <p:cNvSpPr/>
          <p:nvPr/>
        </p:nvSpPr>
        <p:spPr>
          <a:xfrm>
            <a:off x="5955744" y="3600450"/>
            <a:ext cx="2614017" cy="326827"/>
          </a:xfrm>
          <a:prstGeom prst="rect">
            <a:avLst/>
          </a:prstGeom>
          <a:noFill/>
          <a:ln/>
        </p:spPr>
        <p:txBody>
          <a:bodyPr wrap="non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Productivity Insights</a:t>
            </a:r>
            <a:endParaRPr lang="en-US" sz="2058" dirty="0"/>
          </a:p>
        </p:txBody>
      </p:sp>
      <p:sp>
        <p:nvSpPr>
          <p:cNvPr id="10" name="Text 8"/>
          <p:cNvSpPr/>
          <p:nvPr/>
        </p:nvSpPr>
        <p:spPr>
          <a:xfrm>
            <a:off x="5851088" y="4060508"/>
            <a:ext cx="2718673" cy="1666280"/>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Gain valuable insights into your work habits and identify opportunities to optimize your time and streamline your workflow.</a:t>
            </a:r>
            <a:endParaRPr lang="en-US" sz="1750" dirty="0"/>
          </a:p>
        </p:txBody>
      </p:sp>
      <p:sp>
        <p:nvSpPr>
          <p:cNvPr id="11" name="Shape 9"/>
          <p:cNvSpPr/>
          <p:nvPr/>
        </p:nvSpPr>
        <p:spPr>
          <a:xfrm>
            <a:off x="9069587" y="4060508"/>
            <a:ext cx="3163014" cy="2570678"/>
          </a:xfrm>
          <a:prstGeom prst="roundRect">
            <a:avLst>
              <a:gd name="adj" fmla="val 2593"/>
            </a:avLst>
          </a:prstGeom>
          <a:solidFill>
            <a:srgbClr val="363A4A"/>
          </a:solidFill>
          <a:ln/>
        </p:spPr>
      </p:sp>
      <p:sp>
        <p:nvSpPr>
          <p:cNvPr id="12" name="Text 10"/>
          <p:cNvSpPr/>
          <p:nvPr/>
        </p:nvSpPr>
        <p:spPr>
          <a:xfrm>
            <a:off x="9340929" y="3600450"/>
            <a:ext cx="2614017" cy="326827"/>
          </a:xfrm>
          <a:prstGeom prst="rect">
            <a:avLst/>
          </a:prstGeom>
          <a:noFill/>
          <a:ln/>
        </p:spPr>
        <p:txBody>
          <a:bodyPr wrap="none" rtlCol="0" anchor="t"/>
          <a:lstStyle/>
          <a:p>
            <a:pPr marL="0" indent="0">
              <a:lnSpc>
                <a:spcPts val="2573"/>
              </a:lnSpc>
              <a:buNone/>
            </a:pPr>
            <a:r>
              <a:rPr lang="en-US" sz="2058" dirty="0">
                <a:solidFill>
                  <a:srgbClr val="6EB9FC"/>
                </a:solidFill>
                <a:latin typeface="Lora" pitchFamily="34" charset="0"/>
                <a:ea typeface="Lora" pitchFamily="34" charset="-122"/>
                <a:cs typeface="Lora" pitchFamily="34" charset="-120"/>
              </a:rPr>
              <a:t>Motivation Boost</a:t>
            </a:r>
            <a:endParaRPr lang="en-US" sz="2058" dirty="0"/>
          </a:p>
        </p:txBody>
      </p:sp>
      <p:sp>
        <p:nvSpPr>
          <p:cNvPr id="13" name="Text 11"/>
          <p:cNvSpPr/>
          <p:nvPr/>
        </p:nvSpPr>
        <p:spPr>
          <a:xfrm>
            <a:off x="9236273" y="4060508"/>
            <a:ext cx="2718673" cy="1666280"/>
          </a:xfrm>
          <a:prstGeom prst="rect">
            <a:avLst/>
          </a:prstGeom>
          <a:noFill/>
          <a:ln/>
        </p:spPr>
        <p:txBody>
          <a:bodyPr wrap="square" rtlCol="0" anchor="t"/>
          <a:lstStyle/>
          <a:p>
            <a:pPr marL="0" indent="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Seeing your progress and accomplishments can provide a significant morale boost, keeping you motivated and engaged.</a:t>
            </a:r>
            <a:endParaRPr lang="en-US" sz="1750" dirty="0"/>
          </a:p>
        </p:txBody>
      </p:sp>
      <p:pic>
        <p:nvPicPr>
          <p:cNvPr id="14"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2280523"/>
            <a:ext cx="9308544" cy="653415"/>
          </a:xfrm>
          <a:prstGeom prst="rect">
            <a:avLst/>
          </a:prstGeom>
          <a:noFill/>
          <a:ln/>
        </p:spPr>
        <p:txBody>
          <a:bodyPr wrap="none" rtlCol="0" anchor="t"/>
          <a:lstStyle/>
          <a:p>
            <a:pPr marL="0" indent="0">
              <a:lnSpc>
                <a:spcPts val="5146"/>
              </a:lnSpc>
              <a:buNone/>
            </a:pPr>
            <a:r>
              <a:rPr lang="en-US" sz="4117" dirty="0">
                <a:solidFill>
                  <a:srgbClr val="6EB9FC"/>
                </a:solidFill>
                <a:latin typeface="Lora" pitchFamily="34" charset="0"/>
                <a:ea typeface="Lora" pitchFamily="34" charset="-122"/>
                <a:cs typeface="Lora" pitchFamily="34" charset="-120"/>
              </a:rPr>
              <a:t>Collaboration and Sharing Capabilities</a:t>
            </a:r>
            <a:endParaRPr lang="en-US" sz="4117" dirty="0"/>
          </a:p>
        </p:txBody>
      </p:sp>
      <p:pic>
        <p:nvPicPr>
          <p:cNvPr id="5" name="Image 0" descr="preencoded.png"/>
          <p:cNvPicPr>
            <a:picLocks noChangeAspect="1"/>
          </p:cNvPicPr>
          <p:nvPr/>
        </p:nvPicPr>
        <p:blipFill>
          <a:blip r:embed="rId3"/>
          <a:stretch>
            <a:fillRect/>
          </a:stretch>
        </p:blipFill>
        <p:spPr>
          <a:xfrm>
            <a:off x="2348389" y="3378279"/>
            <a:ext cx="555427" cy="555427"/>
          </a:xfrm>
          <a:prstGeom prst="rect">
            <a:avLst/>
          </a:prstGeom>
        </p:spPr>
      </p:pic>
      <p:sp>
        <p:nvSpPr>
          <p:cNvPr id="6" name="Text 3"/>
          <p:cNvSpPr/>
          <p:nvPr/>
        </p:nvSpPr>
        <p:spPr>
          <a:xfrm>
            <a:off x="2348389" y="4155877"/>
            <a:ext cx="2614017" cy="326827"/>
          </a:xfrm>
          <a:prstGeom prst="rect">
            <a:avLst/>
          </a:prstGeom>
          <a:noFill/>
          <a:ln/>
        </p:spPr>
        <p:txBody>
          <a:bodyPr wrap="non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Shared Tasks</a:t>
            </a:r>
            <a:endParaRPr lang="en-US" sz="2058" dirty="0"/>
          </a:p>
        </p:txBody>
      </p:sp>
      <p:sp>
        <p:nvSpPr>
          <p:cNvPr id="7" name="Text 4"/>
          <p:cNvSpPr/>
          <p:nvPr/>
        </p:nvSpPr>
        <p:spPr>
          <a:xfrm>
            <a:off x="2348389" y="4615934"/>
            <a:ext cx="3088958" cy="1333024"/>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Collaborate with your team by sharing tasks, delegating responsibilities, and staying in sync on project progress.</a:t>
            </a:r>
            <a:endParaRPr lang="en-US" sz="1750" dirty="0"/>
          </a:p>
        </p:txBody>
      </p:sp>
      <p:pic>
        <p:nvPicPr>
          <p:cNvPr id="8" name="Image 1" descr="preencoded.png"/>
          <p:cNvPicPr>
            <a:picLocks noChangeAspect="1"/>
          </p:cNvPicPr>
          <p:nvPr/>
        </p:nvPicPr>
        <p:blipFill>
          <a:blip r:embed="rId4"/>
          <a:stretch>
            <a:fillRect/>
          </a:stretch>
        </p:blipFill>
        <p:spPr>
          <a:xfrm>
            <a:off x="5770602" y="3378279"/>
            <a:ext cx="555427" cy="555427"/>
          </a:xfrm>
          <a:prstGeom prst="rect">
            <a:avLst/>
          </a:prstGeom>
        </p:spPr>
      </p:pic>
      <p:sp>
        <p:nvSpPr>
          <p:cNvPr id="9" name="Text 5"/>
          <p:cNvSpPr/>
          <p:nvPr/>
        </p:nvSpPr>
        <p:spPr>
          <a:xfrm>
            <a:off x="5770602" y="4155877"/>
            <a:ext cx="2614017" cy="326827"/>
          </a:xfrm>
          <a:prstGeom prst="rect">
            <a:avLst/>
          </a:prstGeom>
          <a:noFill/>
          <a:ln/>
        </p:spPr>
        <p:txBody>
          <a:bodyPr wrap="non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Real-Time Updates</a:t>
            </a:r>
            <a:endParaRPr lang="en-US" sz="2058" dirty="0"/>
          </a:p>
        </p:txBody>
      </p:sp>
      <p:sp>
        <p:nvSpPr>
          <p:cNvPr id="10" name="Text 6"/>
          <p:cNvSpPr/>
          <p:nvPr/>
        </p:nvSpPr>
        <p:spPr>
          <a:xfrm>
            <a:off x="5770602" y="4615934"/>
            <a:ext cx="3088958" cy="1333024"/>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Receive instant notifications when tasks are assigned, completed, or updated, keeping everyone on the same page.</a:t>
            </a:r>
            <a:endParaRPr lang="en-US" sz="1750" dirty="0"/>
          </a:p>
        </p:txBody>
      </p:sp>
      <p:pic>
        <p:nvPicPr>
          <p:cNvPr id="11" name="Image 2" descr="preencoded.png"/>
          <p:cNvPicPr>
            <a:picLocks noChangeAspect="1"/>
          </p:cNvPicPr>
          <p:nvPr/>
        </p:nvPicPr>
        <p:blipFill>
          <a:blip r:embed="rId5"/>
          <a:stretch>
            <a:fillRect/>
          </a:stretch>
        </p:blipFill>
        <p:spPr>
          <a:xfrm>
            <a:off x="9192816" y="3378279"/>
            <a:ext cx="555427" cy="555427"/>
          </a:xfrm>
          <a:prstGeom prst="rect">
            <a:avLst/>
          </a:prstGeom>
        </p:spPr>
      </p:pic>
      <p:sp>
        <p:nvSpPr>
          <p:cNvPr id="12" name="Text 7"/>
          <p:cNvSpPr/>
          <p:nvPr/>
        </p:nvSpPr>
        <p:spPr>
          <a:xfrm>
            <a:off x="9192816" y="4155877"/>
            <a:ext cx="2761655" cy="326827"/>
          </a:xfrm>
          <a:prstGeom prst="rect">
            <a:avLst/>
          </a:prstGeom>
          <a:noFill/>
          <a:ln/>
        </p:spPr>
        <p:txBody>
          <a:bodyPr wrap="none" rtlCol="0" anchor="t"/>
          <a:lstStyle/>
          <a:p>
            <a:pPr marL="0" indent="0" algn="l">
              <a:lnSpc>
                <a:spcPts val="2573"/>
              </a:lnSpc>
              <a:buNone/>
            </a:pPr>
            <a:r>
              <a:rPr lang="en-US" sz="2058" dirty="0">
                <a:solidFill>
                  <a:srgbClr val="6EB9FC"/>
                </a:solidFill>
                <a:latin typeface="Lora" pitchFamily="34" charset="0"/>
                <a:ea typeface="Lora" pitchFamily="34" charset="-122"/>
                <a:cs typeface="Lora" pitchFamily="34" charset="-120"/>
              </a:rPr>
              <a:t>Consolidated Calendar</a:t>
            </a:r>
            <a:endParaRPr lang="en-US" sz="2058" dirty="0"/>
          </a:p>
        </p:txBody>
      </p:sp>
      <p:sp>
        <p:nvSpPr>
          <p:cNvPr id="13" name="Text 8"/>
          <p:cNvSpPr/>
          <p:nvPr/>
        </p:nvSpPr>
        <p:spPr>
          <a:xfrm>
            <a:off x="9192816" y="4615934"/>
            <a:ext cx="3089077" cy="1333024"/>
          </a:xfrm>
          <a:prstGeom prst="rect">
            <a:avLst/>
          </a:prstGeom>
          <a:noFill/>
          <a:ln/>
        </p:spPr>
        <p:txBody>
          <a:bodyPr wrap="square" rtlCol="0" anchor="t"/>
          <a:lstStyle/>
          <a:p>
            <a:pPr marL="0" indent="0" algn="l">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View all team members' tasks and deadlines in a centralized calendar, making it easier to coordinate and plan ahead.</a:t>
            </a:r>
            <a:endParaRPr lang="en-US" sz="1750"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439699" y="371959"/>
            <a:ext cx="9308544" cy="653415"/>
          </a:xfrm>
          <a:prstGeom prst="rect">
            <a:avLst/>
          </a:prstGeom>
          <a:noFill/>
          <a:ln/>
        </p:spPr>
        <p:txBody>
          <a:bodyPr wrap="none" rtlCol="0" anchor="t"/>
          <a:lstStyle/>
          <a:p>
            <a:pPr marL="0" indent="0">
              <a:lnSpc>
                <a:spcPts val="5146"/>
              </a:lnSpc>
              <a:buNone/>
            </a:pPr>
            <a:r>
              <a:rPr lang="en-US" sz="4117" dirty="0" smtClean="0">
                <a:solidFill>
                  <a:srgbClr val="6EB9FC"/>
                </a:solidFill>
                <a:latin typeface="Lora" pitchFamily="34" charset="0"/>
                <a:ea typeface="Lora" pitchFamily="34" charset="-122"/>
                <a:cs typeface="Lora" pitchFamily="34" charset="-120"/>
              </a:rPr>
              <a:t>Code:</a:t>
            </a:r>
            <a:endParaRPr lang="en-US" sz="4117" dirty="0"/>
          </a:p>
        </p:txBody>
      </p:sp>
      <p:sp>
        <p:nvSpPr>
          <p:cNvPr id="6" name="Text 3"/>
          <p:cNvSpPr/>
          <p:nvPr/>
        </p:nvSpPr>
        <p:spPr>
          <a:xfrm>
            <a:off x="2348389" y="4155877"/>
            <a:ext cx="2614017" cy="326827"/>
          </a:xfrm>
          <a:prstGeom prst="rect">
            <a:avLst/>
          </a:prstGeom>
          <a:noFill/>
          <a:ln/>
        </p:spPr>
        <p:txBody>
          <a:bodyPr wrap="none" rtlCol="0" anchor="t"/>
          <a:lstStyle/>
          <a:p>
            <a:pPr marL="0" indent="0" algn="l">
              <a:lnSpc>
                <a:spcPts val="2573"/>
              </a:lnSpc>
              <a:buNone/>
            </a:pPr>
            <a:endParaRPr lang="en-US" sz="2058" dirty="0"/>
          </a:p>
        </p:txBody>
      </p:sp>
      <p:sp>
        <p:nvSpPr>
          <p:cNvPr id="7" name="Text 4"/>
          <p:cNvSpPr/>
          <p:nvPr/>
        </p:nvSpPr>
        <p:spPr>
          <a:xfrm>
            <a:off x="2348389" y="4615934"/>
            <a:ext cx="3088958" cy="1333024"/>
          </a:xfrm>
          <a:prstGeom prst="rect">
            <a:avLst/>
          </a:prstGeom>
          <a:noFill/>
          <a:ln/>
        </p:spPr>
        <p:txBody>
          <a:bodyPr wrap="square" rtlCol="0" anchor="t"/>
          <a:lstStyle/>
          <a:p>
            <a:pPr marL="0" indent="0" algn="l">
              <a:lnSpc>
                <a:spcPts val="2624"/>
              </a:lnSpc>
              <a:buNone/>
            </a:pPr>
            <a:endParaRPr lang="en-US" sz="1750" dirty="0"/>
          </a:p>
        </p:txBody>
      </p:sp>
      <p:sp>
        <p:nvSpPr>
          <p:cNvPr id="9" name="Text 5"/>
          <p:cNvSpPr/>
          <p:nvPr/>
        </p:nvSpPr>
        <p:spPr>
          <a:xfrm>
            <a:off x="5770602" y="4155877"/>
            <a:ext cx="2614017" cy="326827"/>
          </a:xfrm>
          <a:prstGeom prst="rect">
            <a:avLst/>
          </a:prstGeom>
          <a:noFill/>
          <a:ln/>
        </p:spPr>
        <p:txBody>
          <a:bodyPr wrap="none" rtlCol="0" anchor="t"/>
          <a:lstStyle/>
          <a:p>
            <a:pPr marL="0" indent="0" algn="l">
              <a:lnSpc>
                <a:spcPts val="2573"/>
              </a:lnSpc>
              <a:buNone/>
            </a:pPr>
            <a:endParaRPr lang="en-US" sz="2058" dirty="0"/>
          </a:p>
        </p:txBody>
      </p:sp>
      <p:sp>
        <p:nvSpPr>
          <p:cNvPr id="10" name="Text 6"/>
          <p:cNvSpPr/>
          <p:nvPr/>
        </p:nvSpPr>
        <p:spPr>
          <a:xfrm>
            <a:off x="5770602" y="4615934"/>
            <a:ext cx="3088958" cy="1333024"/>
          </a:xfrm>
          <a:prstGeom prst="rect">
            <a:avLst/>
          </a:prstGeom>
          <a:noFill/>
          <a:ln/>
        </p:spPr>
        <p:txBody>
          <a:bodyPr wrap="square" rtlCol="0" anchor="t"/>
          <a:lstStyle/>
          <a:p>
            <a:pPr marL="0" indent="0" algn="l">
              <a:lnSpc>
                <a:spcPts val="2624"/>
              </a:lnSpc>
              <a:buNone/>
            </a:pPr>
            <a:endParaRPr lang="en-US" sz="1750" dirty="0"/>
          </a:p>
        </p:txBody>
      </p:sp>
      <p:sp>
        <p:nvSpPr>
          <p:cNvPr id="12" name="Text 7"/>
          <p:cNvSpPr/>
          <p:nvPr/>
        </p:nvSpPr>
        <p:spPr>
          <a:xfrm>
            <a:off x="9192816" y="4155877"/>
            <a:ext cx="2761655" cy="326827"/>
          </a:xfrm>
          <a:prstGeom prst="rect">
            <a:avLst/>
          </a:prstGeom>
          <a:noFill/>
          <a:ln/>
        </p:spPr>
        <p:txBody>
          <a:bodyPr wrap="none" rtlCol="0" anchor="t"/>
          <a:lstStyle/>
          <a:p>
            <a:pPr marL="0" indent="0" algn="l">
              <a:lnSpc>
                <a:spcPts val="2573"/>
              </a:lnSpc>
              <a:buNone/>
            </a:pPr>
            <a:endParaRPr lang="en-US" sz="2058" dirty="0"/>
          </a:p>
        </p:txBody>
      </p:sp>
      <p:sp>
        <p:nvSpPr>
          <p:cNvPr id="13" name="Text 8"/>
          <p:cNvSpPr/>
          <p:nvPr/>
        </p:nvSpPr>
        <p:spPr>
          <a:xfrm>
            <a:off x="9192816" y="4615934"/>
            <a:ext cx="3089077" cy="1333024"/>
          </a:xfrm>
          <a:prstGeom prst="rect">
            <a:avLst/>
          </a:prstGeom>
          <a:noFill/>
          <a:ln/>
        </p:spPr>
        <p:txBody>
          <a:bodyPr wrap="square" rtlCol="0" anchor="t"/>
          <a:lstStyle/>
          <a:p>
            <a:pPr marL="0" indent="0" algn="l">
              <a:lnSpc>
                <a:spcPts val="2624"/>
              </a:lnSpc>
              <a:buNone/>
            </a:pPr>
            <a:endParaRPr lang="en-US" sz="1750" dirty="0"/>
          </a:p>
        </p:txBody>
      </p:sp>
      <p:pic>
        <p:nvPicPr>
          <p:cNvPr id="14" name="Image 3"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15" name="TextBox 14"/>
          <p:cNvSpPr txBox="1"/>
          <p:nvPr/>
        </p:nvSpPr>
        <p:spPr>
          <a:xfrm>
            <a:off x="774915" y="1425844"/>
            <a:ext cx="5439905" cy="6740307"/>
          </a:xfrm>
          <a:prstGeom prst="rect">
            <a:avLst/>
          </a:prstGeom>
          <a:noFill/>
        </p:spPr>
        <p:txBody>
          <a:bodyPr wrap="square" rtlCol="0">
            <a:spAutoFit/>
          </a:bodyPr>
          <a:lstStyle/>
          <a:p>
            <a:pPr marL="342900" indent="-342900"/>
            <a:r>
              <a:rPr lang="en-US" dirty="0" smtClean="0">
                <a:solidFill>
                  <a:schemeClr val="accent1">
                    <a:lumMod val="60000"/>
                    <a:lumOff val="40000"/>
                  </a:schemeClr>
                </a:solidFill>
              </a:rPr>
              <a:t>*</a:t>
            </a:r>
            <a:r>
              <a:rPr lang="en-US" sz="2400" dirty="0" smtClean="0">
                <a:solidFill>
                  <a:schemeClr val="accent1">
                    <a:lumMod val="60000"/>
                    <a:lumOff val="40000"/>
                  </a:schemeClr>
                </a:solidFill>
              </a:rPr>
              <a:t>Database Connection*:  </a:t>
            </a:r>
          </a:p>
          <a:p>
            <a:pPr marL="342900" indent="-342900"/>
            <a:r>
              <a:rPr lang="en-US" sz="2400" dirty="0" smtClean="0">
                <a:solidFill>
                  <a:schemeClr val="accent1">
                    <a:lumMod val="60000"/>
                    <a:lumOff val="40000"/>
                  </a:schemeClr>
                </a:solidFill>
              </a:rPr>
              <a:t>  python  </a:t>
            </a:r>
          </a:p>
          <a:p>
            <a:pPr marL="342900" indent="-342900"/>
            <a:r>
              <a:rPr lang="en-US" sz="2400" dirty="0" smtClean="0">
                <a:solidFill>
                  <a:schemeClr val="accent1">
                    <a:lumMod val="60000"/>
                    <a:lumOff val="40000"/>
                  </a:schemeClr>
                </a:solidFill>
              </a:rPr>
              <a:t>  </a:t>
            </a:r>
            <a:r>
              <a:rPr lang="en-US" sz="2400" dirty="0" smtClean="0">
                <a:solidFill>
                  <a:schemeClr val="accent1">
                    <a:lumMod val="60000"/>
                    <a:lumOff val="40000"/>
                  </a:schemeClr>
                </a:solidFill>
              </a:rPr>
              <a:t>import</a:t>
            </a:r>
          </a:p>
          <a:p>
            <a:pPr marL="342900" indent="-342900"/>
            <a:r>
              <a:rPr lang="en-US" sz="2400" dirty="0" smtClean="0">
                <a:solidFill>
                  <a:schemeClr val="accent1">
                    <a:lumMod val="60000"/>
                    <a:lumOff val="40000"/>
                  </a:schemeClr>
                </a:solidFill>
              </a:rPr>
              <a:t> </a:t>
            </a:r>
            <a:r>
              <a:rPr lang="en-US" sz="2400" dirty="0" err="1" smtClean="0">
                <a:solidFill>
                  <a:schemeClr val="accent1">
                    <a:lumMod val="60000"/>
                    <a:lumOff val="40000"/>
                  </a:schemeClr>
                </a:solidFill>
              </a:rPr>
              <a:t>mysql.connector</a:t>
            </a:r>
            <a:r>
              <a:rPr lang="en-US" sz="2400" dirty="0" smtClean="0">
                <a:solidFill>
                  <a:schemeClr val="accent1">
                    <a:lumMod val="60000"/>
                    <a:lumOff val="40000"/>
                  </a:schemeClr>
                </a:solidFill>
              </a:rPr>
              <a:t>   </a:t>
            </a:r>
            <a:r>
              <a:rPr lang="en-US" sz="2400" dirty="0" smtClean="0">
                <a:solidFill>
                  <a:schemeClr val="accent1">
                    <a:lumMod val="60000"/>
                    <a:lumOff val="40000"/>
                  </a:schemeClr>
                </a:solidFill>
              </a:rPr>
              <a:t> </a:t>
            </a:r>
            <a:r>
              <a:rPr lang="en-US" sz="2400" dirty="0" smtClean="0">
                <a:solidFill>
                  <a:schemeClr val="accent1">
                    <a:lumMod val="60000"/>
                    <a:lumOff val="40000"/>
                  </a:schemeClr>
                </a:solidFill>
              </a:rPr>
              <a:t> </a:t>
            </a:r>
            <a:r>
              <a:rPr lang="en-US" sz="2400" dirty="0" smtClean="0">
                <a:solidFill>
                  <a:schemeClr val="accent1">
                    <a:lumMod val="60000"/>
                    <a:lumOff val="40000"/>
                  </a:schemeClr>
                </a:solidFill>
              </a:rPr>
              <a:t> </a:t>
            </a:r>
            <a:r>
              <a:rPr lang="en-US" sz="2400" dirty="0" err="1" smtClean="0">
                <a:solidFill>
                  <a:schemeClr val="accent1">
                    <a:lumMod val="60000"/>
                    <a:lumOff val="40000"/>
                  </a:schemeClr>
                </a:solidFill>
              </a:rPr>
              <a:t>conn</a:t>
            </a:r>
            <a:r>
              <a:rPr lang="en-US" sz="2400" dirty="0" smtClean="0">
                <a:solidFill>
                  <a:schemeClr val="accent1">
                    <a:lumMod val="60000"/>
                    <a:lumOff val="40000"/>
                  </a:schemeClr>
                </a:solidFill>
              </a:rPr>
              <a:t> = </a:t>
            </a:r>
            <a:r>
              <a:rPr lang="en-US" sz="2400" dirty="0" err="1" smtClean="0">
                <a:solidFill>
                  <a:schemeClr val="accent1">
                    <a:lumMod val="60000"/>
                    <a:lumOff val="40000"/>
                  </a:schemeClr>
                </a:solidFill>
              </a:rPr>
              <a:t>mysql.connector.connect</a:t>
            </a:r>
            <a:r>
              <a:rPr lang="en-US" sz="2400" dirty="0" smtClean="0">
                <a:solidFill>
                  <a:schemeClr val="accent1">
                    <a:lumMod val="60000"/>
                    <a:lumOff val="40000"/>
                  </a:schemeClr>
                </a:solidFill>
              </a:rPr>
              <a:t>(user='root', password='', host='</a:t>
            </a:r>
            <a:r>
              <a:rPr lang="en-US" sz="2400" dirty="0" err="1" smtClean="0">
                <a:solidFill>
                  <a:schemeClr val="accent1">
                    <a:lumMod val="60000"/>
                    <a:lumOff val="40000"/>
                  </a:schemeClr>
                </a:solidFill>
              </a:rPr>
              <a:t>localhost</a:t>
            </a:r>
            <a:r>
              <a:rPr lang="en-US" sz="2400" dirty="0" smtClean="0">
                <a:solidFill>
                  <a:schemeClr val="accent1">
                    <a:lumMod val="60000"/>
                    <a:lumOff val="40000"/>
                  </a:schemeClr>
                </a:solidFill>
              </a:rPr>
              <a:t>', database='</a:t>
            </a:r>
            <a:r>
              <a:rPr lang="en-US" sz="2400" dirty="0" err="1" smtClean="0">
                <a:solidFill>
                  <a:schemeClr val="accent1">
                    <a:lumMod val="60000"/>
                    <a:lumOff val="40000"/>
                  </a:schemeClr>
                </a:solidFill>
              </a:rPr>
              <a:t>to_do_list</a:t>
            </a:r>
            <a:r>
              <a:rPr lang="en-US" sz="2400" dirty="0" smtClean="0">
                <a:solidFill>
                  <a:schemeClr val="accent1">
                    <a:lumMod val="60000"/>
                    <a:lumOff val="40000"/>
                  </a:schemeClr>
                </a:solidFill>
              </a:rPr>
              <a:t>')   </a:t>
            </a:r>
          </a:p>
          <a:p>
            <a:pPr marL="342900" indent="-342900"/>
            <a:r>
              <a:rPr lang="en-US" sz="2400" dirty="0" smtClean="0">
                <a:solidFill>
                  <a:schemeClr val="accent1">
                    <a:lumMod val="60000"/>
                    <a:lumOff val="40000"/>
                  </a:schemeClr>
                </a:solidFill>
              </a:rPr>
              <a:t> 2. *User Signup*:</a:t>
            </a:r>
          </a:p>
          <a:p>
            <a:pPr marL="342900" indent="-342900"/>
            <a:r>
              <a:rPr lang="en-US" sz="2400" dirty="0" smtClean="0">
                <a:solidFill>
                  <a:schemeClr val="accent1">
                    <a:lumMod val="60000"/>
                    <a:lumOff val="40000"/>
                  </a:schemeClr>
                </a:solidFill>
              </a:rPr>
              <a:t>    python    def signup(name, username, password):    </a:t>
            </a:r>
            <a:endParaRPr lang="en-US" sz="2400" dirty="0" smtClean="0">
              <a:solidFill>
                <a:schemeClr val="accent1">
                  <a:lumMod val="60000"/>
                  <a:lumOff val="40000"/>
                </a:schemeClr>
              </a:solidFill>
            </a:endParaRPr>
          </a:p>
          <a:p>
            <a:pPr marL="342900" indent="-342900"/>
            <a:r>
              <a:rPr lang="en-US" sz="2400" dirty="0" smtClean="0">
                <a:solidFill>
                  <a:schemeClr val="accent1">
                    <a:lumMod val="60000"/>
                    <a:lumOff val="40000"/>
                  </a:schemeClr>
                </a:solidFill>
              </a:rPr>
              <a:t>    </a:t>
            </a:r>
            <a:r>
              <a:rPr lang="en-US" sz="2400" dirty="0" smtClean="0">
                <a:solidFill>
                  <a:schemeClr val="accent1">
                    <a:lumMod val="60000"/>
                    <a:lumOff val="40000"/>
                  </a:schemeClr>
                </a:solidFill>
              </a:rPr>
              <a:t>cursor = </a:t>
            </a:r>
            <a:r>
              <a:rPr lang="en-US" sz="2400" dirty="0" err="1" smtClean="0">
                <a:solidFill>
                  <a:schemeClr val="accent1">
                    <a:lumMod val="60000"/>
                    <a:lumOff val="40000"/>
                  </a:schemeClr>
                </a:solidFill>
              </a:rPr>
              <a:t>conn.cursor</a:t>
            </a:r>
            <a:r>
              <a:rPr lang="en-US" sz="2400" dirty="0" smtClean="0">
                <a:solidFill>
                  <a:schemeClr val="accent1">
                    <a:lumMod val="60000"/>
                    <a:lumOff val="40000"/>
                  </a:schemeClr>
                </a:solidFill>
              </a:rPr>
              <a:t>()        </a:t>
            </a:r>
            <a:r>
              <a:rPr lang="en-US" sz="2400" dirty="0" err="1" smtClean="0">
                <a:solidFill>
                  <a:schemeClr val="accent1">
                    <a:lumMod val="60000"/>
                    <a:lumOff val="40000"/>
                  </a:schemeClr>
                </a:solidFill>
              </a:rPr>
              <a:t>cursor.execute</a:t>
            </a:r>
            <a:endParaRPr lang="en-US" sz="2400" dirty="0" smtClean="0">
              <a:solidFill>
                <a:schemeClr val="accent1">
                  <a:lumMod val="60000"/>
                  <a:lumOff val="40000"/>
                </a:schemeClr>
              </a:solidFill>
            </a:endParaRPr>
          </a:p>
          <a:p>
            <a:pPr marL="342900" indent="-342900"/>
            <a:r>
              <a:rPr lang="en-US" sz="2400" dirty="0" smtClean="0">
                <a:solidFill>
                  <a:schemeClr val="accent1">
                    <a:lumMod val="60000"/>
                    <a:lumOff val="40000"/>
                  </a:schemeClr>
                </a:solidFill>
              </a:rPr>
              <a:t>("</a:t>
            </a:r>
            <a:r>
              <a:rPr lang="en-US" sz="2400" dirty="0" smtClean="0">
                <a:solidFill>
                  <a:schemeClr val="accent1">
                    <a:lumMod val="60000"/>
                    <a:lumOff val="40000"/>
                  </a:schemeClr>
                </a:solidFill>
              </a:rPr>
              <a:t>INSERT INTO members(Name, username, password) VALUES (%s, %s, %s)", (name, username, password))        </a:t>
            </a:r>
            <a:r>
              <a:rPr lang="en-US" sz="2400" dirty="0" err="1" smtClean="0">
                <a:solidFill>
                  <a:schemeClr val="accent1">
                    <a:lumMod val="60000"/>
                    <a:lumOff val="40000"/>
                  </a:schemeClr>
                </a:solidFill>
              </a:rPr>
              <a:t>conn.commit</a:t>
            </a:r>
            <a:r>
              <a:rPr lang="en-US" sz="2400" dirty="0" smtClean="0">
                <a:solidFill>
                  <a:schemeClr val="accent1">
                    <a:lumMod val="60000"/>
                    <a:lumOff val="40000"/>
                  </a:schemeClr>
                </a:solidFill>
              </a:rPr>
              <a:t>()        </a:t>
            </a:r>
            <a:endParaRPr lang="en-US" sz="2400" dirty="0" smtClean="0">
              <a:solidFill>
                <a:schemeClr val="accent1">
                  <a:lumMod val="60000"/>
                  <a:lumOff val="40000"/>
                </a:schemeClr>
              </a:solidFill>
            </a:endParaRPr>
          </a:p>
          <a:p>
            <a:pPr marL="342900" indent="-342900"/>
            <a:r>
              <a:rPr lang="en-US" sz="2400" dirty="0" smtClean="0">
                <a:solidFill>
                  <a:schemeClr val="accent1">
                    <a:lumMod val="60000"/>
                    <a:lumOff val="40000"/>
                  </a:schemeClr>
                </a:solidFill>
              </a:rPr>
              <a:t>result </a:t>
            </a:r>
            <a:r>
              <a:rPr lang="en-US" sz="2400" dirty="0" smtClean="0">
                <a:solidFill>
                  <a:schemeClr val="accent1">
                    <a:lumMod val="60000"/>
                    <a:lumOff val="40000"/>
                  </a:schemeClr>
                </a:solidFill>
              </a:rPr>
              <a:t>= </a:t>
            </a:r>
            <a:r>
              <a:rPr lang="en-US" sz="2400" dirty="0" err="1" smtClean="0">
                <a:solidFill>
                  <a:schemeClr val="accent1">
                    <a:lumMod val="60000"/>
                    <a:lumOff val="40000"/>
                  </a:schemeClr>
                </a:solidFill>
              </a:rPr>
              <a:t>cursor.rowcount</a:t>
            </a:r>
            <a:r>
              <a:rPr lang="en-US" sz="2400" dirty="0" smtClean="0">
                <a:solidFill>
                  <a:schemeClr val="accent1">
                    <a:lumMod val="60000"/>
                    <a:lumOff val="40000"/>
                  </a:schemeClr>
                </a:solidFill>
              </a:rPr>
              <a:t>       </a:t>
            </a:r>
            <a:endParaRPr lang="en-US" sz="2400" dirty="0" smtClean="0">
              <a:solidFill>
                <a:schemeClr val="accent1">
                  <a:lumMod val="60000"/>
                  <a:lumOff val="40000"/>
                </a:schemeClr>
              </a:solidFill>
            </a:endParaRPr>
          </a:p>
          <a:p>
            <a:pPr marL="342900" indent="-342900"/>
            <a:r>
              <a:rPr lang="en-US" sz="2400" dirty="0" smtClean="0">
                <a:solidFill>
                  <a:schemeClr val="accent1">
                    <a:lumMod val="60000"/>
                    <a:lumOff val="40000"/>
                  </a:schemeClr>
                </a:solidFill>
              </a:rPr>
              <a:t> </a:t>
            </a:r>
            <a:r>
              <a:rPr lang="en-US" sz="2400" dirty="0" smtClean="0">
                <a:solidFill>
                  <a:schemeClr val="accent1">
                    <a:lumMod val="60000"/>
                    <a:lumOff val="40000"/>
                  </a:schemeClr>
                </a:solidFill>
              </a:rPr>
              <a:t>return result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439699" y="371959"/>
            <a:ext cx="9308544" cy="653415"/>
          </a:xfrm>
          <a:prstGeom prst="rect">
            <a:avLst/>
          </a:prstGeom>
          <a:noFill/>
          <a:ln/>
        </p:spPr>
        <p:txBody>
          <a:bodyPr wrap="none" rtlCol="0" anchor="t"/>
          <a:lstStyle/>
          <a:p>
            <a:pPr marL="0" indent="0">
              <a:lnSpc>
                <a:spcPts val="5146"/>
              </a:lnSpc>
              <a:buNone/>
            </a:pPr>
            <a:r>
              <a:rPr lang="en-US" sz="4117" dirty="0" smtClean="0">
                <a:solidFill>
                  <a:srgbClr val="6EB9FC"/>
                </a:solidFill>
                <a:latin typeface="Lora" pitchFamily="34" charset="0"/>
                <a:ea typeface="Lora" pitchFamily="34" charset="-122"/>
                <a:cs typeface="Lora" pitchFamily="34" charset="-120"/>
              </a:rPr>
              <a:t>Code:</a:t>
            </a:r>
            <a:endParaRPr lang="en-US" sz="4117" dirty="0"/>
          </a:p>
        </p:txBody>
      </p:sp>
      <p:sp>
        <p:nvSpPr>
          <p:cNvPr id="6" name="Text 3"/>
          <p:cNvSpPr/>
          <p:nvPr/>
        </p:nvSpPr>
        <p:spPr>
          <a:xfrm>
            <a:off x="2348389" y="4155877"/>
            <a:ext cx="2614017" cy="326827"/>
          </a:xfrm>
          <a:prstGeom prst="rect">
            <a:avLst/>
          </a:prstGeom>
          <a:noFill/>
          <a:ln/>
        </p:spPr>
        <p:txBody>
          <a:bodyPr wrap="none" rtlCol="0" anchor="t"/>
          <a:lstStyle/>
          <a:p>
            <a:pPr marL="0" indent="0" algn="l">
              <a:lnSpc>
                <a:spcPts val="2573"/>
              </a:lnSpc>
              <a:buNone/>
            </a:pPr>
            <a:endParaRPr lang="en-US" sz="2058" dirty="0"/>
          </a:p>
        </p:txBody>
      </p:sp>
      <p:sp>
        <p:nvSpPr>
          <p:cNvPr id="7" name="Text 4"/>
          <p:cNvSpPr/>
          <p:nvPr/>
        </p:nvSpPr>
        <p:spPr>
          <a:xfrm>
            <a:off x="2348389" y="4615934"/>
            <a:ext cx="3088958" cy="1333024"/>
          </a:xfrm>
          <a:prstGeom prst="rect">
            <a:avLst/>
          </a:prstGeom>
          <a:noFill/>
          <a:ln/>
        </p:spPr>
        <p:txBody>
          <a:bodyPr wrap="square" rtlCol="0" anchor="t"/>
          <a:lstStyle/>
          <a:p>
            <a:pPr marL="0" indent="0" algn="l">
              <a:lnSpc>
                <a:spcPts val="2624"/>
              </a:lnSpc>
              <a:buNone/>
            </a:pPr>
            <a:endParaRPr lang="en-US" sz="1750" dirty="0"/>
          </a:p>
        </p:txBody>
      </p:sp>
      <p:sp>
        <p:nvSpPr>
          <p:cNvPr id="9" name="Text 5"/>
          <p:cNvSpPr/>
          <p:nvPr/>
        </p:nvSpPr>
        <p:spPr>
          <a:xfrm>
            <a:off x="5770602" y="4155877"/>
            <a:ext cx="2614017" cy="326827"/>
          </a:xfrm>
          <a:prstGeom prst="rect">
            <a:avLst/>
          </a:prstGeom>
          <a:noFill/>
          <a:ln/>
        </p:spPr>
        <p:txBody>
          <a:bodyPr wrap="none" rtlCol="0" anchor="t"/>
          <a:lstStyle/>
          <a:p>
            <a:pPr marL="0" indent="0" algn="l">
              <a:lnSpc>
                <a:spcPts val="2573"/>
              </a:lnSpc>
              <a:buNone/>
            </a:pPr>
            <a:endParaRPr lang="en-US" sz="2058" dirty="0"/>
          </a:p>
        </p:txBody>
      </p:sp>
      <p:sp>
        <p:nvSpPr>
          <p:cNvPr id="10" name="Text 6"/>
          <p:cNvSpPr/>
          <p:nvPr/>
        </p:nvSpPr>
        <p:spPr>
          <a:xfrm>
            <a:off x="5770602" y="4615934"/>
            <a:ext cx="3088958" cy="1333024"/>
          </a:xfrm>
          <a:prstGeom prst="rect">
            <a:avLst/>
          </a:prstGeom>
          <a:noFill/>
          <a:ln/>
        </p:spPr>
        <p:txBody>
          <a:bodyPr wrap="square" rtlCol="0" anchor="t"/>
          <a:lstStyle/>
          <a:p>
            <a:pPr marL="0" indent="0" algn="l">
              <a:lnSpc>
                <a:spcPts val="2624"/>
              </a:lnSpc>
              <a:buNone/>
            </a:pPr>
            <a:endParaRPr lang="en-US" sz="1750" dirty="0"/>
          </a:p>
        </p:txBody>
      </p:sp>
      <p:sp>
        <p:nvSpPr>
          <p:cNvPr id="12" name="Text 7"/>
          <p:cNvSpPr/>
          <p:nvPr/>
        </p:nvSpPr>
        <p:spPr>
          <a:xfrm>
            <a:off x="9192816" y="4155877"/>
            <a:ext cx="2761655" cy="326827"/>
          </a:xfrm>
          <a:prstGeom prst="rect">
            <a:avLst/>
          </a:prstGeom>
          <a:noFill/>
          <a:ln/>
        </p:spPr>
        <p:txBody>
          <a:bodyPr wrap="none" rtlCol="0" anchor="t"/>
          <a:lstStyle/>
          <a:p>
            <a:pPr marL="0" indent="0" algn="l">
              <a:lnSpc>
                <a:spcPts val="2573"/>
              </a:lnSpc>
              <a:buNone/>
            </a:pPr>
            <a:endParaRPr lang="en-US" sz="2058" dirty="0"/>
          </a:p>
        </p:txBody>
      </p:sp>
      <p:sp>
        <p:nvSpPr>
          <p:cNvPr id="13" name="Text 8"/>
          <p:cNvSpPr/>
          <p:nvPr/>
        </p:nvSpPr>
        <p:spPr>
          <a:xfrm>
            <a:off x="9192816" y="4615934"/>
            <a:ext cx="3089077" cy="1333024"/>
          </a:xfrm>
          <a:prstGeom prst="rect">
            <a:avLst/>
          </a:prstGeom>
          <a:noFill/>
          <a:ln/>
        </p:spPr>
        <p:txBody>
          <a:bodyPr wrap="square" rtlCol="0" anchor="t"/>
          <a:lstStyle/>
          <a:p>
            <a:pPr marL="0" indent="0" algn="l">
              <a:lnSpc>
                <a:spcPts val="2624"/>
              </a:lnSpc>
              <a:buNone/>
            </a:pPr>
            <a:endParaRPr lang="en-US" sz="1750" dirty="0"/>
          </a:p>
        </p:txBody>
      </p:sp>
      <p:pic>
        <p:nvPicPr>
          <p:cNvPr id="14" name="Image 3"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15" name="TextBox 14"/>
          <p:cNvSpPr txBox="1"/>
          <p:nvPr/>
        </p:nvSpPr>
        <p:spPr>
          <a:xfrm>
            <a:off x="774915" y="1425844"/>
            <a:ext cx="8417901" cy="6740307"/>
          </a:xfrm>
          <a:prstGeom prst="rect">
            <a:avLst/>
          </a:prstGeom>
          <a:noFill/>
        </p:spPr>
        <p:txBody>
          <a:bodyPr wrap="square" rtlCol="0">
            <a:spAutoFit/>
          </a:bodyPr>
          <a:lstStyle/>
          <a:p>
            <a:pPr marL="342900" indent="-342900"/>
            <a:r>
              <a:rPr lang="en-US" sz="2400" dirty="0" smtClean="0">
                <a:solidFill>
                  <a:schemeClr val="accent1">
                    <a:lumMod val="60000"/>
                    <a:lumOff val="40000"/>
                  </a:schemeClr>
                </a:solidFill>
              </a:rPr>
              <a:t>3</a:t>
            </a:r>
            <a:r>
              <a:rPr lang="en-US" sz="2400" dirty="0" smtClean="0">
                <a:solidFill>
                  <a:schemeClr val="accent1">
                    <a:lumMod val="60000"/>
                    <a:lumOff val="40000"/>
                  </a:schemeClr>
                </a:solidFill>
              </a:rPr>
              <a:t>. *Add List Item*:    python    def </a:t>
            </a:r>
            <a:r>
              <a:rPr lang="en-US" sz="2400" dirty="0" err="1" smtClean="0">
                <a:solidFill>
                  <a:schemeClr val="accent1">
                    <a:lumMod val="60000"/>
                    <a:lumOff val="40000"/>
                  </a:schemeClr>
                </a:solidFill>
              </a:rPr>
              <a:t>addlist</a:t>
            </a:r>
            <a:r>
              <a:rPr lang="en-US" sz="2400" dirty="0" smtClean="0">
                <a:solidFill>
                  <a:schemeClr val="accent1">
                    <a:lumMod val="60000"/>
                    <a:lumOff val="40000"/>
                  </a:schemeClr>
                </a:solidFill>
              </a:rPr>
              <a:t>(id):        cursor = </a:t>
            </a:r>
            <a:r>
              <a:rPr lang="en-US" sz="2400" dirty="0" err="1" smtClean="0">
                <a:solidFill>
                  <a:schemeClr val="accent1">
                    <a:lumMod val="60000"/>
                    <a:lumOff val="40000"/>
                  </a:schemeClr>
                </a:solidFill>
              </a:rPr>
              <a:t>conn.cursor</a:t>
            </a:r>
            <a:r>
              <a:rPr lang="en-US" sz="2400" dirty="0" smtClean="0">
                <a:solidFill>
                  <a:schemeClr val="accent1">
                    <a:lumMod val="60000"/>
                    <a:lumOff val="40000"/>
                  </a:schemeClr>
                </a:solidFill>
              </a:rPr>
              <a:t>()      </a:t>
            </a:r>
            <a:endParaRPr lang="en-US" sz="2400" dirty="0" smtClean="0">
              <a:solidFill>
                <a:schemeClr val="accent1">
                  <a:lumMod val="60000"/>
                  <a:lumOff val="40000"/>
                </a:schemeClr>
              </a:solidFill>
            </a:endParaRPr>
          </a:p>
          <a:p>
            <a:pPr marL="342900" indent="-342900"/>
            <a:r>
              <a:rPr lang="en-US" sz="2400" dirty="0" smtClean="0">
                <a:solidFill>
                  <a:schemeClr val="accent1">
                    <a:lumMod val="60000"/>
                    <a:lumOff val="40000"/>
                  </a:schemeClr>
                </a:solidFill>
              </a:rPr>
              <a:t>  </a:t>
            </a:r>
            <a:r>
              <a:rPr lang="en-US" sz="2400" dirty="0" smtClean="0">
                <a:solidFill>
                  <a:schemeClr val="accent1">
                    <a:lumMod val="60000"/>
                    <a:lumOff val="40000"/>
                  </a:schemeClr>
                </a:solidFill>
              </a:rPr>
              <a:t>note = input("WRITE NOTE HERE: ")    </a:t>
            </a:r>
            <a:endParaRPr lang="en-US" sz="2400" dirty="0" smtClean="0">
              <a:solidFill>
                <a:schemeClr val="accent1">
                  <a:lumMod val="60000"/>
                  <a:lumOff val="40000"/>
                </a:schemeClr>
              </a:solidFill>
            </a:endParaRPr>
          </a:p>
          <a:p>
            <a:pPr marL="342900" indent="-342900"/>
            <a:r>
              <a:rPr lang="en-US" sz="2400" dirty="0" smtClean="0">
                <a:solidFill>
                  <a:schemeClr val="accent1">
                    <a:lumMod val="60000"/>
                    <a:lumOff val="40000"/>
                  </a:schemeClr>
                </a:solidFill>
              </a:rPr>
              <a:t>    </a:t>
            </a:r>
            <a:r>
              <a:rPr lang="en-US" sz="2400" dirty="0" err="1" smtClean="0">
                <a:solidFill>
                  <a:schemeClr val="accent1">
                    <a:lumMod val="60000"/>
                    <a:lumOff val="40000"/>
                  </a:schemeClr>
                </a:solidFill>
              </a:rPr>
              <a:t>cursor.execute</a:t>
            </a:r>
            <a:r>
              <a:rPr lang="en-US" sz="2400" dirty="0" smtClean="0">
                <a:solidFill>
                  <a:schemeClr val="accent1">
                    <a:lumMod val="60000"/>
                    <a:lumOff val="40000"/>
                  </a:schemeClr>
                </a:solidFill>
              </a:rPr>
              <a:t>(</a:t>
            </a:r>
          </a:p>
          <a:p>
            <a:pPr marL="342900" indent="-342900"/>
            <a:r>
              <a:rPr lang="en-US" sz="2400" dirty="0" smtClean="0">
                <a:solidFill>
                  <a:schemeClr val="accent1">
                    <a:lumMod val="60000"/>
                    <a:lumOff val="40000"/>
                  </a:schemeClr>
                </a:solidFill>
              </a:rPr>
              <a:t>"</a:t>
            </a:r>
            <a:r>
              <a:rPr lang="en-US" sz="2400" dirty="0" smtClean="0">
                <a:solidFill>
                  <a:schemeClr val="accent1">
                    <a:lumMod val="60000"/>
                    <a:lumOff val="40000"/>
                  </a:schemeClr>
                </a:solidFill>
              </a:rPr>
              <a:t>INSERT INTO list(note, id) VALUES (%s, %s)", (note, id))        </a:t>
            </a:r>
            <a:r>
              <a:rPr lang="en-US" sz="2400" dirty="0" err="1" smtClean="0">
                <a:solidFill>
                  <a:schemeClr val="accent1">
                    <a:lumMod val="60000"/>
                    <a:lumOff val="40000"/>
                  </a:schemeClr>
                </a:solidFill>
              </a:rPr>
              <a:t>conn.commit</a:t>
            </a:r>
            <a:r>
              <a:rPr lang="en-US" sz="2400" dirty="0" smtClean="0">
                <a:solidFill>
                  <a:schemeClr val="accent1">
                    <a:lumMod val="60000"/>
                    <a:lumOff val="40000"/>
                  </a:schemeClr>
                </a:solidFill>
              </a:rPr>
              <a:t>()      </a:t>
            </a:r>
            <a:endParaRPr lang="en-US" sz="2400" dirty="0" smtClean="0">
              <a:solidFill>
                <a:schemeClr val="accent1">
                  <a:lumMod val="60000"/>
                  <a:lumOff val="40000"/>
                </a:schemeClr>
              </a:solidFill>
            </a:endParaRPr>
          </a:p>
          <a:p>
            <a:pPr marL="342900" indent="-342900"/>
            <a:r>
              <a:rPr lang="en-US" sz="2400" dirty="0" smtClean="0">
                <a:solidFill>
                  <a:schemeClr val="accent1">
                    <a:lumMod val="60000"/>
                    <a:lumOff val="40000"/>
                  </a:schemeClr>
                </a:solidFill>
              </a:rPr>
              <a:t>  </a:t>
            </a:r>
            <a:r>
              <a:rPr lang="en-US" sz="2400" dirty="0" smtClean="0">
                <a:solidFill>
                  <a:schemeClr val="accent1">
                    <a:lumMod val="60000"/>
                    <a:lumOff val="40000"/>
                  </a:schemeClr>
                </a:solidFill>
              </a:rPr>
              <a:t>result = </a:t>
            </a:r>
            <a:r>
              <a:rPr lang="en-US" sz="2400" dirty="0" err="1" smtClean="0">
                <a:solidFill>
                  <a:schemeClr val="accent1">
                    <a:lumMod val="60000"/>
                    <a:lumOff val="40000"/>
                  </a:schemeClr>
                </a:solidFill>
              </a:rPr>
              <a:t>cursor.rowcount</a:t>
            </a:r>
            <a:r>
              <a:rPr lang="en-US" sz="2400" dirty="0" smtClean="0">
                <a:solidFill>
                  <a:schemeClr val="accent1">
                    <a:lumMod val="60000"/>
                    <a:lumOff val="40000"/>
                  </a:schemeClr>
                </a:solidFill>
              </a:rPr>
              <a:t>        if result == 0:            input("ERROR (PLEASE ENTER FOR BACK!)")            </a:t>
            </a:r>
            <a:r>
              <a:rPr lang="en-US" sz="2400" dirty="0" err="1" smtClean="0">
                <a:solidFill>
                  <a:schemeClr val="accent1">
                    <a:lumMod val="60000"/>
                    <a:lumOff val="40000"/>
                  </a:schemeClr>
                </a:solidFill>
              </a:rPr>
              <a:t>addlist</a:t>
            </a:r>
            <a:r>
              <a:rPr lang="en-US" sz="2400" dirty="0" smtClean="0">
                <a:solidFill>
                  <a:schemeClr val="accent1">
                    <a:lumMod val="60000"/>
                    <a:lumOff val="40000"/>
                  </a:schemeClr>
                </a:solidFill>
              </a:rPr>
              <a:t>(id)        else:            print("SUCCESSFULLY ADD NOTE!")            input("PLEASE ENTER FOR BACK!")            </a:t>
            </a:r>
            <a:r>
              <a:rPr lang="en-US" sz="2400" dirty="0" err="1" smtClean="0">
                <a:solidFill>
                  <a:schemeClr val="accent1">
                    <a:lumMod val="60000"/>
                    <a:lumOff val="40000"/>
                  </a:schemeClr>
                </a:solidFill>
              </a:rPr>
              <a:t>to_do</a:t>
            </a:r>
            <a:r>
              <a:rPr lang="en-US" sz="2400" dirty="0" smtClean="0">
                <a:solidFill>
                  <a:schemeClr val="accent1">
                    <a:lumMod val="60000"/>
                    <a:lumOff val="40000"/>
                  </a:schemeClr>
                </a:solidFill>
              </a:rPr>
              <a:t>(id)   </a:t>
            </a:r>
          </a:p>
          <a:p>
            <a:pPr marL="342900" indent="-342900"/>
            <a:r>
              <a:rPr lang="en-US" sz="2400" dirty="0" smtClean="0">
                <a:solidFill>
                  <a:schemeClr val="accent1">
                    <a:lumMod val="60000"/>
                    <a:lumOff val="40000"/>
                  </a:schemeClr>
                </a:solidFill>
              </a:rPr>
              <a:t> 4. *User </a:t>
            </a:r>
            <a:r>
              <a:rPr lang="en-US" sz="2400" dirty="0" err="1" smtClean="0">
                <a:solidFill>
                  <a:schemeClr val="accent1">
                    <a:lumMod val="60000"/>
                    <a:lumOff val="40000"/>
                  </a:schemeClr>
                </a:solidFill>
              </a:rPr>
              <a:t>Signin</a:t>
            </a:r>
            <a:r>
              <a:rPr lang="en-US" sz="2400" dirty="0" smtClean="0">
                <a:solidFill>
                  <a:schemeClr val="accent1">
                    <a:lumMod val="60000"/>
                    <a:lumOff val="40000"/>
                  </a:schemeClr>
                </a:solidFill>
              </a:rPr>
              <a:t>*:   </a:t>
            </a:r>
            <a:endParaRPr lang="en-US" sz="2400" dirty="0" smtClean="0">
              <a:solidFill>
                <a:schemeClr val="accent1">
                  <a:lumMod val="60000"/>
                  <a:lumOff val="40000"/>
                </a:schemeClr>
              </a:solidFill>
            </a:endParaRPr>
          </a:p>
          <a:p>
            <a:pPr marL="342900" indent="-342900"/>
            <a:r>
              <a:rPr lang="en-US" sz="2400" dirty="0" smtClean="0">
                <a:solidFill>
                  <a:schemeClr val="accent1">
                    <a:lumMod val="60000"/>
                    <a:lumOff val="40000"/>
                  </a:schemeClr>
                </a:solidFill>
              </a:rPr>
              <a:t> </a:t>
            </a:r>
            <a:r>
              <a:rPr lang="en-US" sz="2400" dirty="0" smtClean="0">
                <a:solidFill>
                  <a:schemeClr val="accent1">
                    <a:lumMod val="60000"/>
                    <a:lumOff val="40000"/>
                  </a:schemeClr>
                </a:solidFill>
              </a:rPr>
              <a:t>python    def </a:t>
            </a:r>
            <a:r>
              <a:rPr lang="en-US" sz="2400" dirty="0" err="1" smtClean="0">
                <a:solidFill>
                  <a:schemeClr val="accent1">
                    <a:lumMod val="60000"/>
                    <a:lumOff val="40000"/>
                  </a:schemeClr>
                </a:solidFill>
              </a:rPr>
              <a:t>signin</a:t>
            </a:r>
            <a:r>
              <a:rPr lang="en-US" sz="2400" dirty="0" smtClean="0">
                <a:solidFill>
                  <a:schemeClr val="accent1">
                    <a:lumMod val="60000"/>
                    <a:lumOff val="40000"/>
                  </a:schemeClr>
                </a:solidFill>
              </a:rPr>
              <a:t>(username, password):        cursor = </a:t>
            </a:r>
            <a:r>
              <a:rPr lang="en-US" sz="2400" dirty="0" err="1" smtClean="0">
                <a:solidFill>
                  <a:schemeClr val="accent1">
                    <a:lumMod val="60000"/>
                    <a:lumOff val="40000"/>
                  </a:schemeClr>
                </a:solidFill>
              </a:rPr>
              <a:t>conn.cursor</a:t>
            </a:r>
            <a:r>
              <a:rPr lang="en-US" sz="2400" dirty="0" smtClean="0">
                <a:solidFill>
                  <a:schemeClr val="accent1">
                    <a:lumMod val="60000"/>
                    <a:lumOff val="40000"/>
                  </a:schemeClr>
                </a:solidFill>
              </a:rPr>
              <a:t>()        </a:t>
            </a:r>
            <a:r>
              <a:rPr lang="en-US" sz="2400" dirty="0" err="1" smtClean="0">
                <a:solidFill>
                  <a:schemeClr val="accent1">
                    <a:lumMod val="60000"/>
                    <a:lumOff val="40000"/>
                  </a:schemeClr>
                </a:solidFill>
              </a:rPr>
              <a:t>cursor.execute</a:t>
            </a:r>
            <a:r>
              <a:rPr lang="en-US" sz="2400" dirty="0" smtClean="0">
                <a:solidFill>
                  <a:schemeClr val="accent1">
                    <a:lumMod val="60000"/>
                    <a:lumOff val="40000"/>
                  </a:schemeClr>
                </a:solidFill>
              </a:rPr>
              <a:t>("SELECT * FROM members WHERE username=%s AND password=%s", (username, password))        result = </a:t>
            </a:r>
            <a:r>
              <a:rPr lang="en-US" sz="2400" dirty="0" err="1" smtClean="0">
                <a:solidFill>
                  <a:schemeClr val="accent1">
                    <a:lumMod val="60000"/>
                    <a:lumOff val="40000"/>
                  </a:schemeClr>
                </a:solidFill>
              </a:rPr>
              <a:t>cursor.fetchall</a:t>
            </a:r>
            <a:r>
              <a:rPr lang="en-US" sz="2400" dirty="0" smtClean="0">
                <a:solidFill>
                  <a:schemeClr val="accent1">
                    <a:lumMod val="60000"/>
                    <a:lumOff val="40000"/>
                  </a:schemeClr>
                </a:solidFill>
              </a:rPr>
              <a:t>()   </a:t>
            </a:r>
            <a:endParaRPr lang="en-US" sz="2400" dirty="0" smtClean="0">
              <a:solidFill>
                <a:schemeClr val="accent1">
                  <a:lumMod val="60000"/>
                  <a:lumOff val="40000"/>
                </a:schemeClr>
              </a:solidFill>
            </a:endParaRPr>
          </a:p>
          <a:p>
            <a:pPr marL="342900" indent="-342900"/>
            <a:r>
              <a:rPr lang="en-US" sz="2400" dirty="0" smtClean="0">
                <a:solidFill>
                  <a:schemeClr val="accent1">
                    <a:lumMod val="60000"/>
                    <a:lumOff val="40000"/>
                  </a:schemeClr>
                </a:solidFill>
              </a:rPr>
              <a:t>     </a:t>
            </a:r>
            <a:r>
              <a:rPr lang="en-US" sz="2400" dirty="0" smtClean="0">
                <a:solidFill>
                  <a:schemeClr val="accent1">
                    <a:lumMod val="60000"/>
                    <a:lumOff val="40000"/>
                  </a:schemeClr>
                </a:solidFill>
              </a:rPr>
              <a:t>if result == []:            </a:t>
            </a:r>
            <a:endParaRPr lang="en-US" sz="2400" dirty="0" smtClean="0">
              <a:solidFill>
                <a:schemeClr val="accent1">
                  <a:lumMod val="60000"/>
                  <a:lumOff val="40000"/>
                </a:schemeClr>
              </a:solidFill>
            </a:endParaRPr>
          </a:p>
          <a:p>
            <a:pPr marL="342900" indent="-342900"/>
            <a:r>
              <a:rPr lang="en-US" sz="2400" dirty="0" smtClean="0">
                <a:solidFill>
                  <a:schemeClr val="accent1">
                    <a:lumMod val="60000"/>
                    <a:lumOff val="40000"/>
                  </a:schemeClr>
                </a:solidFill>
              </a:rPr>
              <a:t>return </a:t>
            </a:r>
            <a:r>
              <a:rPr lang="en-US" sz="2400" dirty="0" smtClean="0">
                <a:solidFill>
                  <a:schemeClr val="accent1">
                    <a:lumMod val="60000"/>
                    <a:lumOff val="40000"/>
                  </a:schemeClr>
                </a:solidFill>
              </a:rPr>
              <a:t>0      </a:t>
            </a:r>
            <a:endParaRPr lang="en-US" sz="2400" dirty="0" smtClean="0">
              <a:solidFill>
                <a:schemeClr val="accent1">
                  <a:lumMod val="60000"/>
                  <a:lumOff val="40000"/>
                </a:schemeClr>
              </a:solidFill>
            </a:endParaRPr>
          </a:p>
          <a:p>
            <a:pPr marL="342900" indent="-342900"/>
            <a:r>
              <a:rPr lang="en-US" sz="2400" dirty="0" smtClean="0">
                <a:solidFill>
                  <a:schemeClr val="accent1">
                    <a:lumMod val="60000"/>
                    <a:lumOff val="40000"/>
                  </a:schemeClr>
                </a:solidFill>
              </a:rPr>
              <a:t>  </a:t>
            </a:r>
            <a:r>
              <a:rPr lang="en-US" sz="2400" dirty="0" smtClean="0">
                <a:solidFill>
                  <a:schemeClr val="accent1">
                    <a:lumMod val="60000"/>
                    <a:lumOff val="40000"/>
                  </a:schemeClr>
                </a:solidFill>
              </a:rPr>
              <a:t>return result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965</Words>
  <Application>Microsoft Office PowerPoint</Application>
  <PresentationFormat>Custom</PresentationFormat>
  <Paragraphs>102</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Rida</cp:lastModifiedBy>
  <cp:revision>6</cp:revision>
  <dcterms:created xsi:type="dcterms:W3CDTF">2024-06-07T18:50:39Z</dcterms:created>
  <dcterms:modified xsi:type="dcterms:W3CDTF">2024-06-07T21:14:28Z</dcterms:modified>
</cp:coreProperties>
</file>