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818350-EA89-41B5-A71B-4FB1015606DE}">
  <a:tblStyle styleId="{2E818350-EA89-41B5-A71B-4FB101560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5da5a6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5da5a6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5da5a60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45da5a60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5da5a60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5da5a60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5da5a60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5da5a60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5da5a602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5da5a602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5da5a602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5da5a602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75800" y="1791725"/>
            <a:ext cx="6331500" cy="9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Case Study</a:t>
            </a:r>
            <a:endParaRPr b="1" sz="39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625" y="1038688"/>
            <a:ext cx="14478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63" y="1038688"/>
            <a:ext cx="13335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54" y="1995682"/>
            <a:ext cx="7989900" cy="14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52" y="1645236"/>
            <a:ext cx="7989900" cy="22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Practice Problem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66250" y="1002075"/>
            <a:ext cx="86514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Taxi company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many taxis, that are used to transport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individual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(or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 group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) from one location to another. Company has the information of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Plate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Taxis. When the company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receives a call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an individual, it asks for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individual’s name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phone number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pickup location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then it tries to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schedule a vehicle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pick up the Passenger. When a vehicle arrives at a pick-up location,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taxi notifies the company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it has reached the pick-up location. Similarly, when a passenger is dropped off at their destination,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taxi notifies the company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it has dropped the passenger.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Practice Problem: Tasks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6250" y="1002075"/>
            <a:ext cx="86514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78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78029"/>
              </a:buClr>
              <a:buSzPts val="2350"/>
              <a:buFont typeface="Comic Sans MS"/>
              <a:buAutoNum type="arabicPeriod"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 the main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(entities)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above system.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350"/>
              <a:buFont typeface="Comic Sans MS"/>
              <a:buAutoNum type="arabicPeriod"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 the necessary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Attributes and Behaviours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need to be associated with each object.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350"/>
              <a:buFont typeface="Comic Sans MS"/>
              <a:buAutoNum type="arabicPeriod"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relationships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between these objects.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78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350"/>
              <a:buFont typeface="Comic Sans MS"/>
              <a:buAutoNum type="arabicPeriod"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 a final comprehensive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diagram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showing all objects and their relationships along with their attributes and functions.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0" y="-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{2E818350-EA89-41B5-A71B-4FB1015606DE}</a:tableStyleId>
              </a:tblPr>
              <a:tblGrid>
                <a:gridCol w="5474750"/>
              </a:tblGrid>
              <a:tr h="37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TaxiCompany</a:t>
                      </a:r>
                      <a:endParaRPr b="1" sz="1500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name: String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axis: List&lt;Taxi&gt;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recieveCall</a:t>
                      </a: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(passenger: Passenger): Boolean</a:t>
                      </a:r>
                      <a:endParaRPr b="1" sz="1500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scheduleVehicle(passenger: Passenger): Boolean</a:t>
                      </a:r>
                      <a:endParaRPr b="1" sz="1500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8"/>
          <p:cNvGraphicFramePr/>
          <p:nvPr/>
        </p:nvGraphicFramePr>
        <p:xfrm>
          <a:off x="451375" y="2258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{2E818350-EA89-41B5-A71B-4FB1015606DE}</a:tableStyleId>
              </a:tblPr>
              <a:tblGrid>
                <a:gridCol w="4572000"/>
              </a:tblGrid>
              <a:tr h="37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Taxi</a:t>
                      </a:r>
                      <a:endParaRPr b="1" sz="1500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model</a:t>
                      </a: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String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numberPlate: String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passengers: List&lt;Passenger&gt;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pickUpPassenger(passenger: Passenger): Boolean</a:t>
                      </a:r>
                      <a:endParaRPr b="1" sz="1500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dropOffPassenger(): Boolean</a:t>
                      </a:r>
                      <a:endParaRPr b="1" sz="1500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notifyCompanyForPickup(): Boolean</a:t>
                      </a:r>
                      <a:endParaRPr b="1" sz="1500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notifyCompanyForDropOff(): Boolean</a:t>
                      </a:r>
                      <a:endParaRPr b="1" sz="1500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8"/>
          <p:cNvGraphicFramePr/>
          <p:nvPr/>
        </p:nvGraphicFramePr>
        <p:xfrm>
          <a:off x="5552400" y="2538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{2E818350-EA89-41B5-A71B-4FB1015606DE}</a:tableStyleId>
              </a:tblPr>
              <a:tblGrid>
                <a:gridCol w="3591600"/>
              </a:tblGrid>
              <a:tr h="15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Passenger</a:t>
                      </a:r>
                      <a:endParaRPr b="1" sz="1500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String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phoneNumber: String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pickUpLocation: String</a:t>
                      </a:r>
                      <a:endParaRPr b="1" sz="15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callTaxiCompany</a:t>
                      </a:r>
                      <a:r>
                        <a:rPr b="1" lang="en" sz="1500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(): Boolean</a:t>
                      </a:r>
                      <a:endParaRPr b="1" sz="1500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A54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8"/>
          <p:cNvSpPr/>
          <p:nvPr/>
        </p:nvSpPr>
        <p:spPr>
          <a:xfrm rot="5400000">
            <a:off x="2552450" y="1735722"/>
            <a:ext cx="306150" cy="23550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8"/>
          <p:cNvCxnSpPr>
            <a:stCxn id="99" idx="3"/>
            <a:endCxn id="99" idx="3"/>
          </p:cNvCxnSpPr>
          <p:nvPr/>
        </p:nvCxnSpPr>
        <p:spPr>
          <a:xfrm>
            <a:off x="2705525" y="2006547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 flipH="1">
            <a:off x="2698925" y="2006547"/>
            <a:ext cx="6600" cy="292200"/>
          </a:xfrm>
          <a:prstGeom prst="straightConnector1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>
            <a:off x="5232098" y="3529872"/>
            <a:ext cx="354900" cy="1800"/>
          </a:xfrm>
          <a:prstGeom prst="straightConnector1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/>
          <p:nvPr/>
        </p:nvSpPr>
        <p:spPr>
          <a:xfrm rot="10800000">
            <a:off x="5023301" y="3412122"/>
            <a:ext cx="306150" cy="235500"/>
          </a:xfrm>
          <a:prstGeom prst="flowChartDecision">
            <a:avLst/>
          </a:prstGeom>
          <a:solidFill>
            <a:srgbClr val="FFFFFF"/>
          </a:solidFill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2237426" y="1837149"/>
            <a:ext cx="43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295775" y="1606599"/>
            <a:ext cx="2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20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191901" y="2955913"/>
            <a:ext cx="43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950625" y="2990724"/>
            <a:ext cx="2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sz="20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