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Raleway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leway-bold.fntdata"/><Relationship Id="rId50" Type="http://schemas.openxmlformats.org/officeDocument/2006/relationships/font" Target="fonts/Raleway-regular.fntdata"/><Relationship Id="rId53" Type="http://schemas.openxmlformats.org/officeDocument/2006/relationships/font" Target="fonts/Raleway-boldItalic.fntdata"/><Relationship Id="rId52" Type="http://schemas.openxmlformats.org/officeDocument/2006/relationships/font" Target="fonts/Raleway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3e3ddef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3e3ddef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3e3ddef0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3e3ddef0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3e3ddef0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3e3ddef0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3e3ddef0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3e3ddef0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3e3ddef0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f3e3ddef0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3e3ddef0f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f3e3ddef0f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3e3ddef0f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3e3ddef0f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3e3ddef0f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f3e3ddef0f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f3e3ddef0f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f3e3ddef0f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3e3ddef0f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f3e3ddef0f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3e3ddef0f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f3e3ddef0f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23de6d9e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23de6d9e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3e3ddef0f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f3e3ddef0f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3e3ddef0f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f3e3ddef0f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3e3ddef0f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3e3ddef0f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3e3ddef0f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f3e3ddef0f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3e3ddef0f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3e3ddef0f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f3e3ddef0f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f3e3ddef0f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f3e3ddef0f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f3e3ddef0f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f3e3ddef0f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f3e3ddef0f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3e3ddef0f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3e3ddef0f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f3e3ddef0f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f3e3ddef0f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3de6d9e4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3de6d9e4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f3e3ddef0f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f3e3ddef0f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3e3ddef0f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3e3ddef0f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f3e3ddef0f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f3e3ddef0f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f3e3ddef0f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f3e3ddef0f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f3e3ddef0f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f3e3ddef0f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f3e3ddef0f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f3e3ddef0f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f3e3ddef0f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f3e3ddef0f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f3e3ddef0f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f3e3ddef0f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f3e3ddef0f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f3e3ddef0f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f3e3ddef0f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f3e3ddef0f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3e3ddef0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3e3ddef0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f3e3ddef0f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f3e3ddef0f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f3e3ddef0f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f3e3ddef0f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f3e3ddef0f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f3e3ddef0f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3e3ddef0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f3e3ddef0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f3e3ddef0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f3e3ddef0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this video you will be able to Write a Conditional Statement with Single Boolean Expression consisting of an Equal Comparison Operator.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3e3ddef0f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3e3ddef0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3e3ddef0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3e3ddef0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3e3ddef0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3e3ddef0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3e3ddef0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3e3ddef0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3e3ddef0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3e3ddef0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C78029"/>
                </a:solidFill>
              </a:rPr>
              <a:t>Final working of your program will look like the following. If the employee is CEO, he will get 20% increase in his salary and the updated salary will be shown on the screen.</a:t>
            </a:r>
            <a:endParaRPr b="1">
              <a:solidFill>
                <a:srgbClr val="C780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All other employees will get 10% increase in their salary.</a:t>
            </a:r>
            <a:endParaRPr b="1">
              <a:solidFill>
                <a:srgbClr val="C78029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375800" y="1791725"/>
            <a:ext cx="6331500" cy="98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Object Relational Mapping</a:t>
            </a:r>
            <a:endParaRPr b="1" sz="3900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" name="Google Shape;55;p13"/>
          <p:cNvSpPr/>
          <p:nvPr/>
        </p:nvSpPr>
        <p:spPr>
          <a:xfrm rot="10800000">
            <a:off x="8513292" y="86"/>
            <a:ext cx="627300" cy="1995600"/>
          </a:xfrm>
          <a:prstGeom prst="rtTriangle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 flipH="1" rot="10800000">
            <a:off x="-8" y="86"/>
            <a:ext cx="627300" cy="1995600"/>
          </a:xfrm>
          <a:prstGeom prst="rtTriangle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8625" y="1038688"/>
            <a:ext cx="1447800" cy="41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363" y="1038688"/>
            <a:ext cx="1333500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Data in Files</a:t>
            </a:r>
            <a:endParaRPr b="1" sz="36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44" name="Google Shape;144;p22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0A54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2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C780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2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2"/>
          <p:cNvSpPr txBox="1"/>
          <p:nvPr>
            <p:ph idx="1" type="subTitle"/>
          </p:nvPr>
        </p:nvSpPr>
        <p:spPr>
          <a:xfrm>
            <a:off x="418650" y="1002075"/>
            <a:ext cx="8651400" cy="316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Lets see how we will store the data into files.</a:t>
            </a:r>
            <a:endParaRPr b="1" sz="24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Subject Data</a:t>
            </a:r>
            <a:endParaRPr b="1" sz="36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53" name="Google Shape;153;p2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0A54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C780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3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3"/>
          <p:cNvSpPr txBox="1"/>
          <p:nvPr>
            <p:ph idx="1" type="subTitle"/>
          </p:nvPr>
        </p:nvSpPr>
        <p:spPr>
          <a:xfrm>
            <a:off x="418650" y="1002075"/>
            <a:ext cx="8651400" cy="316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Fields represent the </a:t>
            </a: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following information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b="1" sz="24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Subject Code, Subject Type, Credit Hours, Fees</a:t>
            </a:r>
            <a:endParaRPr b="1" sz="24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100" y="1967375"/>
            <a:ext cx="3733800" cy="2724150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DegreeProgram Data</a:t>
            </a:r>
            <a:endParaRPr b="1" sz="36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63" name="Google Shape;163;p24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0A54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4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C780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4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4"/>
          <p:cNvSpPr txBox="1"/>
          <p:nvPr>
            <p:ph idx="1" type="subTitle"/>
          </p:nvPr>
        </p:nvSpPr>
        <p:spPr>
          <a:xfrm>
            <a:off x="418650" y="1002075"/>
            <a:ext cx="8651400" cy="109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Fields represent the </a:t>
            </a: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following information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b="1" sz="24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Degree Name, Duration, Seats, Subjects type</a:t>
            </a:r>
            <a:endParaRPr b="1" sz="24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387" y="2250675"/>
            <a:ext cx="3291222" cy="2461869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DegreeProgram Data</a:t>
            </a:r>
            <a:endParaRPr b="1" sz="36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73" name="Google Shape;173;p2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0A54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C780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5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5"/>
          <p:cNvSpPr txBox="1"/>
          <p:nvPr>
            <p:ph idx="1" type="subTitle"/>
          </p:nvPr>
        </p:nvSpPr>
        <p:spPr>
          <a:xfrm>
            <a:off x="418650" y="1002075"/>
            <a:ext cx="8651400" cy="109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Important thing to note here is that we are just storing the </a:t>
            </a: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Subject type information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related to each degree.</a:t>
            </a:r>
            <a:endParaRPr b="1" sz="24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387" y="2250675"/>
            <a:ext cx="3291222" cy="2461869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DegreeProgram Data</a:t>
            </a:r>
            <a:endParaRPr b="1" sz="36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3" name="Google Shape;183;p26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0A54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6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C780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6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6"/>
          <p:cNvSpPr txBox="1"/>
          <p:nvPr>
            <p:ph idx="1" type="subTitle"/>
          </p:nvPr>
        </p:nvSpPr>
        <p:spPr>
          <a:xfrm>
            <a:off x="418650" y="1002075"/>
            <a:ext cx="8651400" cy="109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These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Subject types information are </a:t>
            </a: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separated by </a:t>
            </a: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semicolons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as commas are separating the fields.</a:t>
            </a:r>
            <a:endParaRPr b="1" sz="24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387" y="2250675"/>
            <a:ext cx="3291222" cy="2461869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DegreeProgram Data</a:t>
            </a:r>
            <a:endParaRPr b="1" sz="36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93" name="Google Shape;193;p27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0A54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7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C780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27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7"/>
          <p:cNvSpPr txBox="1"/>
          <p:nvPr>
            <p:ph idx="1" type="subTitle"/>
          </p:nvPr>
        </p:nvSpPr>
        <p:spPr>
          <a:xfrm>
            <a:off x="418650" y="1002075"/>
            <a:ext cx="8651400" cy="109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After reading the data into the objects in the code we will </a:t>
            </a: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assign the related objects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subjects </a:t>
            </a: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by comparing the Subject Type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b="1" sz="24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387" y="2250675"/>
            <a:ext cx="3291222" cy="2461869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Student Data</a:t>
            </a:r>
            <a:endParaRPr b="1" sz="36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03" name="Google Shape;203;p28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0A54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8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C780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8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8"/>
          <p:cNvSpPr txBox="1"/>
          <p:nvPr>
            <p:ph idx="1" type="subTitle"/>
          </p:nvPr>
        </p:nvSpPr>
        <p:spPr>
          <a:xfrm>
            <a:off x="418650" y="1002075"/>
            <a:ext cx="8725500" cy="109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Fields represent the </a:t>
            </a:r>
            <a:r>
              <a:rPr b="1" lang="en" sz="23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following information</a:t>
            </a:r>
            <a:r>
              <a:rPr b="1" lang="en" sz="23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b="1" sz="23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Student Name, Age, Fsc Marks, Ecat Marks, Preferences</a:t>
            </a:r>
            <a:endParaRPr b="1" sz="23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07" name="Google Shape;20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613" y="2205263"/>
            <a:ext cx="4676775" cy="2400300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Student Data</a:t>
            </a:r>
            <a:endParaRPr b="1" sz="36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13" name="Google Shape;213;p29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0A54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9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C780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9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9"/>
          <p:cNvSpPr txBox="1"/>
          <p:nvPr>
            <p:ph idx="1" type="subTitle"/>
          </p:nvPr>
        </p:nvSpPr>
        <p:spPr>
          <a:xfrm>
            <a:off x="418650" y="1002075"/>
            <a:ext cx="8725500" cy="109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Preferences only contain the information of the </a:t>
            </a: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degree names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b="1" sz="24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17" name="Google Shape;2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613" y="2205263"/>
            <a:ext cx="4676775" cy="2400300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Load Data</a:t>
            </a:r>
            <a:endParaRPr b="1" sz="36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23" name="Google Shape;223;p30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0A54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30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C780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30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 txBox="1"/>
          <p:nvPr>
            <p:ph idx="1" type="subTitle"/>
          </p:nvPr>
        </p:nvSpPr>
        <p:spPr>
          <a:xfrm>
            <a:off x="418650" y="1002075"/>
            <a:ext cx="8725500" cy="109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Lets see how to load this data and created related objects.</a:t>
            </a:r>
            <a:endParaRPr b="1" sz="24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LoadData for Subject</a:t>
            </a:r>
            <a:endParaRPr b="1" sz="36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32" name="Google Shape;232;p31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0A54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1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C780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31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1"/>
          <p:cNvSpPr txBox="1"/>
          <p:nvPr>
            <p:ph idx="1" type="subTitle"/>
          </p:nvPr>
        </p:nvSpPr>
        <p:spPr>
          <a:xfrm>
            <a:off x="418650" y="1002075"/>
            <a:ext cx="2281800" cy="386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Previously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, we had made a separate function for </a:t>
            </a: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parseData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b="1" sz="24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C# strings also provide a function </a:t>
            </a: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Split 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that will split the records into </a:t>
            </a: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string arrays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after 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splitting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on a </a:t>
            </a: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specific character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b="1" sz="24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2895600" y="685800"/>
            <a:ext cx="6241200" cy="4063500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readFromFile(string path)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StreamReader f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StreamReader(path);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string record;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(File.Exists(path))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((record = f.ReadLine()) != null)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string[] splittedRecord = record.Split(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','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 code = 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 type = 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creditHours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.Parse(splittedRecord[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subjectFees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.Parse(splittedRecord[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Subject s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Subject(code, type, creditHours, subjectFees);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addSubjectIntoList(s);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f.Close();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p31"/>
          <p:cNvSpPr/>
          <p:nvPr/>
        </p:nvSpPr>
        <p:spPr>
          <a:xfrm>
            <a:off x="2919025" y="2069050"/>
            <a:ext cx="6225000" cy="8160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8" name="Google Shape;23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5000" y="3200180"/>
            <a:ext cx="2281800" cy="1664782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 rot="10800000">
            <a:off x="8513292" y="86"/>
            <a:ext cx="627300" cy="1995600"/>
          </a:xfrm>
          <a:prstGeom prst="rtTriangle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/>
          <p:nvPr/>
        </p:nvSpPr>
        <p:spPr>
          <a:xfrm flipH="1" rot="10800000">
            <a:off x="-8" y="86"/>
            <a:ext cx="627300" cy="1995600"/>
          </a:xfrm>
          <a:prstGeom prst="rtTriangle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054" y="1995682"/>
            <a:ext cx="7989900" cy="14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LoadData for Subject</a:t>
            </a:r>
            <a:endParaRPr b="1" sz="36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44" name="Google Shape;244;p32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0A54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32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C780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32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2"/>
          <p:cNvSpPr txBox="1"/>
          <p:nvPr>
            <p:ph idx="1" type="subTitle"/>
          </p:nvPr>
        </p:nvSpPr>
        <p:spPr>
          <a:xfrm>
            <a:off x="418650" y="1002075"/>
            <a:ext cx="2281800" cy="386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After successfully loading the data, we are </a:t>
            </a: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creating the object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adding into the </a:t>
            </a: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</a:t>
            </a:r>
            <a:endParaRPr b="1" sz="2400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8" name="Google Shape;248;p32"/>
          <p:cNvSpPr txBox="1"/>
          <p:nvPr/>
        </p:nvSpPr>
        <p:spPr>
          <a:xfrm>
            <a:off x="2895600" y="685800"/>
            <a:ext cx="6241200" cy="4063500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readFromFile(string path)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StreamReader f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StreamReader(path);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string record;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(File.Exists(path))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((record = f.ReadLine()) != null)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string[] splittedRecord = record.Split(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','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 code = 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 type = 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creditHours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.Parse(splittedRecord[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subjectFees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.Parse(splittedRecord[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Subject s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Subject(code, type, creditHours, subjectFees);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addSubjectIntoList(s);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f.Close();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32"/>
          <p:cNvSpPr/>
          <p:nvPr/>
        </p:nvSpPr>
        <p:spPr>
          <a:xfrm>
            <a:off x="2919025" y="2901850"/>
            <a:ext cx="6225000" cy="2880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5000" y="3200180"/>
            <a:ext cx="2281800" cy="1664782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LoadData for DegreeProgram</a:t>
            </a:r>
            <a:endParaRPr b="1" sz="36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56" name="Google Shape;256;p3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0A54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3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C780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33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3"/>
          <p:cNvSpPr txBox="1"/>
          <p:nvPr/>
        </p:nvSpPr>
        <p:spPr>
          <a:xfrm>
            <a:off x="2219625" y="685800"/>
            <a:ext cx="6917100" cy="4225200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readFromFile(string path){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StreamReader f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StreamReader(path);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string record;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(File.Exists(path)){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((record = f.ReadLine()) != null){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string[] splittedRecord = record.Split(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','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 degreeName = 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degreeDuration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.Parse(splittedRecord[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seats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.Parse(splittedRecord[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string[] splittedRecordForSubject = 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].Split(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DegreeProgram d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DegreeProgram(degreeName, degreeDuration, seats);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=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x &lt; splittedRecordForSubject.Length; x++){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Subject s = SubjectDL.isSubjectExists(splittedRecordForSubject[x]);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(s != null){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d.AddSubject(s);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addIntoDegreeList(d);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f.Close();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0" name="Google Shape;26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152" y="3021799"/>
            <a:ext cx="2464050" cy="1843150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LoadData for DegreeProgram</a:t>
            </a:r>
            <a:endParaRPr b="1" sz="36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66" name="Google Shape;266;p34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0A54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4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C780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34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4"/>
          <p:cNvSpPr txBox="1"/>
          <p:nvPr/>
        </p:nvSpPr>
        <p:spPr>
          <a:xfrm>
            <a:off x="2219625" y="685800"/>
            <a:ext cx="6917100" cy="4225200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readFromFile(string path){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StreamReader f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StreamReader(path);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string record;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(File.Exists(path)){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((record = f.ReadLine()) != null){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string[] splittedRecord = record.Split(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','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 degreeName = 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degreeDuration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.Parse(splittedRecord[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seats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.Parse(splittedRecord[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string[] splittedRecordForSubject = 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].Split(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DegreeProgram d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DegreeProgram(degreeName, degreeDuration, seats);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=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x &lt; splittedRecordForSubject.Length; x++){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Subject s = SubjectDL.isSubjectExists(splittedRecordForSubject[x]);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(s != null){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d.AddSubject(s);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addIntoDegreeList(d);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f.Close();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Google Shape;270;p34"/>
          <p:cNvSpPr/>
          <p:nvPr/>
        </p:nvSpPr>
        <p:spPr>
          <a:xfrm>
            <a:off x="2226925" y="1606450"/>
            <a:ext cx="6917100" cy="6519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4"/>
          <p:cNvSpPr txBox="1"/>
          <p:nvPr>
            <p:ph idx="1" type="subTitle"/>
          </p:nvPr>
        </p:nvSpPr>
        <p:spPr>
          <a:xfrm>
            <a:off x="418650" y="1002075"/>
            <a:ext cx="1684500" cy="386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splitted the records by comma.</a:t>
            </a:r>
            <a:endParaRPr b="1" sz="2400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72" name="Google Shape;2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152" y="3021799"/>
            <a:ext cx="2464050" cy="1843150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LoadData for DegreeProgram</a:t>
            </a:r>
            <a:endParaRPr b="1" sz="36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78" name="Google Shape;278;p3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0A54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3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C780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35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5"/>
          <p:cNvSpPr txBox="1"/>
          <p:nvPr/>
        </p:nvSpPr>
        <p:spPr>
          <a:xfrm>
            <a:off x="2219625" y="685800"/>
            <a:ext cx="6917100" cy="4225200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readFromFile(string path){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StreamReader f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StreamReader(path);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string record;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(File.Exists(path)){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((record = f.ReadLine()) != null){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string[] splittedRecord = record.Split(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','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 degreeName = 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degreeDuration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.Parse(splittedRecord[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seats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.Parse(splittedRecord[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string[] splittedRecordForSubject = 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].Split(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DegreeProgram d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DegreeProgram(degreeName, degreeDuration, seats);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=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x &lt; splittedRecordForSubject.Length; x++){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Subject s = SubjectDL.isSubjectExists(splittedRecordForSubject[x]);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(s != null){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d.AddSubject(s);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addIntoDegreeList(d);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f.Close();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2" name="Google Shape;282;p35"/>
          <p:cNvSpPr/>
          <p:nvPr/>
        </p:nvSpPr>
        <p:spPr>
          <a:xfrm>
            <a:off x="2226925" y="2214775"/>
            <a:ext cx="6917100" cy="1959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 txBox="1"/>
          <p:nvPr>
            <p:ph idx="1" type="subTitle"/>
          </p:nvPr>
        </p:nvSpPr>
        <p:spPr>
          <a:xfrm>
            <a:off x="418650" y="1002075"/>
            <a:ext cx="1684500" cy="386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Last record is again splitted by semicolon.</a:t>
            </a:r>
            <a:endParaRPr b="1" sz="2400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84" name="Google Shape;2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152" y="3021799"/>
            <a:ext cx="2464050" cy="1843150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LoadData for DegreeProgram</a:t>
            </a:r>
            <a:endParaRPr b="1" sz="36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90" name="Google Shape;290;p36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0A54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6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C780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36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6"/>
          <p:cNvSpPr txBox="1"/>
          <p:nvPr/>
        </p:nvSpPr>
        <p:spPr>
          <a:xfrm>
            <a:off x="2219625" y="685800"/>
            <a:ext cx="6917100" cy="4225200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readFromFile(string path){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StreamReader f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StreamReader(path);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string record;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(File.Exists(path)){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((record = f.ReadLine()) != null){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string[] splittedRecord = record.Split(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','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 degreeName = 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degreeDuration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.Parse(splittedRecord[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seats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.Parse(splittedRecord[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string[] splittedRecordForSubject = 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].Split(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DegreeProgram d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DegreeProgram(degreeName, degreeDuration, seats);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=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x &lt; splittedRecordForSubject.Length; x++){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Subject s = SubjectDL.isSubjectExists(splittedRecordForSubject[x]);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(s != null){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d.AddSubject(s);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addIntoDegreeList(d);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f.Close();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Google Shape;294;p36"/>
          <p:cNvSpPr/>
          <p:nvPr/>
        </p:nvSpPr>
        <p:spPr>
          <a:xfrm>
            <a:off x="2226925" y="2367175"/>
            <a:ext cx="6917100" cy="1959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6"/>
          <p:cNvSpPr txBox="1"/>
          <p:nvPr>
            <p:ph idx="1" type="subTitle"/>
          </p:nvPr>
        </p:nvSpPr>
        <p:spPr>
          <a:xfrm>
            <a:off x="418650" y="1002075"/>
            <a:ext cx="1684500" cy="386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 we create the </a:t>
            </a: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DegreeProgram 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objects. But we are not adding subjects right now.</a:t>
            </a:r>
            <a:endParaRPr b="1" sz="2400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96" name="Google Shape;2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152" y="3021799"/>
            <a:ext cx="2464050" cy="1843150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LoadData for DegreeProgram</a:t>
            </a:r>
            <a:endParaRPr b="1" sz="36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02" name="Google Shape;302;p37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0A54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7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C780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4" name="Google Shape;304;p37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7"/>
          <p:cNvSpPr txBox="1"/>
          <p:nvPr/>
        </p:nvSpPr>
        <p:spPr>
          <a:xfrm>
            <a:off x="2219625" y="685800"/>
            <a:ext cx="6917100" cy="4225200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readFromFile(string path){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StreamReader f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StreamReader(path);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string record;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(File.Exists(path)){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((record = f.ReadLine()) != null){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string[] splittedRecord = record.Split(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','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 degreeName = 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degreeDuration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.Parse(splittedRecord[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seats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.Parse(splittedRecord[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string[] splittedRecordForSubject = 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].Split(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DegreeProgram d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DegreeProgram(degreeName, degreeDuration, seats);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=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x &lt; splittedRecordForSubject.Length; x++){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Subject s = SubjectDL.isSubjectExists(splittedRecordForSubject[x]);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(s != null){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d.AddSubject(s);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addIntoDegreeList(d);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f.Close();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Google Shape;306;p37"/>
          <p:cNvSpPr/>
          <p:nvPr/>
        </p:nvSpPr>
        <p:spPr>
          <a:xfrm>
            <a:off x="2226925" y="2671975"/>
            <a:ext cx="6917100" cy="1959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7"/>
          <p:cNvSpPr txBox="1"/>
          <p:nvPr>
            <p:ph idx="1" type="subTitle"/>
          </p:nvPr>
        </p:nvSpPr>
        <p:spPr>
          <a:xfrm>
            <a:off x="418650" y="1002075"/>
            <a:ext cx="1684500" cy="386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Here we are returning the </a:t>
            </a: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reference of subject 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it exists in the subjectList.</a:t>
            </a:r>
            <a:endParaRPr b="1" sz="2400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08" name="Google Shape;3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152" y="3021799"/>
            <a:ext cx="2464050" cy="1843150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LoadData for DegreeProgram</a:t>
            </a:r>
            <a:endParaRPr b="1" sz="36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14" name="Google Shape;314;p38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0A54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38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C780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38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38"/>
          <p:cNvSpPr txBox="1"/>
          <p:nvPr/>
        </p:nvSpPr>
        <p:spPr>
          <a:xfrm>
            <a:off x="2219625" y="685800"/>
            <a:ext cx="6917100" cy="4225200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readFromFile(string path){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StreamReader f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StreamReader(path);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string record;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(File.Exists(path)){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((record = f.ReadLine()) != null){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string[] splittedRecord = record.Split(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','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 degreeName = 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degreeDuration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.Parse(splittedRecord[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seats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.Parse(splittedRecord[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string[] splittedRecordForSubject = 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].Split(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DegreeProgram d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DegreeProgram(degreeName, degreeDuration, seats);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=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x &lt; splittedRecordForSubject.Length; x++){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Subject s = SubjectDL.isSubjectExists(splittedRecordForSubject[x]);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(s != null){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d.AddSubject(s);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addIntoDegreeList(d);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f.Close();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38"/>
          <p:cNvSpPr/>
          <p:nvPr/>
        </p:nvSpPr>
        <p:spPr>
          <a:xfrm>
            <a:off x="2226925" y="3016150"/>
            <a:ext cx="6917100" cy="1896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8"/>
          <p:cNvSpPr txBox="1"/>
          <p:nvPr>
            <p:ph idx="1" type="subTitle"/>
          </p:nvPr>
        </p:nvSpPr>
        <p:spPr>
          <a:xfrm>
            <a:off x="418650" y="1002075"/>
            <a:ext cx="1684500" cy="386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Then, adding the </a:t>
            </a: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subject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into the subject list of </a:t>
            </a: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DegreeProgram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b="1" sz="2400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20" name="Google Shape;3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152" y="3021799"/>
            <a:ext cx="2464050" cy="1843150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9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LoadData for DegreeProgram</a:t>
            </a:r>
            <a:endParaRPr b="1" sz="36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26" name="Google Shape;326;p39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0A54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39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C780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39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9"/>
          <p:cNvSpPr txBox="1"/>
          <p:nvPr/>
        </p:nvSpPr>
        <p:spPr>
          <a:xfrm>
            <a:off x="2219625" y="685800"/>
            <a:ext cx="6917100" cy="4225200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readFromFile(string path){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StreamReader f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StreamReader(path);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string record;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(File.Exists(path)){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((record = f.ReadLine()) != null){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string[] splittedRecord = record.Split(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','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 degreeName = 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degreeDuration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.Parse(splittedRecord[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seats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.Parse(splittedRecord[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string[] splittedRecordForSubject = 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].Split(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DegreeProgram d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DegreeProgram(degreeName, degreeDuration, seats);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=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x &lt; splittedRecordForSubject.Length; x++){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Subject s = SubjectDL.isSubjectExists(splittedRecordForSubject[x]);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(s != null){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d.AddSubject(s);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addIntoDegreeList(d);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f.Close();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0" name="Google Shape;330;p39"/>
          <p:cNvSpPr/>
          <p:nvPr/>
        </p:nvSpPr>
        <p:spPr>
          <a:xfrm>
            <a:off x="2226925" y="3473350"/>
            <a:ext cx="6917100" cy="1986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9"/>
          <p:cNvSpPr txBox="1"/>
          <p:nvPr>
            <p:ph idx="1" type="subTitle"/>
          </p:nvPr>
        </p:nvSpPr>
        <p:spPr>
          <a:xfrm>
            <a:off x="418650" y="1002075"/>
            <a:ext cx="1684500" cy="3862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Then, adding the </a:t>
            </a: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degree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into the DegreeProgram list.</a:t>
            </a:r>
            <a:endParaRPr b="1" sz="2400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32" name="Google Shape;33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9152" y="3021799"/>
            <a:ext cx="2464050" cy="1843150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LoadData for Student</a:t>
            </a:r>
            <a:endParaRPr b="1" sz="36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38" name="Google Shape;338;p40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0A54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40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C780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0" name="Google Shape;340;p40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0"/>
          <p:cNvSpPr txBox="1"/>
          <p:nvPr/>
        </p:nvSpPr>
        <p:spPr>
          <a:xfrm>
            <a:off x="592225" y="685800"/>
            <a:ext cx="7970100" cy="4257600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readFromFile(string path){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StreamReader f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StreamReader(path);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string record;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(File.Exists(path)){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((record = f.ReadLine()) != null){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string[] splittedRecord = record.Split(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','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 name = 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age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.Parse(splittedRecord[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fscMarks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.Parse(splittedRecord[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ecatMarks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.Parse(splittedRecord[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string[] splittedRecordForPreference = 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].Split(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List&lt;DegreeProgram&gt; preferences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List&lt;DegreeProgram&gt;();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=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x &lt; splittedRecordForPreference.Length; x++){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DegreeProgram d = DegreeProgramDL.isDegreeExists(splittedRecordForPreference[x]);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(d != null){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(!(preferences.Contains(d)))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preferences.Add(d);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Student s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Student(name, age, fscMarks, ecatMarks, preferences);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studentList.Add(s);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f.Close();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42" name="Google Shape;34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1226" y="47751"/>
            <a:ext cx="3332775" cy="1710525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1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LoadData for Student</a:t>
            </a:r>
            <a:endParaRPr b="1" sz="36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48" name="Google Shape;348;p41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0A54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41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C780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0" name="Google Shape;350;p41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1"/>
          <p:cNvSpPr txBox="1"/>
          <p:nvPr/>
        </p:nvSpPr>
        <p:spPr>
          <a:xfrm>
            <a:off x="592225" y="685800"/>
            <a:ext cx="7970100" cy="4257600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readFromFile(string path){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StreamReader f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StreamReader(path);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string record;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(File.Exists(path)){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((record = f.ReadLine()) != null){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string[] splittedRecord = record.Split(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','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 name = 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age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.Parse(splittedRecord[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fscMarks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.Parse(splittedRecord[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ecatMarks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.Parse(splittedRecord[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string[] splittedRecordForPreference = 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].Split(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List&lt;DegreeProgram&gt; preferences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List&lt;DegreeProgram&gt;();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=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x &lt; splittedRecordForPreference.Length; x++){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DegreeProgram d = DegreeProgramDL.isDegreeExists(splittedRecordForPreference[x]);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(d != null){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(!(preferences.Contains(d)))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preferences.Add(d);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Student s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Student(name, age, fscMarks, ecatMarks, preferences);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studentList.Add(s);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f.Close();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2" name="Google Shape;352;p41"/>
          <p:cNvSpPr/>
          <p:nvPr/>
        </p:nvSpPr>
        <p:spPr>
          <a:xfrm>
            <a:off x="592225" y="1492150"/>
            <a:ext cx="7970100" cy="7227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1226" y="47751"/>
            <a:ext cx="3332775" cy="1710525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 rot="10800000">
            <a:off x="8513292" y="86"/>
            <a:ext cx="627300" cy="1995600"/>
          </a:xfrm>
          <a:prstGeom prst="rtTriangle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/>
          <p:nvPr/>
        </p:nvSpPr>
        <p:spPr>
          <a:xfrm flipH="1" rot="10800000">
            <a:off x="-8" y="86"/>
            <a:ext cx="627300" cy="1995600"/>
          </a:xfrm>
          <a:prstGeom prst="rtTriangle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052" y="1645236"/>
            <a:ext cx="7989900" cy="22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2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LoadData for Student</a:t>
            </a:r>
            <a:endParaRPr b="1" sz="36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59" name="Google Shape;359;p42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0A54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2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C780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42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2"/>
          <p:cNvSpPr txBox="1"/>
          <p:nvPr/>
        </p:nvSpPr>
        <p:spPr>
          <a:xfrm>
            <a:off x="592225" y="685800"/>
            <a:ext cx="7970100" cy="4257600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readFromFile(string path){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StreamReader f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StreamReader(path);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string record;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(File.Exists(path)){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((record = f.ReadLine()) != null){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string[] splittedRecord = record.Split(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','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 name = 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age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.Parse(splittedRecord[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fscMarks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.Parse(splittedRecord[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ecatMarks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.Parse(splittedRecord[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string[] splittedRecordForPreference = 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].Split(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List&lt;DegreeProgram&gt; preferences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List&lt;DegreeProgram&gt;();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=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x &lt; splittedRecordForPreference.Length; x++){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DegreeProgram d = DegreeProgramDL.isDegreeExists(splittedRecordForPreference[x]);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(d != null){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(!(preferences.Contains(d)))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preferences.Add(d);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Student s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Student(name, age, fscMarks, ecatMarks, preferences);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studentList.Add(s);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f.Close();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3" name="Google Shape;363;p42"/>
          <p:cNvSpPr/>
          <p:nvPr/>
        </p:nvSpPr>
        <p:spPr>
          <a:xfrm>
            <a:off x="592225" y="2243900"/>
            <a:ext cx="7970100" cy="1458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1226" y="47751"/>
            <a:ext cx="3332775" cy="1710525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3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LoadData for Student</a:t>
            </a:r>
            <a:endParaRPr b="1" sz="36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70" name="Google Shape;370;p4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0A54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4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C780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2" name="Google Shape;372;p43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3"/>
          <p:cNvSpPr txBox="1"/>
          <p:nvPr/>
        </p:nvSpPr>
        <p:spPr>
          <a:xfrm>
            <a:off x="592225" y="685800"/>
            <a:ext cx="7970100" cy="4257600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readFromFile(string path){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StreamReader f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StreamReader(path);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string record;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(File.Exists(path)){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((record = f.ReadLine()) != null){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string[] splittedRecord = record.Split(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','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 name = 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age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.Parse(splittedRecord[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fscMarks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.Parse(splittedRecord[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ecatMarks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.Parse(splittedRecord[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string[] splittedRecordForPreference = 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].Split(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List&lt;DegreeProgram&gt; preferences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List&lt;DegreeProgram&gt;();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=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x &lt; splittedRecordForPreference.Length; x++){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DegreeProgram d = DegreeProgramDL.isDegreeExists(splittedRecordForPreference[x]);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(d != null){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(!(preferences.Contains(d)))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preferences.Add(d);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Student s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Student(name, age, fscMarks, ecatMarks, preferences);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studentList.Add(s);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f.Close();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4" name="Google Shape;374;p43"/>
          <p:cNvSpPr/>
          <p:nvPr/>
        </p:nvSpPr>
        <p:spPr>
          <a:xfrm>
            <a:off x="592225" y="2320100"/>
            <a:ext cx="7970100" cy="12060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5" name="Google Shape;3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1226" y="47751"/>
            <a:ext cx="3332775" cy="1710525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4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LoadData for Student</a:t>
            </a:r>
            <a:endParaRPr b="1" sz="36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81" name="Google Shape;381;p44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0A54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44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C780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3" name="Google Shape;383;p44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4"/>
          <p:cNvSpPr txBox="1"/>
          <p:nvPr/>
        </p:nvSpPr>
        <p:spPr>
          <a:xfrm>
            <a:off x="592225" y="685800"/>
            <a:ext cx="7970100" cy="4257600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readFromFile(string path){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StreamReader f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StreamReader(path);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string record;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(File.Exists(path)){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((record = f.ReadLine()) != null){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string[] splittedRecord = record.Split(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','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 name = 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age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.Parse(splittedRecord[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fscMarks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.Parse(splittedRecord[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ecatMarks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.Parse(splittedRecord[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string[] splittedRecordForPreference = splittedRecord[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].Split(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';'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List&lt;DegreeProgram&gt; preferences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List&lt;DegreeProgram&gt;();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=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x &lt; splittedRecordForPreference.Length; x++){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DegreeProgram d = DegreeProgramDL.isDegreeExists(splittedRecordForPreference[x]);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(d != null){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(!(preferences.Contains(d)))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preferences.Add(d);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Student s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Student(name, age, fscMarks, ecatMarks, preferences);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studentList.Add(s);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f.Close();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5" name="Google Shape;385;p44"/>
          <p:cNvSpPr/>
          <p:nvPr/>
        </p:nvSpPr>
        <p:spPr>
          <a:xfrm>
            <a:off x="592225" y="3489500"/>
            <a:ext cx="7970100" cy="3573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6" name="Google Shape;38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1226" y="47751"/>
            <a:ext cx="3332775" cy="1710525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5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Driver Program: </a:t>
            </a:r>
            <a:r>
              <a:rPr b="1" lang="en" sz="3266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before displaying the menu</a:t>
            </a:r>
            <a:endParaRPr b="1" sz="3266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92" name="Google Shape;392;p4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0A54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4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C780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" name="Google Shape;394;p45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5"/>
          <p:cNvSpPr txBox="1"/>
          <p:nvPr/>
        </p:nvSpPr>
        <p:spPr>
          <a:xfrm>
            <a:off x="1762050" y="1057950"/>
            <a:ext cx="5619900" cy="3417000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subjectPath =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"subject.txt"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degreePath =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"degree.txt"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studentPath =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"student.txt"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(SubjectDL.readFromFile(subjectPath))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Console.WriteLine(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"Subject Data Loaded Successfully"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(DegreeProgramDL.readFromFile(degreePath))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Console.WriteLine(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"DegreeProgram Data Loaded Successfully"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(StudentDL.readFromFile(studentPath))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Console.WriteLine(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"Student Data Loaded Successfully"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6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Store Data in Files</a:t>
            </a:r>
            <a:endParaRPr b="1" sz="36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01" name="Google Shape;401;p46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0A54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46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C780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" name="Google Shape;403;p46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6"/>
          <p:cNvSpPr txBox="1"/>
          <p:nvPr>
            <p:ph idx="1" type="subTitle"/>
          </p:nvPr>
        </p:nvSpPr>
        <p:spPr>
          <a:xfrm>
            <a:off x="418650" y="1002075"/>
            <a:ext cx="8651400" cy="316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Lets see how we will store the data into files.</a:t>
            </a:r>
            <a:endParaRPr b="1" sz="24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7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" sz="40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StoreData for Subject</a:t>
            </a:r>
            <a:endParaRPr b="1" sz="4000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10" name="Google Shape;410;p47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0A54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47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C780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2" name="Google Shape;412;p47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7"/>
          <p:cNvSpPr txBox="1"/>
          <p:nvPr/>
        </p:nvSpPr>
        <p:spPr>
          <a:xfrm>
            <a:off x="1141375" y="1972350"/>
            <a:ext cx="7052100" cy="1662300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storeintoFile(string path, Subject s)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StreamWriter f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StreamWriter(path,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f.WriteLine(s.code +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s.type +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s.creditHours +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s.subjectFees);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f.Flush();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f.Close();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8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" sz="40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StoreData for Student</a:t>
            </a:r>
            <a:endParaRPr b="1" sz="4000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19" name="Google Shape;419;p48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0A54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48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C780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1" name="Google Shape;421;p48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8"/>
          <p:cNvSpPr txBox="1"/>
          <p:nvPr/>
        </p:nvSpPr>
        <p:spPr>
          <a:xfrm>
            <a:off x="558550" y="1819950"/>
            <a:ext cx="7955700" cy="2978400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storeintoFile(string path, Student s)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StreamWriter f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StreamWriter(path,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string degreeNames =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=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x &lt; s.preferences.Count -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x++)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degreeNames = degreeNames + s.preferences[x].degreeName +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";"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degreeNames = degreeNames + s.preferences[s.preferences.Count -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].degreeName;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f.WriteLine(s.name +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s.age +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s.fscMarks +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s.ecatMarks +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degreeNames);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f.Flush();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f.Close();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9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" sz="40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StoreData for Student</a:t>
            </a:r>
            <a:endParaRPr b="1" sz="4000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28" name="Google Shape;428;p49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0A54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49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C780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0" name="Google Shape;430;p49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49"/>
          <p:cNvSpPr txBox="1"/>
          <p:nvPr/>
        </p:nvSpPr>
        <p:spPr>
          <a:xfrm>
            <a:off x="558550" y="1819950"/>
            <a:ext cx="7955700" cy="2978400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storeintoFile(string path, Student s)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StreamWriter f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StreamWriter(path,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string degreeNames =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=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x &lt; s.preferences.Count -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x++)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degreeNames = degreeNames + s.preferences[x].degreeName +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";"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degreeNames = degreeNames + s.preferences[s.preferences.Count -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].degreeName;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f.WriteLine(s.name +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s.age +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s.fscMarks +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s.ecatMarks +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degreeNames);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f.Flush();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f.Close();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2" name="Google Shape;432;p49"/>
          <p:cNvSpPr/>
          <p:nvPr/>
        </p:nvSpPr>
        <p:spPr>
          <a:xfrm>
            <a:off x="558550" y="2549900"/>
            <a:ext cx="7955700" cy="13260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9"/>
          <p:cNvSpPr txBox="1"/>
          <p:nvPr>
            <p:ph idx="1" type="subTitle"/>
          </p:nvPr>
        </p:nvSpPr>
        <p:spPr>
          <a:xfrm>
            <a:off x="418650" y="1002075"/>
            <a:ext cx="8651400" cy="316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First, we make a string by 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concatenation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for </a:t>
            </a: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degree names using semicolons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b="1" sz="24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0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" sz="40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StoreData for Student</a:t>
            </a:r>
            <a:endParaRPr b="1" sz="4000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39" name="Google Shape;439;p50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0A54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50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C780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50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50"/>
          <p:cNvSpPr txBox="1"/>
          <p:nvPr/>
        </p:nvSpPr>
        <p:spPr>
          <a:xfrm>
            <a:off x="558550" y="1819950"/>
            <a:ext cx="7955700" cy="2978400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storeintoFile(string path, Student s)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StreamWriter f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StreamWriter(path,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string degreeNames =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=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x &lt; s.preferences.Count -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x++)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degreeNames = degreeNames + s.preferences[x].degreeName +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";"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degreeNames = degreeNames + s.preferences[s.preferences.Count -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].degreeName;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f.WriteLine(s.name +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s.age +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s.fscMarks +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s.ecatMarks +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degreeNames);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f.Flush();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f.Close();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Google Shape;443;p50"/>
          <p:cNvSpPr/>
          <p:nvPr/>
        </p:nvSpPr>
        <p:spPr>
          <a:xfrm>
            <a:off x="558550" y="3846700"/>
            <a:ext cx="7955700" cy="6387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0"/>
          <p:cNvSpPr txBox="1"/>
          <p:nvPr>
            <p:ph idx="1" type="subTitle"/>
          </p:nvPr>
        </p:nvSpPr>
        <p:spPr>
          <a:xfrm>
            <a:off x="418650" y="1002075"/>
            <a:ext cx="8651400" cy="226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Then write the data into the file.</a:t>
            </a:r>
            <a:endParaRPr b="1" sz="24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1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" sz="40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StoreData for Student</a:t>
            </a:r>
            <a:endParaRPr b="1" sz="4000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50" name="Google Shape;450;p51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0A54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1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C780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2" name="Google Shape;452;p51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51"/>
          <p:cNvSpPr txBox="1"/>
          <p:nvPr/>
        </p:nvSpPr>
        <p:spPr>
          <a:xfrm>
            <a:off x="558550" y="1819950"/>
            <a:ext cx="7955700" cy="2978400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storeintoFile(string path, Student s)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StreamWriter f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StreamWriter(path,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string degreeNames =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=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x &lt; s.preferences.Count -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x++)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degreeNames = degreeNames + s.preferences[x].degreeName +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";"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degreeNames = degreeNames + s.preferences[s.preferences.Count -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].degreeName;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f.WriteLine(s.name +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s.age +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s.fscMarks +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s.ecatMarks +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degreeNames);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f.Flush();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f.Close();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4" name="Google Shape;454;p51"/>
          <p:cNvSpPr/>
          <p:nvPr/>
        </p:nvSpPr>
        <p:spPr>
          <a:xfrm>
            <a:off x="558550" y="2549900"/>
            <a:ext cx="7955700" cy="13260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1"/>
          <p:cNvSpPr txBox="1"/>
          <p:nvPr>
            <p:ph idx="1" type="subTitle"/>
          </p:nvPr>
        </p:nvSpPr>
        <p:spPr>
          <a:xfrm>
            <a:off x="418650" y="1002075"/>
            <a:ext cx="8651400" cy="316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did not want to have </a:t>
            </a: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semicolon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after the last degree name therefore we concatenated it separately.</a:t>
            </a:r>
            <a:endParaRPr b="1" sz="24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Review</a:t>
            </a:r>
            <a:endParaRPr b="1" sz="36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8" name="Google Shape;78;p16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0A54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6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C780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6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418650" y="1002075"/>
            <a:ext cx="8651400" cy="316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have developed our UAMS using </a:t>
            </a: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3 Tier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Model.</a:t>
            </a:r>
            <a:endParaRPr b="1" sz="24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.e., 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separate</a:t>
            </a:r>
            <a:b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endParaRPr b="1" sz="24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C78029"/>
              </a:buClr>
              <a:buSzPts val="2400"/>
              <a:buFont typeface="Comic Sans MS"/>
              <a:buAutoNum type="arabicPeriod"/>
            </a:pP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Business Logic (</a:t>
            </a: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BL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b="1" sz="24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C78029"/>
              </a:buClr>
              <a:buSzPts val="2400"/>
              <a:buFont typeface="Comic Sans MS"/>
              <a:buAutoNum type="arabicPeriod"/>
            </a:pP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 Layer (</a:t>
            </a: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DL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b="1" sz="24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914400" rtl="0" algn="l">
              <a:spcBef>
                <a:spcPts val="0"/>
              </a:spcBef>
              <a:spcAft>
                <a:spcPts val="0"/>
              </a:spcAft>
              <a:buClr>
                <a:srgbClr val="C78029"/>
              </a:buClr>
              <a:buSzPts val="2400"/>
              <a:buFont typeface="Comic Sans MS"/>
              <a:buAutoNum type="arabicPeriod"/>
            </a:pP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User Interface (</a:t>
            </a: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UI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b="1" sz="24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2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" sz="40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StoreData for DegreeProgram</a:t>
            </a:r>
            <a:endParaRPr b="1" sz="4000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61" name="Google Shape;461;p52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0A54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52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C780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3" name="Google Shape;463;p52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52"/>
          <p:cNvSpPr txBox="1"/>
          <p:nvPr/>
        </p:nvSpPr>
        <p:spPr>
          <a:xfrm>
            <a:off x="558550" y="1819950"/>
            <a:ext cx="7955700" cy="2978400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storeintoFile(string path, DegreeProgram d)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StreamWriter f =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StreamWriter(path,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string SubjectNames =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=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x &lt; d.subjects.Count -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x++)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SubjectNames = SubjectNames + d.subjects[x].type +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";"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SubjectNames = SubjectNames + d.subjects[d.subjects.Count -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].type;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f.WriteLine(d.degreeName +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d.degreeDuration +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d.seats + 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SubjectNames);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f.Flush();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f.Close();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5" name="Google Shape;465;p52"/>
          <p:cNvSpPr txBox="1"/>
          <p:nvPr>
            <p:ph idx="1" type="subTitle"/>
          </p:nvPr>
        </p:nvSpPr>
        <p:spPr>
          <a:xfrm>
            <a:off x="418650" y="1002075"/>
            <a:ext cx="8651400" cy="210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Same goes for Degree Programs.</a:t>
            </a:r>
            <a:endParaRPr b="1" sz="24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3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" sz="40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Driver Program</a:t>
            </a:r>
            <a:endParaRPr b="1" sz="4000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71" name="Google Shape;471;p53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0A54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53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C780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" name="Google Shape;473;p53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53"/>
          <p:cNvSpPr txBox="1"/>
          <p:nvPr/>
        </p:nvSpPr>
        <p:spPr>
          <a:xfrm>
            <a:off x="558550" y="1896150"/>
            <a:ext cx="7955700" cy="2770500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(option ==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(DegreeProgramDL.programList.Count &gt;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Student s = StudentUI.takeInputForStudent();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StudentDL.addIntoStudentList(s);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StudentDL.storeintoFile(studentPath, s);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(option ==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DegreeProgram d = DegreeProgramUI.takeInputForDegree();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DegreeProgramDL.addIntoDegreeList(d);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DegreeProgramDL.storeintoFile(degreePath, d);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5" name="Google Shape;475;p53"/>
          <p:cNvSpPr txBox="1"/>
          <p:nvPr>
            <p:ph idx="1" type="subTitle"/>
          </p:nvPr>
        </p:nvSpPr>
        <p:spPr>
          <a:xfrm>
            <a:off x="418650" y="1002075"/>
            <a:ext cx="8651400" cy="210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Just add one function call to store the data into the file as the data is added into the list.</a:t>
            </a:r>
            <a:endParaRPr b="1" sz="24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4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" sz="40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Driver Program</a:t>
            </a:r>
            <a:endParaRPr b="1" sz="4000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81" name="Google Shape;481;p54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0A54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54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C780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3" name="Google Shape;483;p54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54"/>
          <p:cNvSpPr txBox="1"/>
          <p:nvPr/>
        </p:nvSpPr>
        <p:spPr>
          <a:xfrm>
            <a:off x="558550" y="1896150"/>
            <a:ext cx="7955700" cy="2770500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(option ==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(DegreeProgramDL.programList.Count &gt;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Student s = StudentUI.takeInputForStudent();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StudentDL.addIntoStudentList(s);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StudentDL.storeintoFile(studentPath, s);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(option ==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DegreeProgram d = DegreeProgramUI.takeInputForDegree();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DegreeProgramDL.addIntoDegreeList(d);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DegreeProgramDL.storeintoFile(degreePath, d);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5" name="Google Shape;485;p54"/>
          <p:cNvSpPr txBox="1"/>
          <p:nvPr>
            <p:ph idx="1" type="subTitle"/>
          </p:nvPr>
        </p:nvSpPr>
        <p:spPr>
          <a:xfrm>
            <a:off x="418650" y="1002075"/>
            <a:ext cx="8651400" cy="2101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Just add one function call to store the data into the file as the data is added into the list.</a:t>
            </a:r>
            <a:endParaRPr b="1" sz="24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6" name="Google Shape;486;p54"/>
          <p:cNvSpPr/>
          <p:nvPr/>
        </p:nvSpPr>
        <p:spPr>
          <a:xfrm>
            <a:off x="558550" y="2932300"/>
            <a:ext cx="7955700" cy="2295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4"/>
          <p:cNvSpPr/>
          <p:nvPr/>
        </p:nvSpPr>
        <p:spPr>
          <a:xfrm>
            <a:off x="558550" y="4227700"/>
            <a:ext cx="7955700" cy="2295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5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" sz="36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Conclusion</a:t>
            </a:r>
            <a:endParaRPr b="1" sz="36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93" name="Google Shape;493;p55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0A54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55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C780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5" name="Google Shape;495;p55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55"/>
          <p:cNvSpPr txBox="1"/>
          <p:nvPr/>
        </p:nvSpPr>
        <p:spPr>
          <a:xfrm>
            <a:off x="627250" y="724825"/>
            <a:ext cx="7828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5463"/>
              </a:buClr>
              <a:buSzPts val="2000"/>
              <a:buFont typeface="Comic Sans MS"/>
              <a:buChar char="●"/>
            </a:pPr>
            <a:r>
              <a:rPr b="1" lang="en" sz="20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technique for converting data of objects into permanent storage using object-oriented programming languages is Called </a:t>
            </a:r>
            <a:r>
              <a:rPr b="1" lang="en" sz="20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Object-Relational Mapping (ORM)</a:t>
            </a:r>
            <a:endParaRPr b="1" sz="2000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97" name="Google Shape;49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25626"/>
            <a:ext cx="809175" cy="133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308924" y="3515282"/>
            <a:ext cx="809176" cy="1349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6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0404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</a:t>
            </a:r>
            <a:r>
              <a:rPr b="1" lang="en" sz="36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Learning Objective</a:t>
            </a:r>
            <a:endParaRPr b="1" sz="3600">
              <a:solidFill>
                <a:srgbClr val="C7802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04" name="Google Shape;504;p56"/>
          <p:cNvSpPr txBox="1"/>
          <p:nvPr>
            <p:ph idx="1" type="subTitle"/>
          </p:nvPr>
        </p:nvSpPr>
        <p:spPr>
          <a:xfrm>
            <a:off x="595750" y="1783350"/>
            <a:ext cx="6632700" cy="2141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0A5463"/>
                </a:solidFill>
                <a:latin typeface="Raleway"/>
                <a:ea typeface="Raleway"/>
                <a:cs typeface="Raleway"/>
                <a:sym typeface="Raleway"/>
              </a:rPr>
              <a:t>Write Code for </a:t>
            </a:r>
            <a:r>
              <a:rPr b="1" lang="en" sz="3000">
                <a:solidFill>
                  <a:srgbClr val="C78029"/>
                </a:solidFill>
                <a:latin typeface="Raleway"/>
                <a:ea typeface="Raleway"/>
                <a:cs typeface="Raleway"/>
                <a:sym typeface="Raleway"/>
              </a:rPr>
              <a:t>Storing and Loading </a:t>
            </a:r>
            <a:r>
              <a:rPr b="1" lang="en" sz="3000">
                <a:solidFill>
                  <a:srgbClr val="0A5463"/>
                </a:solidFill>
                <a:latin typeface="Raleway"/>
                <a:ea typeface="Raleway"/>
                <a:cs typeface="Raleway"/>
                <a:sym typeface="Raleway"/>
              </a:rPr>
              <a:t>data of objects from files</a:t>
            </a:r>
            <a:r>
              <a:rPr b="1" lang="en" sz="3000">
                <a:solidFill>
                  <a:srgbClr val="0A5463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b="1" sz="3000">
              <a:solidFill>
                <a:srgbClr val="0A54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0A546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rgbClr val="0A546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505" name="Google Shape;505;p56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0A54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56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C780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7" name="Google Shape;507;p56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8" name="Google Shape;50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0175" y="637800"/>
            <a:ext cx="1833425" cy="40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Review</a:t>
            </a:r>
            <a:endParaRPr b="1" sz="36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87" name="Google Shape;87;p17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0A54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7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C780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17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>
            <p:ph idx="1" type="subTitle"/>
          </p:nvPr>
        </p:nvSpPr>
        <p:spPr>
          <a:xfrm>
            <a:off x="418650" y="1002075"/>
            <a:ext cx="8651400" cy="316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made </a:t>
            </a: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3 classes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 the business logic.</a:t>
            </a:r>
            <a:endParaRPr b="1" sz="24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52400" y="1997175"/>
            <a:ext cx="4653000" cy="2470500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Student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string name;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b="1" lang="en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age;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b="1" lang="en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fscMarks;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b="1" lang="en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ecatMarks;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b="1" lang="en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merit;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List&lt;DegreeProgram&gt; preferences;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List&lt;Subject&gt; regSubject;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DegreeProgram regDegree;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5148375" y="1539975"/>
            <a:ext cx="3380400" cy="1639200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Subject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string code;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string type;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b="1" lang="en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creditHours;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b="1" lang="en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subjectFees;</a:t>
            </a:r>
            <a:endParaRPr b="1"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5013875" y="3202463"/>
            <a:ext cx="3686400" cy="1639200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DegreeProgram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string degreeName;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b="1" lang="en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degreeDuration;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List&lt;Subject&gt; subjects;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b="1" lang="en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seats;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  </a:t>
            </a:r>
            <a:endParaRPr b="1" sz="16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Review</a:t>
            </a:r>
            <a:endParaRPr b="1" sz="36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9" name="Google Shape;99;p18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0A54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8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C780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8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418650" y="1002075"/>
            <a:ext cx="8651400" cy="316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Now, the question is how to </a:t>
            </a: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Store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the data related to objects in the Files.</a:t>
            </a:r>
            <a:endParaRPr b="1" sz="24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152400" y="1997175"/>
            <a:ext cx="4653000" cy="2470500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Student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string name;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b="1" lang="en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age;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b="1" lang="en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fscMarks;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b="1" lang="en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ecatMarks;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b="1" lang="en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merit;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List&lt;DegreeProgram&gt; preferences;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List&lt;Subject&gt; regSubject;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DegreeProgram regDegree;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5148375" y="1539975"/>
            <a:ext cx="3380400" cy="1639200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Subject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string code;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string type;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b="1" lang="en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creditHours;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b="1" lang="en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subjectFees;</a:t>
            </a:r>
            <a:endParaRPr b="1"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5013875" y="3202463"/>
            <a:ext cx="3686400" cy="1639200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DegreeProgram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string degreeName;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b="1" lang="en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degreeDuration;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List&lt;Subject&gt; subjects;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b="1" lang="en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seats;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  </a:t>
            </a:r>
            <a:endParaRPr b="1" sz="16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Review</a:t>
            </a:r>
            <a:endParaRPr b="1" sz="36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1" name="Google Shape;111;p19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0A54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9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C780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9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 txBox="1"/>
          <p:nvPr>
            <p:ph idx="1" type="subTitle"/>
          </p:nvPr>
        </p:nvSpPr>
        <p:spPr>
          <a:xfrm>
            <a:off x="418650" y="1002075"/>
            <a:ext cx="8651400" cy="316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DegreeProgram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objects contain the </a:t>
            </a: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 of subjects 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which are also objects.</a:t>
            </a:r>
            <a:endParaRPr b="1" sz="24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152400" y="1997175"/>
            <a:ext cx="4653000" cy="2470500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Student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string name;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b="1" lang="en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age;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b="1" lang="en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fscMarks;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b="1" lang="en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ecatMarks;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b="1" lang="en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merit;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List&lt;DegreeProgram&gt; preferences;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List&lt;Subject&gt; regSubject;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DegreeProgram regDegree;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5148375" y="1539975"/>
            <a:ext cx="3380400" cy="1639200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Subject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string code;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string type;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b="1" lang="en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creditHours;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b="1" lang="en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subjectFees;</a:t>
            </a:r>
            <a:endParaRPr b="1"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5013875" y="3202463"/>
            <a:ext cx="3686400" cy="1639200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DegreeProgram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string degreeName;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b="1" lang="en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degreeDuration;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List&lt;Subject&gt; subjects;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b="1" lang="en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seats;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  </a:t>
            </a:r>
            <a:endParaRPr b="1" sz="16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Review</a:t>
            </a:r>
            <a:endParaRPr b="1" sz="36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23" name="Google Shape;123;p20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0A54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20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C780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20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0"/>
          <p:cNvSpPr txBox="1"/>
          <p:nvPr>
            <p:ph idx="1" type="subTitle"/>
          </p:nvPr>
        </p:nvSpPr>
        <p:spPr>
          <a:xfrm>
            <a:off x="418650" y="1002075"/>
            <a:ext cx="8651400" cy="316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Student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objects contain the </a:t>
            </a: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 of preferences 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which are also objects.</a:t>
            </a:r>
            <a:endParaRPr b="1" sz="24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152400" y="1997175"/>
            <a:ext cx="4653000" cy="2470500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Student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string name;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b="1" lang="en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age;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b="1" lang="en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fscMarks;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b="1" lang="en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ecatMarks;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b="1" lang="en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merit;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List&lt;DegreeProgram&gt; preferences;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List&lt;Subject&gt; regSubject;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DegreeProgram regDegree;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5148375" y="1539975"/>
            <a:ext cx="3380400" cy="1639200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Subject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string code;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string type;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b="1" lang="en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creditHours;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b="1" lang="en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subjectFees;</a:t>
            </a:r>
            <a:endParaRPr b="1"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5013875" y="3202463"/>
            <a:ext cx="3686400" cy="1639200"/>
          </a:xfrm>
          <a:prstGeom prst="rect">
            <a:avLst/>
          </a:prstGeom>
          <a:noFill/>
          <a:ln cap="flat" cmpd="sng" w="28575">
            <a:solidFill>
              <a:srgbClr val="0A54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DegreeProgram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string degreeName;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b="1" lang="en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degreeDuration;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List&lt;Subject&gt; subjects;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 </a:t>
            </a:r>
            <a:r>
              <a:rPr b="1" lang="en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seats;</a:t>
            </a:r>
            <a:endParaRPr b="1" sz="13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  </a:t>
            </a:r>
            <a:endParaRPr b="1" sz="16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ctrTitle"/>
          </p:nvPr>
        </p:nvSpPr>
        <p:spPr>
          <a:xfrm>
            <a:off x="0" y="0"/>
            <a:ext cx="9144000" cy="7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Object-Relational Mapping</a:t>
            </a:r>
            <a:endParaRPr b="1" sz="36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35" name="Google Shape;135;p21"/>
          <p:cNvCxnSpPr/>
          <p:nvPr/>
        </p:nvCxnSpPr>
        <p:spPr>
          <a:xfrm>
            <a:off x="375500" y="1239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0A546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1"/>
          <p:cNvCxnSpPr/>
          <p:nvPr/>
        </p:nvCxnSpPr>
        <p:spPr>
          <a:xfrm>
            <a:off x="299300" y="47750"/>
            <a:ext cx="0" cy="570000"/>
          </a:xfrm>
          <a:prstGeom prst="straightConnector1">
            <a:avLst/>
          </a:prstGeom>
          <a:noFill/>
          <a:ln cap="flat" cmpd="sng" w="38100">
            <a:solidFill>
              <a:srgbClr val="C7802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21"/>
          <p:cNvSpPr/>
          <p:nvPr/>
        </p:nvSpPr>
        <p:spPr>
          <a:xfrm>
            <a:off x="0" y="4864944"/>
            <a:ext cx="9144000" cy="288000"/>
          </a:xfrm>
          <a:prstGeom prst="rect">
            <a:avLst/>
          </a:prstGeom>
          <a:solidFill>
            <a:srgbClr val="0A54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418650" y="1002075"/>
            <a:ext cx="8651400" cy="316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technique for converting data of objects into permanent storage using object-oriented programming languages is Called Object-Relational Mapping (</a:t>
            </a:r>
            <a:r>
              <a:rPr b="1" lang="en" sz="2400">
                <a:solidFill>
                  <a:srgbClr val="C78029"/>
                </a:solidFill>
                <a:latin typeface="Comic Sans MS"/>
                <a:ea typeface="Comic Sans MS"/>
                <a:cs typeface="Comic Sans MS"/>
                <a:sym typeface="Comic Sans MS"/>
              </a:rPr>
              <a:t>ORM</a:t>
            </a:r>
            <a:r>
              <a:rPr b="1" lang="en" sz="2400">
                <a:solidFill>
                  <a:srgbClr val="0A5463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b="1" sz="2400">
              <a:solidFill>
                <a:srgbClr val="0A546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