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DACF86-20D2-48DB-963F-E34AF46B9852}">
  <a:tblStyle styleId="{75DACF86-20D2-48DB-963F-E34AF46B98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f40599e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f40599e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40599e2a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40599e2a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f40599e2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f40599e2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f40599e2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f40599e2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f40599e2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f40599e2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f40599e2a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f40599e2a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f40599e2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f40599e2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f40599e2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f40599e2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f40599e2a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f40599e2a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f40599e2a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f40599e2a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f40599e2a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f40599e2a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cb739b7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cb739b7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f40599e2a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f40599e2a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f40599e2a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f40599e2a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f40599e2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f40599e2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f40599e2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1f40599e2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f40599e2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f40599e2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1f40599e2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1f40599e2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f40599e2a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f40599e2a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f40599e2a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1f40599e2a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f40599e2a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1f40599e2a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f40599e2a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f40599e2a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b739b7a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b739b7a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f40599e2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f40599e2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f40599e2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1f40599e2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1f40599e2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1f40599e2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video you will be able to Write a Conditional Statement with Single Boolean Expression consisting of an Equal Comparison Operator.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1f40599e2a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g11f40599e2a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f40599e2a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g11f40599e2a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f40599e2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f40599e2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40599e2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f40599e2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f40599e2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f40599e2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f40599e2a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f40599e2a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f40599e2a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f40599e2a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1f40599e2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1f40599e2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375800" y="1791725"/>
            <a:ext cx="6331500" cy="98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 and Composition</a:t>
            </a:r>
            <a:endParaRPr sz="39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625" y="1038688"/>
            <a:ext cx="14478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3" y="1038688"/>
            <a:ext cx="1333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02: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TableofContents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both have two different properties and qualified as for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different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classes.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25" y="24360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77" y="2293200"/>
            <a:ext cx="1828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02: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1" name="Google Shape;151;p2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153;p2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object of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TableofContents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does not mean anything without its corresponding object of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 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25" y="24360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77" y="2293200"/>
            <a:ext cx="1828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02: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" name="Google Shape;162;p2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418650" y="7734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other words, we can say the object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lifetime of  TableofContents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lifetime of the corresponding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725" y="24360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777" y="2293200"/>
            <a:ext cx="18283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2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when the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classes collaborate with each other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there could be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possible scenarios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Lifetime of objects is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each other.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Lifetime of objects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dependent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each other.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handle these scenarios of Real Life,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Oriented Programming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offers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types of Associations.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3297850" y="2258475"/>
            <a:ext cx="1274100" cy="313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two objects have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 lifetime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but one object has an other object such type of association is called the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918250" y="2415400"/>
            <a:ext cx="3307500" cy="23460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3312425" y="3074450"/>
            <a:ext cx="2491500" cy="16869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4021875" y="25499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021875" y="31595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relation between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is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 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relation because both object have their own lifetime and signal object contains the cars.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2918250" y="2415400"/>
            <a:ext cx="3307500" cy="23460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3312425" y="3074450"/>
            <a:ext cx="2491500" cy="16869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4021875" y="25499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021875" y="31595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2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9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provide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method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allow external world to communicate with it 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46300" y="1843950"/>
            <a:ext cx="8651400" cy="30210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string carName;				</a:t>
            </a: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</a:t>
            </a:r>
            <a:endParaRPr sz="1350" b="1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Car(string name)				</a:t>
            </a: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//Parameterized Constructor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carName = name;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public </a:t>
            </a:r>
            <a:r>
              <a:rPr lang="en" sz="135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onSignalChange(string action)			</a:t>
            </a: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//Member Function/Behaviour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Console.WriteLine(</a:t>
            </a:r>
            <a:r>
              <a:rPr lang="en" sz="135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 am "</a:t>
            </a: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carName + </a:t>
            </a:r>
            <a:r>
              <a:rPr lang="en" sz="135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and I am in "</a:t>
            </a: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action + </a:t>
            </a:r>
            <a:r>
              <a:rPr lang="en" sz="135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state"</a:t>
            </a: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8" name="Google Shape;228;p3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33162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contains cars in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carList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that are present on the signal and new cars can be added into the list using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5161800" y="1202625"/>
            <a:ext cx="3982200" cy="27591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8" name="Google Shape;238;p3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33162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also provides two methods to set it state </a:t>
            </a:r>
            <a:r>
              <a:rPr lang="en" sz="2400" b="1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38761D"/>
                </a:solidFill>
                <a:latin typeface="Comic Sans MS"/>
                <a:ea typeface="Comic Sans MS"/>
                <a:cs typeface="Comic Sans MS"/>
                <a:sym typeface="Comic Sans MS"/>
              </a:rPr>
              <a:t>Green</a:t>
            </a:r>
            <a:endParaRPr sz="2400" b="1">
              <a:solidFill>
                <a:srgbClr val="38761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5161800" y="897825"/>
            <a:ext cx="3982200" cy="39096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setRedState()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setGreenState()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054" y="1995682"/>
            <a:ext cx="7989900" cy="1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8" name="Google Shape;248;p3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33162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of these methods, call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informCars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 to update the cars state.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161800" y="0"/>
            <a:ext cx="3982200" cy="50949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setRedState()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setGreenState()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informCars()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foreach (Car car in carList)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car.onSignalChange(state);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8" name="Google Shape;258;p3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3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33162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of these methods, call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informCars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function to update the cars state. This function inform all cars through the available method of car that the signal has been changed.</a:t>
            </a:r>
            <a:endParaRPr sz="24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5161800" y="0"/>
            <a:ext cx="3982200" cy="50949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setRedState()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setGreenState()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informCars()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foreach (Car car in carList)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car.onSignalChange(state);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/>
          <p:nvPr/>
        </p:nvSpPr>
        <p:spPr>
          <a:xfrm>
            <a:off x="5161800" y="0"/>
            <a:ext cx="3982200" cy="50949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setRedState()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setGreenState()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informCars()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foreach (Car car in carList)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car.onSignalChange(</a:t>
            </a:r>
            <a:r>
              <a:rPr lang="en" sz="11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0" y="0"/>
            <a:ext cx="3644100" cy="22164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0" y="2817750"/>
            <a:ext cx="4386600" cy="20472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Main(string[] args)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TrafficSignal signal1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Car car1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Car(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"Car1"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Car car2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Car(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"Car2"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signal1.addCar(car1);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signal1.addCar(car2);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signal1.setRedState();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signal1.setGreenState();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Console.ReadKey();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5161800" y="0"/>
            <a:ext cx="3982200" cy="50949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setRedState()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setGreenState()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state = 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informCars();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informCars()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foreach (Car car in carList)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car.onSignalChange(</a:t>
            </a:r>
            <a:r>
              <a:rPr lang="en" sz="11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0" y="0"/>
            <a:ext cx="3644100" cy="22164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//Data Members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state;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List&lt;Car&gt; carList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List&lt;Car&gt;();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//Member Functions/Behaviours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addCar(Car c)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carList.Add(c);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5"/>
          <p:cNvSpPr txBox="1"/>
          <p:nvPr/>
        </p:nvSpPr>
        <p:spPr>
          <a:xfrm>
            <a:off x="0" y="2817750"/>
            <a:ext cx="4386600" cy="20472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Main(string[] args)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TrafficSignal signal1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TrafficSignal();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Car car1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Car(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"Car1"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Car car2 = </a:t>
            </a:r>
            <a:r>
              <a:rPr lang="en" sz="11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Car(</a:t>
            </a:r>
            <a:r>
              <a:rPr lang="en" sz="1100" b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"Car2"</a:t>
            </a: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signal1.addCar(car1);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signal1.addCar(car2);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signal1.setRedState();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signal1.setGreenState();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Console.ReadKey();</a:t>
            </a:r>
            <a:endParaRPr sz="11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925" y="1690125"/>
            <a:ext cx="3293000" cy="8966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Aggregation: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Diagram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5" name="Google Shape;285;p3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3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4453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use </a:t>
            </a:r>
            <a:r>
              <a:rPr lang="en" sz="22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diamond</a:t>
            </a:r>
            <a:r>
              <a:rPr lang="en" sz="22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symbol in class diagram to represent the </a:t>
            </a:r>
            <a:r>
              <a:rPr lang="en" sz="22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r>
              <a:rPr lang="en" sz="22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Relation between two classes.</a:t>
            </a:r>
            <a:endParaRPr sz="22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289" name="Google Shape;289;p36"/>
          <p:cNvGraphicFramePr/>
          <p:nvPr/>
        </p:nvGraphicFramePr>
        <p:xfrm>
          <a:off x="5971175" y="20759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3172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</a:t>
                      </a:r>
                      <a:endParaRPr sz="18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8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Category</a:t>
                      </a:r>
                      <a:endParaRPr sz="18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Price</a:t>
                      </a:r>
                      <a:endParaRPr sz="18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onSignalChange(action)</a:t>
                      </a:r>
                      <a:endParaRPr sz="1700" b="1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0" name="Google Shape;290;p36"/>
          <p:cNvGraphicFramePr/>
          <p:nvPr/>
        </p:nvGraphicFramePr>
        <p:xfrm>
          <a:off x="176275" y="2062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30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TrafficSignal</a:t>
                      </a:r>
                      <a:endParaRPr sz="18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state</a:t>
                      </a:r>
                      <a:endParaRPr sz="18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cars</a:t>
                      </a:r>
                      <a:endParaRPr sz="18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setRedState()</a:t>
                      </a:r>
                      <a:endParaRPr sz="1800" b="1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setGreenState()</a:t>
                      </a:r>
                      <a:endParaRPr sz="1800" b="1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addCar(car:Car)</a:t>
                      </a:r>
                      <a:endParaRPr sz="1800" b="1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C7802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informCar(action)</a:t>
                      </a:r>
                      <a:endParaRPr sz="1800" b="1">
                        <a:solidFill>
                          <a:srgbClr val="C7802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1" name="Google Shape;291;p36"/>
          <p:cNvSpPr txBox="1"/>
          <p:nvPr/>
        </p:nvSpPr>
        <p:spPr>
          <a:xfrm>
            <a:off x="4050525" y="2934450"/>
            <a:ext cx="160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Controls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2" name="Google Shape;292;p36"/>
          <p:cNvCxnSpPr/>
          <p:nvPr/>
        </p:nvCxnSpPr>
        <p:spPr>
          <a:xfrm rot="10800000" flipH="1">
            <a:off x="3667475" y="3654413"/>
            <a:ext cx="2325600" cy="17400"/>
          </a:xfrm>
          <a:prstGeom prst="straightConnector1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" name="Google Shape;293;p36"/>
          <p:cNvSpPr txBox="1"/>
          <p:nvPr/>
        </p:nvSpPr>
        <p:spPr>
          <a:xfrm>
            <a:off x="5405375" y="3148775"/>
            <a:ext cx="43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∞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3133975" y="3239250"/>
            <a:ext cx="29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3249875" y="3536663"/>
            <a:ext cx="435300" cy="235500"/>
          </a:xfrm>
          <a:prstGeom prst="flowChartDecision">
            <a:avLst/>
          </a:prstGeom>
          <a:solidFill>
            <a:srgbClr val="FFFFFF"/>
          </a:solidFill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1" name="Google Shape;301;p3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3" name="Google Shape;303;p3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handle these scenarios of Real Life, </a:t>
            </a:r>
            <a:r>
              <a:rPr lang="en" sz="2400" b="1" dirty="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Oriented Programming</a:t>
            </a:r>
            <a:r>
              <a:rPr lang="en" sz="2400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offers </a:t>
            </a:r>
            <a:r>
              <a:rPr lang="en" sz="2400" b="1" dirty="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</a:t>
            </a:r>
            <a:r>
              <a:rPr lang="en" sz="2400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types of Associations.</a:t>
            </a:r>
            <a:endParaRPr sz="2400" b="1" dirty="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Aggregation.</a:t>
            </a:r>
            <a:endParaRPr sz="2400" b="1" dirty="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lang="en" sz="2400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Composition.</a:t>
            </a:r>
            <a:endParaRPr sz="2400" b="1" dirty="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3297850" y="2944275"/>
            <a:ext cx="1274100" cy="3132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8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1" name="Google Shape;311;p3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3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life time of an object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lifetime of another object this type of Association is called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2918250" y="2415400"/>
            <a:ext cx="3307500" cy="23460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3312425" y="3074450"/>
            <a:ext cx="2491500" cy="16869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4021875" y="25499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4021875" y="31595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3705850" y="3652950"/>
            <a:ext cx="1719300" cy="11085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 txBox="1"/>
          <p:nvPr/>
        </p:nvSpPr>
        <p:spPr>
          <a:xfrm>
            <a:off x="4021875" y="37691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Types of Association: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6" name="Google Shape;326;p3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Association between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TableofContents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type of composition.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2918250" y="2415400"/>
            <a:ext cx="3307500" cy="23460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>
            <a:off x="3312425" y="3074450"/>
            <a:ext cx="2491500" cy="16869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4021875" y="25499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4021875" y="31595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3705850" y="3652950"/>
            <a:ext cx="1719300" cy="11085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4021875" y="37691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Composition: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1" name="Google Shape;341;p4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4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Association between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Book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TableofContents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type of composition.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2918250" y="2415400"/>
            <a:ext cx="3307500" cy="23460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0"/>
          <p:cNvSpPr/>
          <p:nvPr/>
        </p:nvSpPr>
        <p:spPr>
          <a:xfrm>
            <a:off x="3312425" y="3074450"/>
            <a:ext cx="2491500" cy="16869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4021875" y="25499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4021875" y="31595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3705850" y="3652950"/>
            <a:ext cx="1719300" cy="1108500"/>
          </a:xfrm>
          <a:prstGeom prst="ellipse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0"/>
          <p:cNvSpPr txBox="1"/>
          <p:nvPr/>
        </p:nvSpPr>
        <p:spPr>
          <a:xfrm>
            <a:off x="4021875" y="3769100"/>
            <a:ext cx="128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endParaRPr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Composition: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6" name="Google Shape;356;p4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4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 txBox="1"/>
          <p:nvPr/>
        </p:nvSpPr>
        <p:spPr>
          <a:xfrm>
            <a:off x="927650" y="1047150"/>
            <a:ext cx="3254100" cy="13722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Main(string[] args)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Book book1 =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Book();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Console.ReadKey();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4989575" y="1514775"/>
            <a:ext cx="3513300" cy="26256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Book()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toc =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TableofContents();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TableofContents toc;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List&lt;string&gt; sections;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List&lt;string&gt; chapters;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1"/>
          <p:cNvSpPr txBox="1"/>
          <p:nvPr/>
        </p:nvSpPr>
        <p:spPr>
          <a:xfrm>
            <a:off x="798050" y="2662050"/>
            <a:ext cx="3513300" cy="2124000"/>
          </a:xfrm>
          <a:prstGeom prst="rect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TableofContents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List&lt;string&gt; items;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lang="en" sz="12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addItem(string item)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items.Add(item);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052" y="1645236"/>
            <a:ext cx="7989900" cy="2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Composition: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Working 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7" name="Google Shape;367;p4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4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use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filled diamond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symbol in class diagram to represent the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Relation between two classes.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71" name="Google Shape;371;p42"/>
          <p:cNvGraphicFramePr/>
          <p:nvPr/>
        </p:nvGraphicFramePr>
        <p:xfrm>
          <a:off x="6199775" y="2304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294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5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TableOfContents</a:t>
                      </a:r>
                      <a:endParaRPr sz="20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items</a:t>
                      </a:r>
                      <a:endParaRPr sz="2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</a:t>
                      </a:r>
                      <a:endParaRPr sz="19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addItem(item)</a:t>
                      </a:r>
                      <a:endParaRPr sz="19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2" name="Google Shape;372;p42"/>
          <p:cNvGraphicFramePr/>
          <p:nvPr/>
        </p:nvGraphicFramePr>
        <p:xfrm>
          <a:off x="176275" y="22915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302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 sz="20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sections</a:t>
                      </a:r>
                      <a:endParaRPr sz="2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chapters</a:t>
                      </a:r>
                      <a:endParaRPr sz="2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Book()</a:t>
                      </a:r>
                      <a:endParaRPr sz="2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3" name="Google Shape;373;p42"/>
          <p:cNvSpPr txBox="1"/>
          <p:nvPr/>
        </p:nvSpPr>
        <p:spPr>
          <a:xfrm>
            <a:off x="4050525" y="2705850"/>
            <a:ext cx="160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Controls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 rot="10800000" flipH="1">
            <a:off x="3653075" y="3349613"/>
            <a:ext cx="2568600" cy="1800"/>
          </a:xfrm>
          <a:prstGeom prst="straightConnector1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42"/>
          <p:cNvSpPr txBox="1"/>
          <p:nvPr/>
        </p:nvSpPr>
        <p:spPr>
          <a:xfrm>
            <a:off x="5633975" y="2767775"/>
            <a:ext cx="43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42"/>
          <p:cNvSpPr txBox="1"/>
          <p:nvPr/>
        </p:nvSpPr>
        <p:spPr>
          <a:xfrm>
            <a:off x="3271775" y="2767775"/>
            <a:ext cx="43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3249875" y="3231863"/>
            <a:ext cx="435300" cy="235500"/>
          </a:xfrm>
          <a:prstGeom prst="flowChartDecision">
            <a:avLst/>
          </a:prstGeom>
          <a:solidFill>
            <a:srgbClr val="0A5463"/>
          </a:solidFill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36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3" name="Google Shape;383;p4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4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627250" y="724825"/>
            <a:ext cx="78288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5463"/>
              </a:buClr>
              <a:buSzPts val="2000"/>
              <a:buFont typeface="Comic Sans MS"/>
              <a:buChar char="●"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 has two types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1) Aggregation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Composition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5463"/>
              </a:buClr>
              <a:buSzPts val="2000"/>
              <a:buFont typeface="Comic Sans MS"/>
              <a:buChar char="●"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life times of two separate objects are </a:t>
            </a:r>
            <a:r>
              <a:rPr lang="en" sz="20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independent</a:t>
            </a: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each other, this type of association is called </a:t>
            </a:r>
            <a:r>
              <a:rPr lang="en" sz="20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Aggregation</a:t>
            </a:r>
            <a:endParaRPr sz="20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5463"/>
              </a:buClr>
              <a:buSzPts val="2000"/>
              <a:buFont typeface="Comic Sans MS"/>
              <a:buChar char="●"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life time of two separate objects are </a:t>
            </a:r>
            <a:r>
              <a:rPr lang="en" sz="20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dependent</a:t>
            </a: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each other, this type of association is called </a:t>
            </a:r>
            <a:r>
              <a:rPr lang="en" sz="20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Composition.</a:t>
            </a:r>
            <a:endParaRPr sz="20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5626"/>
            <a:ext cx="809175" cy="13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08924" y="3515282"/>
            <a:ext cx="809176" cy="134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Objective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subTitle" idx="1"/>
          </p:nvPr>
        </p:nvSpPr>
        <p:spPr>
          <a:xfrm>
            <a:off x="595750" y="1783350"/>
            <a:ext cx="6632700" cy="214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Identify and Write Code for </a:t>
            </a:r>
            <a:r>
              <a:rPr lang="en" sz="3000" b="1">
                <a:solidFill>
                  <a:srgbClr val="C78029"/>
                </a:solidFill>
                <a:latin typeface="Raleway"/>
                <a:ea typeface="Raleway"/>
                <a:cs typeface="Raleway"/>
                <a:sym typeface="Raleway"/>
              </a:rPr>
              <a:t>Aggregation</a:t>
            </a:r>
            <a:r>
              <a:rPr lang="en" sz="3000" b="1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en" sz="3000" b="1">
                <a:solidFill>
                  <a:srgbClr val="C78029"/>
                </a:solidFill>
                <a:latin typeface="Raleway"/>
                <a:ea typeface="Raleway"/>
                <a:cs typeface="Raleway"/>
                <a:sym typeface="Raleway"/>
              </a:rPr>
              <a:t>Composition</a:t>
            </a:r>
            <a:r>
              <a:rPr lang="en" sz="3000" b="1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 Scenarios.</a:t>
            </a:r>
            <a:endParaRPr sz="3000" b="1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95" name="Google Shape;395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7" name="Google Shape;397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175" y="637800"/>
            <a:ext cx="1833425" cy="4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4" name="Google Shape;404;p4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5" name="Google Shape;405;p4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6" name="Google Shape;406;p4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635200" y="740700"/>
            <a:ext cx="6540600" cy="3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A Football player has a football. Write two classes.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	1.	Football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	2.	FootballPlayer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Football</a:t>
            </a: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class has type, size and weight attributes. Write the default constructor as well as parameterized constructor of the class.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FootballPlayer</a:t>
            </a: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name and Football attributes.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the default as well as parameterized constructor of the class.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08" name="Google Shape;4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54000" y="1034945"/>
            <a:ext cx="1996400" cy="383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</a:t>
            </a:r>
            <a:r>
              <a:rPr lang="en" sz="3600" b="1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Association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4" name="Google Shape;414;p4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6" name="Google Shape;416;p4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635200" y="740700"/>
            <a:ext cx="6625800" cy="3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Write the code in C# for the following domain model.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18" name="Google Shape;41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54000" y="1034945"/>
            <a:ext cx="1996400" cy="3830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" name="Google Shape;419;p46"/>
          <p:cNvGraphicFramePr/>
          <p:nvPr/>
        </p:nvGraphicFramePr>
        <p:xfrm>
          <a:off x="4859250" y="18886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26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 sz="17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String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author: Author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price: float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quantity: int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0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Book()</a:t>
                      </a:r>
                      <a:endParaRPr sz="17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Book(name, author, price, quantity)</a:t>
                      </a:r>
                      <a:endParaRPr sz="17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0" name="Google Shape;420;p46"/>
          <p:cNvGraphicFramePr/>
          <p:nvPr/>
        </p:nvGraphicFramePr>
        <p:xfrm>
          <a:off x="552700" y="2139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{75DACF86-20D2-48DB-963F-E34AF46B9852}</a:tableStyleId>
              </a:tblPr>
              <a:tblGrid>
                <a:gridCol w="264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0A546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</a:t>
                      </a:r>
                      <a:endParaRPr sz="1700" b="1">
                        <a:solidFill>
                          <a:srgbClr val="0A5463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name: String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email: String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gender: Char</a:t>
                      </a:r>
                      <a:endParaRPr sz="17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Author()</a:t>
                      </a:r>
                      <a:endParaRPr sz="17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Author(name, email, gender)</a:t>
                      </a:r>
                      <a:endParaRPr sz="17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A54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1" name="Google Shape;421;p46"/>
          <p:cNvSpPr txBox="1"/>
          <p:nvPr/>
        </p:nvSpPr>
        <p:spPr>
          <a:xfrm>
            <a:off x="3364725" y="2629650"/>
            <a:ext cx="160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Writes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2" name="Google Shape;422;p46"/>
          <p:cNvCxnSpPr>
            <a:endCxn id="423" idx="1"/>
          </p:cNvCxnSpPr>
          <p:nvPr/>
        </p:nvCxnSpPr>
        <p:spPr>
          <a:xfrm rot="10800000" flipH="1">
            <a:off x="3224975" y="3349613"/>
            <a:ext cx="1167900" cy="1800"/>
          </a:xfrm>
          <a:prstGeom prst="straightConnector1">
            <a:avLst/>
          </a:prstGeom>
          <a:noFill/>
          <a:ln w="28575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6"/>
          <p:cNvSpPr txBox="1"/>
          <p:nvPr/>
        </p:nvSpPr>
        <p:spPr>
          <a:xfrm>
            <a:off x="4109975" y="2920175"/>
            <a:ext cx="435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20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4392875" y="3231863"/>
            <a:ext cx="435300" cy="235500"/>
          </a:xfrm>
          <a:prstGeom prst="flowChartDecision">
            <a:avLst/>
          </a:prstGeom>
          <a:solidFill>
            <a:srgbClr val="0A5463"/>
          </a:solidFill>
          <a:ln w="28575" cap="flat" cmpd="sng">
            <a:solidFill>
              <a:srgbClr val="0A54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6"/>
          <p:cNvSpPr txBox="1"/>
          <p:nvPr/>
        </p:nvSpPr>
        <p:spPr>
          <a:xfrm>
            <a:off x="3271775" y="2920175"/>
            <a:ext cx="43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18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</a:t>
            </a:r>
            <a:endParaRPr sz="36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Real World Scenarios, when objects communicate with each other. There could be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modes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the communications.</a:t>
            </a:r>
            <a:endParaRPr sz="24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01</a:t>
            </a:r>
            <a:endParaRPr sz="36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Sometimes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objects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(instances) of two different classes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exists on their own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the lifetime of an object does not depend on the lifetime of another object.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400" y="2571750"/>
            <a:ext cx="2293200" cy="22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01: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" name="Google Shape;97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1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example, At Road,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can be seen as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independent Classes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 signals and cars can be represented through objects of these classes.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1855400"/>
            <a:ext cx="3700775" cy="3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60075" y="2991375"/>
            <a:ext cx="2988150" cy="1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01: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instances,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need to communicate with each other but the life time of both instances can be different from each other.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1855400"/>
            <a:ext cx="3700775" cy="3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60075" y="2991375"/>
            <a:ext cx="2988150" cy="1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01: </a:t>
            </a:r>
            <a:r>
              <a:rPr lang="en" sz="36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Existence of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object does not depend on the existence of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Traffic Signal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object and Vice versa.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75" y="1855400"/>
            <a:ext cx="3700775" cy="37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60075" y="2991375"/>
            <a:ext cx="2988150" cy="15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Problem Scenario 02</a:t>
            </a:r>
            <a:endParaRPr sz="3600" b="1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0A546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C7802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2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Similarly, sometimes in real life there are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objects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those existence </a:t>
            </a:r>
            <a:r>
              <a:rPr lang="en" sz="2400" b="1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depends</a:t>
            </a:r>
            <a:r>
              <a:rPr lang="en" sz="2400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existence of other objects.</a:t>
            </a:r>
            <a:endParaRPr sz="2400" b="1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t="25733"/>
          <a:stretch/>
        </p:blipFill>
        <p:spPr>
          <a:xfrm>
            <a:off x="3425400" y="2780875"/>
            <a:ext cx="2293200" cy="17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3228</Words>
  <Application>Microsoft Office PowerPoint</Application>
  <PresentationFormat>On-screen Show (16:9)</PresentationFormat>
  <Paragraphs>423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Raleway</vt:lpstr>
      <vt:lpstr>Comic Sans MS</vt:lpstr>
      <vt:lpstr>Arial</vt:lpstr>
      <vt:lpstr>Courier New</vt:lpstr>
      <vt:lpstr>Simple Light</vt:lpstr>
      <vt:lpstr>Aggregation and Composition</vt:lpstr>
      <vt:lpstr>PowerPoint Presentation</vt:lpstr>
      <vt:lpstr>PowerPoint Presentation</vt:lpstr>
      <vt:lpstr>   Problem Scenario</vt:lpstr>
      <vt:lpstr>   Problem Scenario 01</vt:lpstr>
      <vt:lpstr>   Problem Scenario 01: Example</vt:lpstr>
      <vt:lpstr>   Problem Scenario 01: Example</vt:lpstr>
      <vt:lpstr>   Problem Scenario 01: Example</vt:lpstr>
      <vt:lpstr>   Problem Scenario 02</vt:lpstr>
      <vt:lpstr>   Problem Scenario 02: Example</vt:lpstr>
      <vt:lpstr>   Problem Scenario 02: Example</vt:lpstr>
      <vt:lpstr>   Problem Scenario 02: Example</vt:lpstr>
      <vt:lpstr>   Problem Scenario</vt:lpstr>
      <vt:lpstr>   Types of Association</vt:lpstr>
      <vt:lpstr>   Types of Association: Aggregation</vt:lpstr>
      <vt:lpstr>   Types of Association: Aggregation</vt:lpstr>
      <vt:lpstr>   Aggregation: Working Example</vt:lpstr>
      <vt:lpstr>   Aggregation: Working Example</vt:lpstr>
      <vt:lpstr>   Aggregation: Working Example</vt:lpstr>
      <vt:lpstr>   Aggregation:</vt:lpstr>
      <vt:lpstr>   Aggregation:</vt:lpstr>
      <vt:lpstr>PowerPoint Presentation</vt:lpstr>
      <vt:lpstr>PowerPoint Presentation</vt:lpstr>
      <vt:lpstr>   Aggregation: Class Diagram</vt:lpstr>
      <vt:lpstr>   Types of Association</vt:lpstr>
      <vt:lpstr>   Types of Association: Composition</vt:lpstr>
      <vt:lpstr>   Types of Association: Composition</vt:lpstr>
      <vt:lpstr>   Composition: Working Example</vt:lpstr>
      <vt:lpstr>   Composition: Working Example</vt:lpstr>
      <vt:lpstr>   Composition: Working Example</vt:lpstr>
      <vt:lpstr>   Conclusion</vt:lpstr>
      <vt:lpstr>   Learning Objective</vt:lpstr>
      <vt:lpstr>   Self Assessment: Association</vt:lpstr>
      <vt:lpstr>   Self Assessment: Association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Abqa Javed</cp:lastModifiedBy>
  <cp:revision>1</cp:revision>
  <dcterms:modified xsi:type="dcterms:W3CDTF">2025-03-18T04:26:36Z</dcterms:modified>
</cp:coreProperties>
</file>