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21eac6a15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21eac6a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21eac6a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21eac6a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21eac6a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21eac6a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fr" sz="1200">
                <a:solidFill>
                  <a:schemeClr val="dk1"/>
                </a:solidFill>
                <a:highlight>
                  <a:schemeClr val="lt1"/>
                </a:highlight>
              </a:rPr>
              <a:t>Conclusion and Insights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 (1-2 slides):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Initially, the idea was to recommend a safe location with little or no shark attacks to a hotel chain that wanted to open a new hotel. However, we found that the vast majority of attacks occurred in the United States and the original idea was not possible.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Instead of recommending a location with no shark attacks, we decided to offer advice on how to implement safety protocols in the areas with the highest incidents.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The revised focus on safety protocols not only addresses the immediate concern of shark attacks but also positions the hotel chain as a leader in guest safety and responsible tourism. This approach can turn a potential risk into an opportunity for brand differentiation and enhanced guest loyalty.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The recommendation to enhance safety protocols in high-risk areas emphasizes proactive risk management.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21eac6a1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21eac6a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We have been commissioned by an American hotel brand that owns hotels all over the country coasts.</a:t>
            </a:r>
            <a:endParaRPr sz="1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Hypothesis is that certain coastal regions experience more shark attacks than others and we are going to identify them.</a:t>
            </a:r>
            <a:endParaRPr sz="1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Business implication : </a:t>
            </a:r>
            <a:endParaRPr sz="1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will be to find the states / locations where to focus security so that coastal management can implement more targeted safety protocols and warning systems in high-risk areas</a:t>
            </a:r>
            <a:endParaRPr sz="1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1eac6a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1eac6a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extra columns with no relevant information 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columns that are hidden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there is a column what type information is inside with no name and values don’t make sense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date/year : different format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date / year / age (“both”, 9 or 10…)/ Time (afternoon, morning, midnight…)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not adapted type : 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○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age that is an object and should be a integer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○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year is a float should be an integer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3678aae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3678aae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extra columns with no relevant information 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columns that are hidden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there is a column what type information is inside with no name and values don’t make sense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date/year : different format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date / year / age (“both”, 9 or 10…)/ Time (afternoon, morning, midnight…)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●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not adapted type : 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○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age that is an object and should be a integer</a:t>
            </a:r>
            <a:endParaRPr sz="12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200"/>
              <a:buFont typeface="Lato"/>
              <a:buChar char="○"/>
            </a:pPr>
            <a:r>
              <a:rPr lang="fr" sz="12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year is a float should be an integer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678aae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3678aae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f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extra columns with no relevant information 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f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columns that are hidden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f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there is a column what type information is inside with no name and values don’t make sense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f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date/year : different format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f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date / year / age (“both”, 9 or 10…)/ Time (afternoon, morning, midnight…)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f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not adapted type : 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lang="fr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age that is an object and should be a integer</a:t>
            </a:r>
            <a:endParaRPr sz="1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lang="fr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year is a float should be an integer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21eac6a1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21eac6a1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check the countries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USA was the 1st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Florida was the 1st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we deep dive into the location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31ad3a94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31ad3a94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fr" sz="1200">
                <a:solidFill>
                  <a:schemeClr val="dk1"/>
                </a:solidFill>
                <a:highlight>
                  <a:schemeClr val="lt1"/>
                </a:highlight>
              </a:rPr>
              <a:t>Conclusion and Insights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 (1-2 slides):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Initially, the idea was to recommend a safe location with little or no shark attacks to a hotel chain that wanted to open a new hotel. However, we found that the vast majority of attacks occurred in the United States and the original idea was not possible.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Instead of recommending a location with no shark attacks, we decided to offer advice on how to implement safety protocols in the areas with the highest incidents.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The revised focus on safety protocols not only addresses the immediate concern of shark attacks but also positions the hotel chain as a leader in guest safety and responsible tourism. This approach can turn a potential risk into an opportunity for brand differentiation and enhanced guest loyalty.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The recommendation to enhance safety protocols in high-risk areas emphasizes proactive risk management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21eac6a1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21eac6a1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21eac6a15_0_5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21eac6a1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9FC5E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Font typeface="Playfair Display"/>
              <a:buNone/>
              <a:defRPr b="1" sz="28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83825" y="2574900"/>
            <a:ext cx="374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600"/>
              <a:t>“shark free </a:t>
            </a:r>
            <a:r>
              <a:rPr i="1" lang="fr" sz="2600"/>
              <a:t>holidays </a:t>
            </a:r>
            <a:endParaRPr i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600"/>
              <a:t>consulting company”</a:t>
            </a:r>
            <a:endParaRPr i="1" sz="26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17776" t="0"/>
          <a:stretch/>
        </p:blipFill>
        <p:spPr>
          <a:xfrm>
            <a:off x="4473450" y="0"/>
            <a:ext cx="467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85400" y="40005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Amir Abdul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Loredane Nery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Mehdi Sahraoui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To Van Cao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-6889" l="-10590" r="10590" t="6890"/>
          <a:stretch/>
        </p:blipFill>
        <p:spPr>
          <a:xfrm>
            <a:off x="76175" y="493850"/>
            <a:ext cx="1240225" cy="12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344000" y="270513"/>
            <a:ext cx="3000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Peaceful Holidays Consulting</a:t>
            </a:r>
            <a:r>
              <a:rPr b="1" lang="fr" sz="30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Data Wrangling and cleaning</a:t>
            </a:r>
            <a:endParaRPr sz="28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5734700" y="0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b="1" lang="fr" sz="1200">
                <a:highlight>
                  <a:srgbClr val="FFFFFF"/>
                </a:highlight>
              </a:rPr>
              <a:t>Data Wrangling and Cleaning</a:t>
            </a:r>
            <a:r>
              <a:rPr lang="fr" sz="1200">
                <a:highlight>
                  <a:srgbClr val="FFFFFF"/>
                </a:highlight>
              </a:rPr>
              <a:t> (1-2 slides):</a:t>
            </a:r>
            <a:endParaRPr sz="1200"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Discuss the significant data cleaning challenges you encountered (missing data, duplicates, formatting issues, etc.).</a:t>
            </a:r>
            <a:endParaRPr sz="1200"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Explain how you resolved these challenges.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509550" y="1423875"/>
            <a:ext cx="8124900" cy="35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 and Insights</a:t>
            </a: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(1-2 slides):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219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Initially, the idea was to recommend a safe location with little or no shark attacks to a hotel chain that wanted to open a new hotel. However, we found that the vast majority of attacks occurred in the United States and the original idea was not possible.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 of recommending a location with no shark attacks, we decided to offer advice on how to implement safety protocols in the areas with the highest incidents.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revised focus on safety protocols not only addresses the immediate concern of shark attacks but also positions the hotel chain as a leader in guest safety and responsible tourism. This approach can turn a potential risk into an opportunity for brand differentiation and enhanced guest loyalty.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recommendation to enhance safety protocols in high-risk areas emphasizes proactive risk management.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772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</a:t>
            </a:r>
            <a:r>
              <a:rPr lang="fr"/>
              <a:t>Hypothesis                   Business implication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73" y="2626437"/>
            <a:ext cx="2798051" cy="16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725" y="2626424"/>
            <a:ext cx="2534341" cy="16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645250" y="1622425"/>
            <a:ext cx="23085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regions in the US have more shark attacks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531450" y="1644750"/>
            <a:ext cx="2308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Where to focus security efforts ?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471450" y="2712975"/>
            <a:ext cx="1005000" cy="630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Analysis Roadmap &amp; Tools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79" name="Google Shape;79;p15"/>
          <p:cNvGrpSpPr/>
          <p:nvPr/>
        </p:nvGrpSpPr>
        <p:grpSpPr>
          <a:xfrm>
            <a:off x="846750" y="712671"/>
            <a:ext cx="529800" cy="971987"/>
            <a:chOff x="4318975" y="1083450"/>
            <a:chExt cx="529800" cy="591305"/>
          </a:xfrm>
        </p:grpSpPr>
        <p:sp>
          <p:nvSpPr>
            <p:cNvPr id="80" name="Google Shape;80;p15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5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2" name="Google Shape;82;p15"/>
          <p:cNvSpPr txBox="1"/>
          <p:nvPr/>
        </p:nvSpPr>
        <p:spPr>
          <a:xfrm>
            <a:off x="1457322" y="717383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Set global analysis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457322" y="993628"/>
            <a:ext cx="2728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Defined business case &amp; understanding of the dataset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846750" y="1608335"/>
            <a:ext cx="529800" cy="1630144"/>
            <a:chOff x="4318975" y="1068157"/>
            <a:chExt cx="529800" cy="606543"/>
          </a:xfrm>
        </p:grpSpPr>
        <p:sp>
          <p:nvSpPr>
            <p:cNvPr id="85" name="Google Shape;85;p15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5"/>
            <p:cNvCxnSpPr/>
            <p:nvPr/>
          </p:nvCxnSpPr>
          <p:spPr>
            <a:xfrm rot="10800000">
              <a:off x="4318975" y="1068157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7" name="Google Shape;87;p15"/>
          <p:cNvSpPr txBox="1"/>
          <p:nvPr/>
        </p:nvSpPr>
        <p:spPr>
          <a:xfrm>
            <a:off x="1457322" y="1718226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Cleaning Data Set </a:t>
            </a:r>
            <a:endParaRPr b="1" sz="12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57325" y="1994474"/>
            <a:ext cx="27282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N/A column and rows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white spaces and .capitalize in the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 dataframe check (unique.())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Cleaning location related columns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846750" y="3238504"/>
            <a:ext cx="529800" cy="1804354"/>
            <a:chOff x="4318975" y="1084322"/>
            <a:chExt cx="529800" cy="592174"/>
          </a:xfrm>
        </p:grpSpPr>
        <p:sp>
          <p:nvSpPr>
            <p:cNvPr id="90" name="Google Shape;90;p15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5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2" name="Google Shape;92;p15"/>
          <p:cNvSpPr txBox="1"/>
          <p:nvPr/>
        </p:nvSpPr>
        <p:spPr>
          <a:xfrm>
            <a:off x="1457322" y="3108772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1" sz="11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457325" y="3384786"/>
            <a:ext cx="2728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by year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by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Counting the attacks by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=&gt; focusing on a country and in a state with location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extra filter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graphics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Handling graphics format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125" y="3537750"/>
            <a:ext cx="283400" cy="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921800" y="709025"/>
            <a:ext cx="3429300" cy="93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868200" y="556125"/>
            <a:ext cx="2515800" cy="12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Overview of the format of dates, year, age, time, gender, country…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 columns, rows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First hypothesis : where to implement hotels ?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5"/>
          <p:cNvCxnSpPr>
            <a:stCxn id="95" idx="3"/>
            <a:endCxn id="96" idx="1"/>
          </p:cNvCxnSpPr>
          <p:nvPr/>
        </p:nvCxnSpPr>
        <p:spPr>
          <a:xfrm>
            <a:off x="4351100" y="1175675"/>
            <a:ext cx="15171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Analysis Roadmap &amp; Tools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846750" y="712671"/>
            <a:ext cx="529800" cy="971987"/>
            <a:chOff x="4318975" y="1083450"/>
            <a:chExt cx="529800" cy="591305"/>
          </a:xfrm>
        </p:grpSpPr>
        <p:sp>
          <p:nvSpPr>
            <p:cNvPr id="104" name="Google Shape;104;p16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16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6" name="Google Shape;106;p16"/>
          <p:cNvSpPr txBox="1"/>
          <p:nvPr/>
        </p:nvSpPr>
        <p:spPr>
          <a:xfrm>
            <a:off x="1457322" y="717383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Set global analysis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457322" y="993628"/>
            <a:ext cx="2728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Defined business case &amp; understanding of the dataset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846750" y="1608335"/>
            <a:ext cx="529800" cy="1630144"/>
            <a:chOff x="4318975" y="1068157"/>
            <a:chExt cx="529800" cy="606543"/>
          </a:xfrm>
        </p:grpSpPr>
        <p:sp>
          <p:nvSpPr>
            <p:cNvPr id="109" name="Google Shape;109;p16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6"/>
            <p:cNvCxnSpPr/>
            <p:nvPr/>
          </p:nvCxnSpPr>
          <p:spPr>
            <a:xfrm rot="10800000">
              <a:off x="4318975" y="1068157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1" name="Google Shape;111;p16"/>
          <p:cNvSpPr txBox="1"/>
          <p:nvPr/>
        </p:nvSpPr>
        <p:spPr>
          <a:xfrm>
            <a:off x="1457322" y="1718226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Cleaning Data Set </a:t>
            </a:r>
            <a:endParaRPr b="1" sz="12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457325" y="1994474"/>
            <a:ext cx="27282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N/A column and rows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white spaces and .capitalize in the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 dataframe check (unique.())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Cleaning location related columns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846750" y="3238504"/>
            <a:ext cx="529800" cy="1804354"/>
            <a:chOff x="4318975" y="1084322"/>
            <a:chExt cx="529800" cy="592174"/>
          </a:xfrm>
        </p:grpSpPr>
        <p:sp>
          <p:nvSpPr>
            <p:cNvPr id="114" name="Google Shape;114;p16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6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6" name="Google Shape;116;p16"/>
          <p:cNvSpPr txBox="1"/>
          <p:nvPr/>
        </p:nvSpPr>
        <p:spPr>
          <a:xfrm>
            <a:off x="1457322" y="3108772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1" sz="11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57325" y="3384786"/>
            <a:ext cx="2728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by year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by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Counting the attacks by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=&gt; focusing on a country and in a state with location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extra filter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graphics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Handling graphics format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125" y="3537750"/>
            <a:ext cx="283400" cy="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6020600" y="1165730"/>
            <a:ext cx="2515800" cy="280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cleaning techniques  :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str.capitalize()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.drop(columns [‘xxxxx’], inplace = True)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.dropna()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Pycountry library</a:t>
            </a:r>
            <a:endParaRPr b="1" sz="1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on the following columns 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filter to keep only “True”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921800" y="1623425"/>
            <a:ext cx="3429300" cy="161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16"/>
          <p:cNvCxnSpPr>
            <a:endCxn id="119" idx="1"/>
          </p:cNvCxnSpPr>
          <p:nvPr/>
        </p:nvCxnSpPr>
        <p:spPr>
          <a:xfrm>
            <a:off x="4374800" y="2561780"/>
            <a:ext cx="1645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Analysis Roadmap &amp; Tools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846750" y="712640"/>
            <a:ext cx="529800" cy="1054356"/>
            <a:chOff x="4318975" y="1083450"/>
            <a:chExt cx="529800" cy="591305"/>
          </a:xfrm>
        </p:grpSpPr>
        <p:sp>
          <p:nvSpPr>
            <p:cNvPr id="128" name="Google Shape;128;p17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0" name="Google Shape;130;p17"/>
          <p:cNvSpPr txBox="1"/>
          <p:nvPr/>
        </p:nvSpPr>
        <p:spPr>
          <a:xfrm>
            <a:off x="1457322" y="717383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Set global analysis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457322" y="993628"/>
            <a:ext cx="2728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Defined business case &amp; understanding of the dataset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>
            <a:off x="846750" y="1763200"/>
            <a:ext cx="529800" cy="1475433"/>
            <a:chOff x="4318975" y="1068154"/>
            <a:chExt cx="529800" cy="606600"/>
          </a:xfrm>
        </p:grpSpPr>
        <p:sp>
          <p:nvSpPr>
            <p:cNvPr id="133" name="Google Shape;133;p17"/>
            <p:cNvSpPr/>
            <p:nvPr/>
          </p:nvSpPr>
          <p:spPr>
            <a:xfrm>
              <a:off x="4517125" y="1068154"/>
              <a:ext cx="133500" cy="6066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7"/>
            <p:cNvCxnSpPr/>
            <p:nvPr/>
          </p:nvCxnSpPr>
          <p:spPr>
            <a:xfrm rot="10800000">
              <a:off x="4318975" y="1068157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5" name="Google Shape;135;p17"/>
          <p:cNvSpPr txBox="1"/>
          <p:nvPr/>
        </p:nvSpPr>
        <p:spPr>
          <a:xfrm>
            <a:off x="1457322" y="1718226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Cleaning Data Set 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457325" y="1994474"/>
            <a:ext cx="27282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N/A column and rows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white spaces and .capitalize in the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 dataframe check (unique.())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Cleaning location related columns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846750" y="3238504"/>
            <a:ext cx="529800" cy="1804354"/>
            <a:chOff x="4318975" y="1084322"/>
            <a:chExt cx="529800" cy="592174"/>
          </a:xfrm>
        </p:grpSpPr>
        <p:sp>
          <p:nvSpPr>
            <p:cNvPr id="138" name="Google Shape;138;p17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7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0" name="Google Shape;140;p17"/>
          <p:cNvSpPr txBox="1"/>
          <p:nvPr/>
        </p:nvSpPr>
        <p:spPr>
          <a:xfrm>
            <a:off x="1457322" y="3108772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1" sz="11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457325" y="3384786"/>
            <a:ext cx="2728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by year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by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Counting the attacks by country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=&gt; focusing on a country and in a state with location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extra filter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graphics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●"/>
            </a:pPr>
            <a:r>
              <a:rPr lang="f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Handling graphics format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125" y="3537750"/>
            <a:ext cx="283400" cy="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6020600" y="3299323"/>
            <a:ext cx="2515800" cy="110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Realized very first hypothesis wasn’t relevant and changed it to the final one : 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focus on one country and one state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7"/>
          <p:cNvCxnSpPr>
            <a:endCxn id="143" idx="1"/>
          </p:cNvCxnSpPr>
          <p:nvPr/>
        </p:nvCxnSpPr>
        <p:spPr>
          <a:xfrm>
            <a:off x="4401200" y="3849373"/>
            <a:ext cx="1619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7"/>
          <p:cNvSpPr/>
          <p:nvPr/>
        </p:nvSpPr>
        <p:spPr>
          <a:xfrm>
            <a:off x="921800" y="3147425"/>
            <a:ext cx="3429300" cy="1851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Exploratory Data Analysis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-526500" y="16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4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113700" y="873675"/>
            <a:ext cx="2174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9148"/>
          <a:stretch/>
        </p:blipFill>
        <p:spPr>
          <a:xfrm>
            <a:off x="9443400" y="161887"/>
            <a:ext cx="1727325" cy="20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275" y="408377"/>
            <a:ext cx="1727325" cy="235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8988" y="789338"/>
            <a:ext cx="1651025" cy="17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508825" y="873663"/>
            <a:ext cx="1596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YearScope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2010 - 2024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850" y="3051725"/>
            <a:ext cx="3619526" cy="19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7">
            <a:alphaModFix/>
          </a:blip>
          <a:srcRect b="2143" l="0" r="1019" t="0"/>
          <a:stretch/>
        </p:blipFill>
        <p:spPr>
          <a:xfrm>
            <a:off x="4859400" y="3098200"/>
            <a:ext cx="3172199" cy="193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25" y="3240625"/>
            <a:ext cx="283400" cy="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10041050" y="2153650"/>
            <a:ext cx="7980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8900" y="3051725"/>
            <a:ext cx="283400" cy="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2623625" y="983775"/>
            <a:ext cx="1727400" cy="33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9677050" y="1637125"/>
            <a:ext cx="1340100" cy="33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662600" y="652775"/>
            <a:ext cx="1340100" cy="27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4733713" y="1575175"/>
            <a:ext cx="5733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838850" y="2596150"/>
            <a:ext cx="20631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FLORIDA FOCUS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211350" y="802475"/>
            <a:ext cx="45750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New Smyma Beach - Florida</a:t>
            </a:r>
            <a:endParaRPr sz="20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00" y="331350"/>
            <a:ext cx="3546001" cy="23317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000" y="1902775"/>
            <a:ext cx="3842825" cy="262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163" y="3023500"/>
            <a:ext cx="2604667" cy="168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156" y="374500"/>
            <a:ext cx="1402867" cy="12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Challenges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95050" y="1095025"/>
            <a:ext cx="74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12192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9FC5E8"/>
                </a:highlight>
              </a:rPr>
              <a:t>Discuss the biggest obstacle or mistake you encountered during this project : </a:t>
            </a:r>
            <a:endParaRPr b="1" sz="1200">
              <a:solidFill>
                <a:srgbClr val="000000"/>
              </a:solidFill>
              <a:highlight>
                <a:srgbClr val="9FC5E8"/>
              </a:highlight>
            </a:endParaRPr>
          </a:p>
          <a:p>
            <a:pPr indent="-30480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Handling the functions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Setting the hypothesis and make decisions in the data cleaning in order to serve this hypothesis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Google collab still  not flexible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1" lang="fr" sz="1200">
                <a:solidFill>
                  <a:srgbClr val="000000"/>
                </a:solidFill>
                <a:highlight>
                  <a:srgbClr val="9FC5E8"/>
                </a:highlight>
              </a:rPr>
              <a:t>Share what you learned from it and how it influenced your project :</a:t>
            </a:r>
            <a:endParaRPr b="1" sz="1200">
              <a:solidFill>
                <a:srgbClr val="000000"/>
              </a:solidFill>
              <a:highlight>
                <a:srgbClr val="9FC5E8"/>
              </a:highlight>
            </a:endParaRPr>
          </a:p>
          <a:p>
            <a:pPr indent="-30480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Best practice is to clean all dataset but had to prioritize given the hypothesis and not losing sight of it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Crucial to have clear understanding of the data set in hand and scope used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3" marL="1828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Create sub category Dataframe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255225" y="2193900"/>
            <a:ext cx="374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600"/>
              <a:t>Thank you for your attention</a:t>
            </a:r>
            <a:endParaRPr i="1" sz="2600"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17776" t="0"/>
          <a:stretch/>
        </p:blipFill>
        <p:spPr>
          <a:xfrm>
            <a:off x="4473450" y="0"/>
            <a:ext cx="467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85400" y="40005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Amir Abdul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Loredane Nery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To Van Cao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Mehdi Sahraoui</a:t>
            </a:r>
            <a:endParaRPr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4">
            <a:alphaModFix/>
          </a:blip>
          <a:srcRect b="-6889" l="-10590" r="10590" t="6890"/>
          <a:stretch/>
        </p:blipFill>
        <p:spPr>
          <a:xfrm>
            <a:off x="-76225" y="265250"/>
            <a:ext cx="1240225" cy="12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1191600" y="270513"/>
            <a:ext cx="300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Peaceful Holidays, Inc</a:t>
            </a:r>
            <a:r>
              <a:rPr b="1" lang="fr" sz="30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