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4" d="100"/>
          <a:sy n="184" d="100"/>
        </p:scale>
        <p:origin x="-547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5845240" cy="32879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FB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16" y="448216"/>
            <a:ext cx="3602713" cy="7627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7017" y="1029822"/>
            <a:ext cx="2456179" cy="1735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080" y="2277886"/>
            <a:ext cx="2540635" cy="762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8765" marR="5080" indent="-266700">
              <a:lnSpc>
                <a:spcPct val="101000"/>
              </a:lnSpc>
              <a:spcBef>
                <a:spcPts val="90"/>
              </a:spcBef>
            </a:pPr>
            <a:r>
              <a:rPr sz="2400" spc="-10" dirty="0">
                <a:solidFill>
                  <a:srgbClr val="FEFE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r>
              <a:rPr sz="2400" dirty="0">
                <a:solidFill>
                  <a:srgbClr val="FEFE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Engnie</a:t>
            </a:r>
            <a:r>
              <a:rPr sz="2400" spc="280" dirty="0">
                <a:solidFill>
                  <a:srgbClr val="FEFE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EFE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005" y="352425"/>
            <a:ext cx="2727960" cy="3638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625"/>
              </a:spcBef>
            </a:pPr>
            <a:r>
              <a:rPr sz="1850" spc="-10" dirty="0"/>
              <a:t>Introduction</a:t>
            </a:r>
            <a:endParaRPr sz="185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3015170" y="757999"/>
            <a:ext cx="2546794" cy="1496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430" marR="131445" algn="ctr">
              <a:lnSpc>
                <a:spcPct val="118000"/>
              </a:lnSpc>
              <a:spcBef>
                <a:spcPts val="90"/>
              </a:spcBef>
            </a:pPr>
            <a:endParaRPr lang="en-IN" sz="1000" dirty="0" smtClean="0"/>
          </a:p>
          <a:p>
            <a:pPr marL="138430" marR="131445" algn="ctr">
              <a:lnSpc>
                <a:spcPct val="118000"/>
              </a:lnSpc>
              <a:spcBef>
                <a:spcPts val="90"/>
              </a:spcBef>
            </a:pPr>
            <a:r>
              <a:rPr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sz="1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Netﬂix's </a:t>
            </a:r>
            <a:r>
              <a:rPr sz="1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sz="10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sz="10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z="1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sz="1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0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" marR="131445" algn="ctr">
              <a:lnSpc>
                <a:spcPct val="118000"/>
              </a:lnSpc>
              <a:spcBef>
                <a:spcPts val="90"/>
              </a:spcBef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ctr">
              <a:lnSpc>
                <a:spcPts val="1410"/>
              </a:lnSpc>
              <a:spcBef>
                <a:spcPts val="65"/>
              </a:spcBef>
            </a:pP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</a:t>
            </a:r>
            <a:r>
              <a:rPr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industry</a:t>
            </a:r>
            <a:r>
              <a:rPr sz="1000" spc="-10" dirty="0"/>
              <a:t>.</a:t>
            </a:r>
            <a:endParaRPr sz="1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107950" y="276225"/>
            <a:ext cx="2592070" cy="2592070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2" y="8"/>
            <a:ext cx="2596871" cy="32879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81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15"/>
              </a:spcBef>
            </a:pPr>
            <a:r>
              <a:rPr sz="1500" dirty="0"/>
              <a:t>Understanding User</a:t>
            </a:r>
            <a:r>
              <a:rPr sz="1500" spc="-25" dirty="0"/>
              <a:t> </a:t>
            </a:r>
            <a:r>
              <a:rPr sz="1500" spc="-10" dirty="0"/>
              <a:t>Behavior</a:t>
            </a:r>
            <a:endParaRPr sz="1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003550" y="1114425"/>
            <a:ext cx="2438400" cy="13138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-635" algn="ctr">
              <a:lnSpc>
                <a:spcPct val="117000"/>
              </a:lnSpc>
              <a:spcBef>
                <a:spcPts val="135"/>
              </a:spcBef>
              <a:tabLst>
                <a:tab pos="128968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</a:t>
            </a:r>
            <a:r>
              <a:rPr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  <a:r>
              <a:rPr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preferences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Netﬂix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history,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" y="428625"/>
            <a:ext cx="2057400" cy="3969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065" rIns="0" bIns="0" rtlCol="0">
            <a:spAutoFit/>
          </a:bodyPr>
          <a:lstStyle/>
          <a:p>
            <a:pPr marR="5080" algn="l">
              <a:lnSpc>
                <a:spcPts val="1495"/>
              </a:lnSpc>
              <a:spcBef>
                <a:spcPts val="95"/>
              </a:spcBef>
            </a:pPr>
            <a:r>
              <a:rPr sz="1250" dirty="0">
                <a:solidFill>
                  <a:schemeClr val="bg1"/>
                </a:solidFill>
              </a:rPr>
              <a:t>Machine</a:t>
            </a:r>
            <a:r>
              <a:rPr sz="1250" spc="60" dirty="0">
                <a:solidFill>
                  <a:schemeClr val="bg1"/>
                </a:solidFill>
              </a:rPr>
              <a:t> </a:t>
            </a:r>
            <a:r>
              <a:rPr sz="1250" spc="-10" dirty="0">
                <a:solidFill>
                  <a:schemeClr val="bg1"/>
                </a:solidFill>
              </a:rPr>
              <a:t>Learning</a:t>
            </a:r>
            <a:endParaRPr sz="1250" dirty="0">
              <a:solidFill>
                <a:schemeClr val="bg1"/>
              </a:solidFill>
            </a:endParaRPr>
          </a:p>
          <a:p>
            <a:pPr marR="5080" algn="l">
              <a:lnSpc>
                <a:spcPts val="1495"/>
              </a:lnSpc>
            </a:pPr>
            <a:r>
              <a:rPr sz="1250" spc="-10" dirty="0">
                <a:solidFill>
                  <a:schemeClr val="bg1"/>
                </a:solidFill>
              </a:rPr>
              <a:t>Algorithms</a:t>
            </a:r>
            <a:endParaRPr sz="125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003" y="1001150"/>
            <a:ext cx="2682875" cy="140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3670" indent="-14097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153670" algn="l"/>
              </a:tabLst>
            </a:pP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  <a:r>
              <a:rPr sz="125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41730" indent="154305">
              <a:lnSpc>
                <a:spcPct val="102000"/>
              </a:lnSpc>
              <a:spcBef>
                <a:spcPts val="25"/>
              </a:spcBef>
              <a:buAutoNum type="arabicPeriod"/>
              <a:tabLst>
                <a:tab pos="167005" algn="l"/>
              </a:tabLst>
            </a:pP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sz="1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Neighbours </a:t>
            </a:r>
            <a:r>
              <a:rPr sz="12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3.TF-IDF</a:t>
            </a: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-130175">
              <a:lnSpc>
                <a:spcPct val="100000"/>
              </a:lnSpc>
              <a:spcBef>
                <a:spcPts val="60"/>
              </a:spcBef>
              <a:buSzPct val="80000"/>
              <a:buAutoNum type="arabicPeriod" startAt="4"/>
              <a:tabLst>
                <a:tab pos="133350" algn="l"/>
              </a:tabLst>
            </a:pP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12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  <a:r>
              <a:rPr sz="12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sz="12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</a:t>
            </a: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655" indent="-147955">
              <a:lnSpc>
                <a:spcPct val="100000"/>
              </a:lnSpc>
              <a:spcBef>
                <a:spcPts val="35"/>
              </a:spcBef>
              <a:buSzPct val="80000"/>
              <a:buAutoNum type="arabicPeriod" startAt="4"/>
              <a:tabLst>
                <a:tab pos="160655" algn="l"/>
              </a:tabLst>
            </a:pP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12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65100">
              <a:lnSpc>
                <a:spcPct val="100000"/>
              </a:lnSpc>
              <a:spcBef>
                <a:spcPts val="55"/>
              </a:spcBef>
              <a:buSzPct val="80000"/>
              <a:buAutoNum type="arabicPeriod" startAt="4"/>
              <a:tabLst>
                <a:tab pos="177800" algn="l"/>
              </a:tabLst>
            </a:pP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2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030" indent="-111125">
              <a:lnSpc>
                <a:spcPct val="100000"/>
              </a:lnSpc>
              <a:spcBef>
                <a:spcPts val="35"/>
              </a:spcBef>
              <a:buSzPct val="80000"/>
              <a:buAutoNum type="arabicPeriod" startAt="4"/>
              <a:tabLst>
                <a:tab pos="113030" algn="l"/>
              </a:tabLst>
            </a:pP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sz="12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78" y="215548"/>
            <a:ext cx="2528570" cy="30035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</a:rPr>
              <a:t>Personalization</a:t>
            </a:r>
            <a:r>
              <a:rPr sz="1800" spc="-55" dirty="0">
                <a:solidFill>
                  <a:schemeClr val="bg1"/>
                </a:solidFill>
              </a:rPr>
              <a:t> </a:t>
            </a:r>
            <a:r>
              <a:rPr sz="1800" dirty="0">
                <a:solidFill>
                  <a:schemeClr val="bg1"/>
                </a:solidFill>
              </a:rPr>
              <a:t>at</a:t>
            </a:r>
            <a:r>
              <a:rPr sz="1800" spc="-65" dirty="0">
                <a:solidFill>
                  <a:schemeClr val="bg1"/>
                </a:solidFill>
              </a:rPr>
              <a:t> </a:t>
            </a:r>
            <a:r>
              <a:rPr sz="1800" spc="-20" dirty="0">
                <a:solidFill>
                  <a:schemeClr val="bg1"/>
                </a:solidFill>
              </a:rPr>
              <a:t>Scale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10" y="749300"/>
            <a:ext cx="2665095" cy="15151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5"/>
              </a:spcBef>
            </a:pPr>
            <a:r>
              <a:rPr lang="en-IN" sz="1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how Netflix </a:t>
            </a:r>
            <a:r>
              <a:rPr lang="en-IN" sz="12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Achives</a:t>
            </a:r>
            <a:r>
              <a:rPr lang="en-IN" sz="1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2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8000"/>
              </a:lnSpc>
              <a:spcBef>
                <a:spcPts val="105"/>
              </a:spcBef>
            </a:pPr>
            <a:r>
              <a:rPr sz="1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lang="en-IN" altLang="en-US" sz="1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IN" alt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2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2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engine.</a:t>
            </a:r>
            <a:endParaRPr sz="12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50"/>
              </a:spcBef>
            </a:pPr>
            <a:r>
              <a:rPr sz="1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1250" spc="3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5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challanges</a:t>
            </a:r>
            <a:r>
              <a:rPr lang="en-IN" altLang="en-US" sz="1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solution in delivering tailored content recommendations to millions of users world wide .</a:t>
            </a:r>
            <a:endParaRPr lang="en-IN" altLang="en-US" sz="12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551" y="428626"/>
            <a:ext cx="1295400" cy="4045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9685" rIns="0" bIns="0" rtlCol="0">
            <a:spAutoFit/>
          </a:bodyPr>
          <a:lstStyle/>
          <a:p>
            <a:pPr marL="262255" marR="5080" indent="-250190">
              <a:lnSpc>
                <a:spcPts val="1490"/>
              </a:lnSpc>
              <a:spcBef>
                <a:spcPts val="155"/>
              </a:spcBef>
            </a:pPr>
            <a:r>
              <a:rPr sz="1250" dirty="0">
                <a:solidFill>
                  <a:schemeClr val="bg1"/>
                </a:solidFill>
              </a:rPr>
              <a:t>Enhancing</a:t>
            </a:r>
            <a:r>
              <a:rPr sz="1250" spc="150" dirty="0">
                <a:solidFill>
                  <a:schemeClr val="bg1"/>
                </a:solidFill>
              </a:rPr>
              <a:t> </a:t>
            </a:r>
            <a:r>
              <a:rPr sz="1250" spc="-25" dirty="0">
                <a:solidFill>
                  <a:schemeClr val="bg1"/>
                </a:solidFill>
              </a:rPr>
              <a:t>User </a:t>
            </a:r>
            <a:r>
              <a:rPr sz="1250" spc="-10" dirty="0">
                <a:solidFill>
                  <a:schemeClr val="bg1"/>
                </a:solidFill>
              </a:rPr>
              <a:t>Engagement</a:t>
            </a:r>
            <a:endParaRPr sz="125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5316" y="1301983"/>
            <a:ext cx="952667" cy="1007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534" y="1491447"/>
            <a:ext cx="840236" cy="1127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3964" y="876171"/>
            <a:ext cx="1943100" cy="163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9880">
              <a:lnSpc>
                <a:spcPct val="118000"/>
              </a:lnSpc>
              <a:spcBef>
                <a:spcPts val="95"/>
              </a:spcBef>
            </a:pPr>
            <a:r>
              <a:rPr sz="1000" dirty="0" smtClean="0">
                <a:latin typeface="Verdana" panose="020B0604030504040204"/>
                <a:cs typeface="Verdana" panose="020B0604030504040204"/>
              </a:rPr>
              <a:t>Exploring</a:t>
            </a:r>
            <a:r>
              <a:rPr sz="1000" spc="1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how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recommendation</a:t>
            </a:r>
            <a:r>
              <a:rPr sz="100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engine </a:t>
            </a:r>
            <a:r>
              <a:rPr sz="1000" dirty="0">
                <a:latin typeface="Verdana" panose="020B0604030504040204"/>
                <a:cs typeface="Verdana" panose="020B0604030504040204"/>
              </a:rPr>
              <a:t>contributes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to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889635">
              <a:lnSpc>
                <a:spcPct val="100000"/>
              </a:lnSpc>
              <a:spcBef>
                <a:spcPts val="190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and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satisfaction.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 marR="61595">
              <a:lnSpc>
                <a:spcPct val="117000"/>
              </a:lnSpc>
              <a:spcBef>
                <a:spcPts val="5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Discussing</a:t>
            </a:r>
            <a:r>
              <a:rPr sz="10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the</a:t>
            </a:r>
            <a:r>
              <a:rPr sz="1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impact</a:t>
            </a:r>
            <a:r>
              <a:rPr sz="10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of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personalized 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recommendations</a:t>
            </a:r>
            <a:r>
              <a:rPr sz="10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on</a:t>
            </a:r>
            <a:r>
              <a:rPr sz="1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user </a:t>
            </a:r>
            <a:r>
              <a:rPr sz="1000" dirty="0">
                <a:latin typeface="Verdana" panose="020B0604030504040204"/>
                <a:cs typeface="Verdana" panose="020B0604030504040204"/>
              </a:rPr>
              <a:t>retention</a:t>
            </a:r>
            <a:r>
              <a:rPr sz="1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and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overall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viewing experience.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126" y="4"/>
            <a:ext cx="2922568" cy="3287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901" rIns="0" bIns="0" rtlCol="0">
            <a:spAutoFit/>
          </a:bodyPr>
          <a:lstStyle/>
          <a:p>
            <a:pPr marL="1449070">
              <a:lnSpc>
                <a:spcPct val="100000"/>
              </a:lnSpc>
              <a:spcBef>
                <a:spcPts val="105"/>
              </a:spcBef>
            </a:pPr>
            <a:r>
              <a:rPr sz="3200" spc="35" dirty="0">
                <a:solidFill>
                  <a:srgbClr val="000000"/>
                </a:solidFill>
              </a:rPr>
              <a:t>Conclusion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58143" y="1486911"/>
            <a:ext cx="3129280" cy="676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4000"/>
              </a:lnSpc>
              <a:spcBef>
                <a:spcPts val="85"/>
              </a:spcBef>
            </a:pPr>
            <a:r>
              <a:rPr sz="1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Reﬂecting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0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Netﬂix's 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sz="10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sz="1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sz="1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industry.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22860" indent="-635" algn="ctr">
              <a:lnSpc>
                <a:spcPct val="101000"/>
              </a:lnSpc>
              <a:spcBef>
                <a:spcPts val="55"/>
              </a:spcBef>
            </a:pPr>
            <a: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</a:t>
            </a:r>
            <a:r>
              <a:rPr sz="10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sz="10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0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</a:t>
            </a:r>
            <a: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10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0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sz="10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105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</a:t>
            </a:r>
            <a:r>
              <a:rPr sz="105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0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success.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Thanks!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88950" y="1952625"/>
            <a:ext cx="1374140" cy="679450"/>
          </a:xfrm>
          <a:prstGeom prst="rect">
            <a:avLst/>
          </a:prstGeom>
        </p:spPr>
        <p:txBody>
          <a:bodyPr vert="horz" wrap="square" lIns="0" tIns="9525" rIns="0" bIns="0" rtlCol="0">
            <a:no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1150" dirty="0">
                <a:solidFill>
                  <a:srgbClr val="FBF5F5"/>
                </a:solidFill>
                <a:latin typeface="Arial MT"/>
                <a:cs typeface="Arial MT"/>
              </a:rPr>
              <a:t>By</a:t>
            </a:r>
            <a:r>
              <a:rPr lang="en-IN" altLang="" sz="1150" dirty="0">
                <a:solidFill>
                  <a:srgbClr val="FBF5F5"/>
                </a:solidFill>
                <a:latin typeface="Arial MT"/>
                <a:cs typeface="Arial MT"/>
              </a:rPr>
              <a:t>:</a:t>
            </a:r>
            <a:endParaRPr lang="en-IN" altLang="" sz="1150" dirty="0">
              <a:solidFill>
                <a:srgbClr val="FBF5F5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1150" dirty="0">
                <a:solidFill>
                  <a:srgbClr val="FBF5F5"/>
                </a:solidFill>
                <a:latin typeface="Arial MT"/>
                <a:cs typeface="Arial MT"/>
              </a:rPr>
              <a:t>Abdul</a:t>
            </a:r>
            <a:r>
              <a:rPr sz="1150" spc="-65" dirty="0">
                <a:solidFill>
                  <a:srgbClr val="FBF5F5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FBF5F5"/>
                </a:solidFill>
                <a:latin typeface="Arial MT"/>
                <a:cs typeface="Arial MT"/>
              </a:rPr>
              <a:t>Aziz</a:t>
            </a:r>
            <a:endParaRPr sz="1150" spc="-20" dirty="0">
              <a:solidFill>
                <a:srgbClr val="FBF5F5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lang="en-IN" altLang="" sz="1150" spc="-20" dirty="0">
                <a:solidFill>
                  <a:srgbClr val="FBF5F5"/>
                </a:solidFill>
                <a:latin typeface="Arial MT"/>
                <a:cs typeface="Arial MT"/>
              </a:rPr>
              <a:t>21BCE8621</a:t>
            </a:r>
            <a:endParaRPr sz="1150" dirty="0">
              <a:latin typeface="Arial MT"/>
              <a:cs typeface="Arial MT"/>
            </a:endParaRPr>
          </a:p>
          <a:p>
            <a:pPr marL="12700" marR="321310">
              <a:lnSpc>
                <a:spcPct val="101000"/>
              </a:lnSpc>
              <a:spcBef>
                <a:spcPts val="5"/>
              </a:spcBef>
            </a:pPr>
            <a:endParaRPr sz="115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Presentation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Cambria</vt:lpstr>
      <vt:lpstr>Verdana</vt:lpstr>
      <vt:lpstr>Times New Roman</vt:lpstr>
      <vt:lpstr>Arial MT</vt:lpstr>
      <vt:lpstr>Microsoft YaHei</vt:lpstr>
      <vt:lpstr>Arial Unicode MS</vt:lpstr>
      <vt:lpstr>Calibri</vt:lpstr>
      <vt:lpstr>Office Theme</vt:lpstr>
      <vt:lpstr>Recommendation Engnie Netlix</vt:lpstr>
      <vt:lpstr>Introduction</vt:lpstr>
      <vt:lpstr>Understanding User Behavior</vt:lpstr>
      <vt:lpstr>Algorithms</vt:lpstr>
      <vt:lpstr>Personalization at Scale</vt:lpstr>
      <vt:lpstr>Enhancing User Engagement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Engnie Netlix</dc:title>
  <dc:creator/>
  <cp:lastModifiedBy>aa912</cp:lastModifiedBy>
  <cp:revision>7</cp:revision>
  <dcterms:created xsi:type="dcterms:W3CDTF">2023-11-20T03:42:00Z</dcterms:created>
  <dcterms:modified xsi:type="dcterms:W3CDTF">2024-06-06T18:47:33Z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2023-11-20T22:00:00Z</vt:filetime>
  </property>
  <property fmtid="{D5CDD505-2E9C-101B-9397-08002B2CF9AE}" pid="3" name="LastSaved">
    <vt:filetime>2023-11-20T22:00:00Z</vt:filetime>
  </property>
  <property fmtid="{D5CDD505-2E9C-101B-9397-08002B2CF9AE}" pid="4" name="Producer">
    <vt:lpwstr>GPL Ghostscript 10.01.2</vt:lpwstr>
  </property>
  <property fmtid="{D5CDD505-2E9C-101B-9397-08002B2CF9AE}" pid="5" name="ICV">
    <vt:lpwstr>EC9C996D39A5408495E181611BECA0EA</vt:lpwstr>
  </property>
  <property fmtid="{D5CDD505-2E9C-101B-9397-08002B2CF9AE}" pid="6" name="KSOProductBuildVer">
    <vt:lpwstr>1033-12.2.0.13472</vt:lpwstr>
  </property>
</Properties>
</file>