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78" r:id="rId4"/>
    <p:sldId id="284" r:id="rId5"/>
    <p:sldId id="286" r:id="rId6"/>
    <p:sldId id="285" r:id="rId7"/>
    <p:sldId id="279" r:id="rId8"/>
    <p:sldId id="283" r:id="rId9"/>
    <p:sldId id="282" r:id="rId10"/>
    <p:sldId id="280" r:id="rId11"/>
    <p:sldId id="28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5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1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4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8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5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294E92"/>
              </a:buCl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Boundary</a:t>
            </a:r>
            <a:r>
              <a:rPr lang="da-DK" dirty="0" smtClean="0"/>
              <a:t> Value Analysis</a:t>
            </a:r>
            <a:br>
              <a:rPr lang="da-DK" dirty="0" smtClean="0"/>
            </a:br>
            <a:r>
              <a:rPr lang="da-DK" sz="3000" dirty="0" err="1" smtClean="0"/>
              <a:t>What</a:t>
            </a:r>
            <a:r>
              <a:rPr lang="da-DK" sz="3000" dirty="0" smtClean="0"/>
              <a:t> to test?</a:t>
            </a:r>
            <a:endParaRPr lang="en-US" sz="3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 and BVA – 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1656184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rgbClr val="C00000"/>
                </a:solidFill>
              </a:rPr>
              <a:t>Perform BVA on the system and </a:t>
            </a:r>
            <a:r>
              <a:rPr lang="da-DK" dirty="0" err="1" smtClean="0">
                <a:solidFill>
                  <a:srgbClr val="C00000"/>
                </a:solidFill>
              </a:rPr>
              <a:t>decide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what</a:t>
            </a:r>
            <a:r>
              <a:rPr lang="da-DK" dirty="0" smtClean="0">
                <a:solidFill>
                  <a:srgbClr val="C00000"/>
                </a:solidFill>
              </a:rPr>
              <a:t> test data </a:t>
            </a:r>
            <a:r>
              <a:rPr lang="da-DK" dirty="0" err="1" smtClean="0">
                <a:solidFill>
                  <a:srgbClr val="C00000"/>
                </a:solidFill>
              </a:rPr>
              <a:t>you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will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use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smtClean="0">
                <a:solidFill>
                  <a:srgbClr val="C00000"/>
                </a:solidFill>
              </a:rPr>
              <a:t>for </a:t>
            </a:r>
            <a:r>
              <a:rPr lang="da-DK" dirty="0" err="1" smtClean="0">
                <a:solidFill>
                  <a:srgbClr val="C00000"/>
                </a:solidFill>
              </a:rPr>
              <a:t>azimuth</a:t>
            </a:r>
            <a:r>
              <a:rPr lang="da-DK" dirty="0" smtClean="0">
                <a:solidFill>
                  <a:srgbClr val="C00000"/>
                </a:solidFill>
              </a:rPr>
              <a:t> and elevation</a:t>
            </a:r>
          </a:p>
          <a:p>
            <a:r>
              <a:rPr lang="da-DK" dirty="0" smtClean="0">
                <a:solidFill>
                  <a:srgbClr val="C00000"/>
                </a:solidFill>
              </a:rPr>
              <a:t>Inputs </a:t>
            </a:r>
            <a:r>
              <a:rPr lang="da-DK" dirty="0" err="1" smtClean="0">
                <a:solidFill>
                  <a:srgbClr val="C00000"/>
                </a:solidFill>
              </a:rPr>
              <a:t>are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integers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</a:p>
          <a:p>
            <a:r>
              <a:rPr lang="da-DK" dirty="0" err="1" smtClean="0">
                <a:solidFill>
                  <a:srgbClr val="C00000"/>
                </a:solidFill>
              </a:rPr>
              <a:t>What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would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be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different</a:t>
            </a:r>
            <a:r>
              <a:rPr lang="da-DK" dirty="0" smtClean="0">
                <a:solidFill>
                  <a:srgbClr val="C00000"/>
                </a:solidFill>
              </a:rPr>
              <a:t> if inputs </a:t>
            </a:r>
            <a:r>
              <a:rPr lang="da-DK" dirty="0" err="1" smtClean="0">
                <a:solidFill>
                  <a:srgbClr val="C00000"/>
                </a:solidFill>
              </a:rPr>
              <a:t>were</a:t>
            </a:r>
            <a:r>
              <a:rPr lang="da-DK" dirty="0" smtClean="0">
                <a:solidFill>
                  <a:srgbClr val="C00000"/>
                </a:solidFill>
              </a:rPr>
              <a:t> </a:t>
            </a:r>
            <a:r>
              <a:rPr lang="da-DK" dirty="0" err="1" smtClean="0">
                <a:solidFill>
                  <a:srgbClr val="C00000"/>
                </a:solidFill>
              </a:rPr>
              <a:t>floating</a:t>
            </a:r>
            <a:r>
              <a:rPr lang="da-DK" dirty="0" smtClean="0">
                <a:solidFill>
                  <a:srgbClr val="C00000"/>
                </a:solidFill>
              </a:rPr>
              <a:t> point with </a:t>
            </a:r>
            <a:r>
              <a:rPr lang="da-DK" dirty="0" err="1" smtClean="0">
                <a:solidFill>
                  <a:srgbClr val="C00000"/>
                </a:solidFill>
              </a:rPr>
              <a:t>high</a:t>
            </a:r>
            <a:r>
              <a:rPr lang="da-DK" dirty="0" smtClean="0">
                <a:solidFill>
                  <a:srgbClr val="C00000"/>
                </a:solidFill>
              </a:rPr>
              <a:t> resolution?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39552" y="3068960"/>
            <a:ext cx="6186821" cy="3584660"/>
            <a:chOff x="539552" y="1325116"/>
            <a:chExt cx="7483797" cy="4336132"/>
          </a:xfrm>
        </p:grpSpPr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95635"/>
              <a:ext cx="3800475" cy="426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466850"/>
              <a:ext cx="3235325" cy="3922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66850"/>
              <a:ext cx="952500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823" y="1466849"/>
              <a:ext cx="1300163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031" y="1917700"/>
              <a:ext cx="1774825" cy="1354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836540"/>
              <a:ext cx="180975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325116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910" y="3303997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685229" y="2636913"/>
              <a:ext cx="79347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High</a:t>
              </a:r>
              <a:endParaRPr lang="da-DK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5229" y="3717032"/>
              <a:ext cx="746333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Low</a:t>
              </a:r>
              <a:endParaRPr lang="da-DK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079" y="1733034"/>
              <a:ext cx="578947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12</a:t>
              </a:r>
              <a:endParaRPr lang="da-DK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906" y="1936099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</a:t>
              </a:r>
              <a:endParaRPr lang="da-DK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0443" y="2410102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2</a:t>
              </a:r>
              <a:endParaRPr lang="da-DK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2560" y="3087171"/>
              <a:ext cx="85484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Level</a:t>
              </a:r>
              <a:endParaRPr lang="da-DK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71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 and BVA – 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1656184"/>
          </a:xfrm>
        </p:spPr>
        <p:txBody>
          <a:bodyPr>
            <a:normAutofit/>
          </a:bodyPr>
          <a:lstStyle/>
          <a:p>
            <a:pPr lvl="1"/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39552" y="3068960"/>
            <a:ext cx="6186821" cy="3584660"/>
            <a:chOff x="539552" y="1325116"/>
            <a:chExt cx="7483797" cy="4336132"/>
          </a:xfrm>
        </p:grpSpPr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95635"/>
              <a:ext cx="3800475" cy="426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466850"/>
              <a:ext cx="3235325" cy="3922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66850"/>
              <a:ext cx="952500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823" y="1466849"/>
              <a:ext cx="1300163" cy="180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031" y="1917700"/>
              <a:ext cx="1774825" cy="1354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836540"/>
              <a:ext cx="180975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325116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910" y="3303997"/>
              <a:ext cx="1798637" cy="199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685229" y="2636913"/>
              <a:ext cx="79347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High</a:t>
              </a:r>
              <a:endParaRPr lang="da-DK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5229" y="3717032"/>
              <a:ext cx="746333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Low</a:t>
              </a:r>
              <a:endParaRPr lang="da-DK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079" y="1733034"/>
              <a:ext cx="578947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12</a:t>
              </a:r>
              <a:endParaRPr lang="da-DK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906" y="1936099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1</a:t>
              </a:r>
              <a:endParaRPr lang="da-DK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0443" y="2410102"/>
              <a:ext cx="445889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2</a:t>
              </a:r>
              <a:endParaRPr lang="da-DK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2560" y="3087171"/>
              <a:ext cx="854844" cy="4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 smtClean="0"/>
                <a:t>Level</a:t>
              </a:r>
              <a:endParaRPr lang="da-DK" sz="1200" dirty="0"/>
            </a:p>
          </p:txBody>
        </p:sp>
      </p:grpSp>
      <p:cxnSp>
        <p:nvCxnSpPr>
          <p:cNvPr id="6" name="Lige forbindelse 5"/>
          <p:cNvCxnSpPr/>
          <p:nvPr/>
        </p:nvCxnSpPr>
        <p:spPr>
          <a:xfrm>
            <a:off x="1670597" y="1988840"/>
            <a:ext cx="64297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1331640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-200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>
            <a:off x="7739071" y="1544742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+200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>
            <a:off x="4229908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0</a:t>
            </a:r>
            <a:endParaRPr lang="da-DK" dirty="0"/>
          </a:p>
        </p:txBody>
      </p:sp>
      <p:sp>
        <p:nvSpPr>
          <p:cNvPr id="28" name="Tekstfelt 27"/>
          <p:cNvSpPr txBox="1"/>
          <p:nvPr/>
        </p:nvSpPr>
        <p:spPr>
          <a:xfrm>
            <a:off x="2047014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-180</a:t>
            </a:r>
            <a:endParaRPr lang="da-DK" dirty="0"/>
          </a:p>
        </p:txBody>
      </p:sp>
      <p:sp>
        <p:nvSpPr>
          <p:cNvPr id="29" name="Tekstfelt 28"/>
          <p:cNvSpPr txBox="1"/>
          <p:nvPr/>
        </p:nvSpPr>
        <p:spPr>
          <a:xfrm>
            <a:off x="6946983" y="1592624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+179</a:t>
            </a:r>
            <a:endParaRPr lang="da-DK" dirty="0"/>
          </a:p>
        </p:txBody>
      </p:sp>
      <p:sp>
        <p:nvSpPr>
          <p:cNvPr id="30" name="Tekstfelt 29"/>
          <p:cNvSpPr txBox="1"/>
          <p:nvPr/>
        </p:nvSpPr>
        <p:spPr>
          <a:xfrm>
            <a:off x="4740634" y="1619508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+15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3681387" y="162880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-15</a:t>
            </a:r>
            <a:endParaRPr lang="da-DK" dirty="0"/>
          </a:p>
        </p:txBody>
      </p:sp>
      <p:cxnSp>
        <p:nvCxnSpPr>
          <p:cNvPr id="32" name="Lige forbindelse 31"/>
          <p:cNvCxnSpPr/>
          <p:nvPr/>
        </p:nvCxnSpPr>
        <p:spPr>
          <a:xfrm>
            <a:off x="1692961" y="2708920"/>
            <a:ext cx="64297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4216053" y="2289049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0</a:t>
            </a:r>
            <a:endParaRPr lang="da-DK" dirty="0"/>
          </a:p>
        </p:txBody>
      </p:sp>
      <p:sp>
        <p:nvSpPr>
          <p:cNvPr id="34" name="Tekstfelt 33"/>
          <p:cNvSpPr txBox="1"/>
          <p:nvPr/>
        </p:nvSpPr>
        <p:spPr>
          <a:xfrm>
            <a:off x="4726779" y="2279757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+15</a:t>
            </a:r>
            <a:endParaRPr lang="da-DK" dirty="0"/>
          </a:p>
        </p:txBody>
      </p:sp>
      <p:sp>
        <p:nvSpPr>
          <p:cNvPr id="35" name="Tekstfelt 34"/>
          <p:cNvSpPr txBox="1"/>
          <p:nvPr/>
        </p:nvSpPr>
        <p:spPr>
          <a:xfrm>
            <a:off x="3681387" y="2289049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-15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5977707" y="2317159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+90</a:t>
            </a:r>
            <a:endParaRPr lang="da-DK" dirty="0"/>
          </a:p>
        </p:txBody>
      </p:sp>
      <p:sp>
        <p:nvSpPr>
          <p:cNvPr id="37" name="Tekstfelt 36"/>
          <p:cNvSpPr txBox="1"/>
          <p:nvPr/>
        </p:nvSpPr>
        <p:spPr>
          <a:xfrm>
            <a:off x="255950" y="1729408"/>
            <a:ext cx="128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Azimuth</a:t>
            </a:r>
            <a:endParaRPr lang="da-DK" dirty="0"/>
          </a:p>
        </p:txBody>
      </p:sp>
      <p:sp>
        <p:nvSpPr>
          <p:cNvPr id="38" name="Tekstfelt 37"/>
          <p:cNvSpPr txBox="1"/>
          <p:nvPr/>
        </p:nvSpPr>
        <p:spPr>
          <a:xfrm>
            <a:off x="264262" y="2501825"/>
            <a:ext cx="128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Elevation</a:t>
            </a:r>
            <a:endParaRPr lang="da-DK" dirty="0"/>
          </a:p>
        </p:txBody>
      </p:sp>
      <p:sp>
        <p:nvSpPr>
          <p:cNvPr id="39" name="Tekstfelt 38"/>
          <p:cNvSpPr txBox="1"/>
          <p:nvPr/>
        </p:nvSpPr>
        <p:spPr>
          <a:xfrm>
            <a:off x="2815720" y="2326146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-90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2302376" y="2332867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-100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8308" y="2323880"/>
            <a:ext cx="7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+100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29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http://2.bp.blogspot.com/-qauRD8CM-eI/TVfj5BBwMrI/AAAAAAAAAFU/ufo1QWe3KaY/s1600/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4544"/>
            <a:ext cx="6827912" cy="51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54360" y="1556792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 err="1" smtClean="0"/>
              <a:t>Boundary</a:t>
            </a:r>
            <a:r>
              <a:rPr lang="da-DK" i="1" dirty="0" smtClean="0"/>
              <a:t> Value Analysis (BVA)</a:t>
            </a:r>
          </a:p>
          <a:p>
            <a:pPr lvl="1"/>
            <a:r>
              <a:rPr lang="da-DK" dirty="0" smtClean="0"/>
              <a:t>A test design </a:t>
            </a:r>
            <a:r>
              <a:rPr lang="da-DK" dirty="0" err="1" smtClean="0"/>
              <a:t>technique</a:t>
            </a:r>
            <a:r>
              <a:rPr lang="da-DK" dirty="0" smtClean="0"/>
              <a:t> to </a:t>
            </a:r>
            <a:r>
              <a:rPr lang="da-DK" dirty="0" err="1" smtClean="0"/>
              <a:t>identify</a:t>
            </a:r>
            <a:r>
              <a:rPr lang="da-DK" dirty="0" smtClean="0"/>
              <a:t> the </a:t>
            </a:r>
            <a:r>
              <a:rPr lang="da-DK" b="1" dirty="0" err="1" smtClean="0"/>
              <a:t>necessary</a:t>
            </a:r>
            <a:r>
              <a:rPr lang="da-DK" dirty="0" smtClean="0"/>
              <a:t> and </a:t>
            </a:r>
            <a:r>
              <a:rPr lang="da-DK" b="1" dirty="0" smtClean="0"/>
              <a:t>sufficient</a:t>
            </a:r>
            <a:r>
              <a:rPr lang="da-DK" dirty="0" smtClean="0"/>
              <a:t> set of test cases</a:t>
            </a:r>
            <a:endParaRPr lang="da-DK" dirty="0"/>
          </a:p>
          <a:p>
            <a:pPr lvl="1"/>
            <a:r>
              <a:rPr lang="da-DK" dirty="0" err="1"/>
              <a:t>Identify</a:t>
            </a:r>
            <a:r>
              <a:rPr lang="da-DK" dirty="0"/>
              <a:t> </a:t>
            </a:r>
            <a:r>
              <a:rPr lang="da-DK" b="1" dirty="0" smtClean="0"/>
              <a:t>input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r>
              <a:rPr lang="da-DK" dirty="0" smtClean="0"/>
              <a:t> at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/>
              <a:t>the </a:t>
            </a:r>
            <a:r>
              <a:rPr lang="da-DK" b="1" dirty="0" smtClean="0"/>
              <a:t>output(s)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either</a:t>
            </a:r>
            <a:r>
              <a:rPr lang="da-DK" dirty="0" smtClean="0"/>
              <a:t> </a:t>
            </a:r>
            <a:r>
              <a:rPr lang="da-DK" dirty="0"/>
              <a:t>in </a:t>
            </a:r>
            <a:r>
              <a:rPr lang="da-DK" dirty="0" err="1"/>
              <a:t>value</a:t>
            </a:r>
            <a:r>
              <a:rPr lang="da-DK" dirty="0"/>
              <a:t> or </a:t>
            </a:r>
            <a:r>
              <a:rPr lang="da-DK" dirty="0" err="1"/>
              <a:t>validity</a:t>
            </a:r>
            <a:r>
              <a:rPr lang="da-DK" dirty="0"/>
              <a:t>.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i="1" dirty="0" err="1">
                <a:sym typeface="Wingdings" pitchFamily="2" charset="2"/>
              </a:rPr>
              <a:t>boundary</a:t>
            </a:r>
            <a:r>
              <a:rPr lang="da-DK" b="1" i="1" dirty="0">
                <a:sym typeface="Wingdings" pitchFamily="2" charset="2"/>
              </a:rPr>
              <a:t> </a:t>
            </a:r>
            <a:r>
              <a:rPr lang="da-DK" b="1" i="1" dirty="0" err="1" smtClean="0">
                <a:sym typeface="Wingdings" pitchFamily="2" charset="2"/>
              </a:rPr>
              <a:t>values</a:t>
            </a:r>
            <a:endParaRPr lang="da-DK" b="1" i="1" dirty="0">
              <a:sym typeface="Wingdings" pitchFamily="2" charset="2"/>
            </a:endParaRPr>
          </a:p>
          <a:p>
            <a:pPr lvl="1"/>
            <a:r>
              <a:rPr lang="da-DK" dirty="0"/>
              <a:t>Test </a:t>
            </a:r>
            <a:r>
              <a:rPr lang="da-DK" b="1" dirty="0"/>
              <a:t>input</a:t>
            </a:r>
            <a:r>
              <a:rPr lang="da-DK" dirty="0"/>
              <a:t> </a:t>
            </a:r>
            <a:r>
              <a:rPr lang="da-DK" dirty="0" smtClean="0"/>
              <a:t>on and on </a:t>
            </a:r>
            <a:r>
              <a:rPr lang="da-DK" dirty="0" err="1" smtClean="0"/>
              <a:t>either</a:t>
            </a:r>
            <a:r>
              <a:rPr lang="da-DK" dirty="0" smtClean="0"/>
              <a:t> side of the </a:t>
            </a:r>
            <a:r>
              <a:rPr lang="da-DK" dirty="0" err="1"/>
              <a:t>boundary</a:t>
            </a:r>
            <a:r>
              <a:rPr lang="da-DK" dirty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9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1080120"/>
          </a:xfrm>
        </p:spPr>
        <p:txBody>
          <a:bodyPr/>
          <a:lstStyle/>
          <a:p>
            <a:r>
              <a:rPr lang="da-DK" i="1" dirty="0" err="1" smtClean="0"/>
              <a:t>Example</a:t>
            </a:r>
            <a:r>
              <a:rPr lang="da-DK" dirty="0" smtClean="0"/>
              <a:t>: 	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da-DK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a-DK" dirty="0" smtClean="0"/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test cases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57200" y="4365104"/>
            <a:ext cx="843528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226758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46" y="3134849"/>
            <a:ext cx="5209795" cy="6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8"/>
          <p:cNvSpPr/>
          <p:nvPr/>
        </p:nvSpPr>
        <p:spPr>
          <a:xfrm rot="10800000">
            <a:off x="4566828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Down Arrow 8"/>
          <p:cNvSpPr/>
          <p:nvPr/>
        </p:nvSpPr>
        <p:spPr>
          <a:xfrm rot="10800000">
            <a:off x="3948711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partitions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 </a:t>
            </a:r>
            <a:r>
              <a:rPr lang="da-DK" b="1" dirty="0" err="1" smtClean="0"/>
              <a:t>equivalence</a:t>
            </a:r>
            <a:r>
              <a:rPr lang="da-DK" b="1" dirty="0" smtClean="0"/>
              <a:t> partition</a:t>
            </a:r>
            <a:r>
              <a:rPr lang="da-DK" dirty="0" smtClean="0"/>
              <a:t> (</a:t>
            </a:r>
            <a:r>
              <a:rPr lang="da-DK" b="1" dirty="0" smtClean="0"/>
              <a:t>EP</a:t>
            </a:r>
            <a:r>
              <a:rPr lang="da-DK" dirty="0" smtClean="0"/>
              <a:t>) is a part of all </a:t>
            </a:r>
            <a:r>
              <a:rPr lang="da-DK" dirty="0" err="1" smtClean="0"/>
              <a:t>possible</a:t>
            </a:r>
            <a:r>
              <a:rPr lang="da-DK" dirty="0" smtClean="0"/>
              <a:t> </a:t>
            </a:r>
            <a:r>
              <a:rPr lang="da-DK" b="1" dirty="0" smtClean="0">
                <a:solidFill>
                  <a:srgbClr val="FF0000"/>
                </a:solidFill>
              </a:rPr>
              <a:t>inputs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results</a:t>
            </a:r>
            <a:r>
              <a:rPr lang="da-DK" dirty="0" smtClean="0"/>
              <a:t> in the same </a:t>
            </a:r>
            <a:r>
              <a:rPr lang="da-DK" b="1" dirty="0" smtClean="0"/>
              <a:t>output</a:t>
            </a:r>
            <a:r>
              <a:rPr lang="da-DK" dirty="0" smtClean="0"/>
              <a:t> – or at </a:t>
            </a:r>
            <a:r>
              <a:rPr lang="da-DK" dirty="0" err="1" smtClean="0"/>
              <a:t>least</a:t>
            </a:r>
            <a:r>
              <a:rPr lang="da-DK" dirty="0" smtClean="0"/>
              <a:t> the </a:t>
            </a:r>
            <a:r>
              <a:rPr lang="da-DK" b="1" dirty="0" smtClean="0">
                <a:solidFill>
                  <a:srgbClr val="FF0000"/>
                </a:solidFill>
              </a:rPr>
              <a:t>same type of </a:t>
            </a:r>
            <a:r>
              <a:rPr lang="da-DK" b="1" dirty="0" err="1" smtClean="0">
                <a:solidFill>
                  <a:srgbClr val="FF0000"/>
                </a:solidFill>
              </a:rPr>
              <a:t>behavior</a:t>
            </a:r>
            <a:endParaRPr lang="da-DK" b="1" dirty="0" smtClean="0">
              <a:solidFill>
                <a:srgbClr val="FF0000"/>
              </a:solidFill>
            </a:endParaRPr>
          </a:p>
          <a:p>
            <a:r>
              <a:rPr lang="da-DK" dirty="0" smtClean="0"/>
              <a:t>The parts of </a:t>
            </a:r>
            <a:r>
              <a:rPr lang="da-DK" dirty="0" err="1" smtClean="0"/>
              <a:t>possible</a:t>
            </a:r>
            <a:r>
              <a:rPr lang="da-DK" dirty="0" smtClean="0"/>
              <a:t> </a:t>
            </a:r>
            <a:r>
              <a:rPr lang="da-DK" b="1" dirty="0" smtClean="0"/>
              <a:t>inputs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b="1" dirty="0" smtClean="0"/>
              <a:t>not a valid input</a:t>
            </a:r>
            <a:r>
              <a:rPr lang="da-DK" dirty="0" smtClean="0"/>
              <a:t> to the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also</a:t>
            </a:r>
            <a:r>
              <a:rPr lang="da-DK" dirty="0" smtClean="0"/>
              <a:t> </a:t>
            </a:r>
            <a:r>
              <a:rPr lang="da-DK" b="1" dirty="0" err="1" smtClean="0"/>
              <a:t>EPs</a:t>
            </a:r>
            <a:r>
              <a:rPr lang="da-DK" dirty="0" smtClean="0"/>
              <a:t>!</a:t>
            </a:r>
            <a:endParaRPr lang="da-DK" b="1" dirty="0" smtClean="0"/>
          </a:p>
          <a:p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b="1" dirty="0" err="1"/>
              <a:t>EPs</a:t>
            </a:r>
            <a:r>
              <a:rPr lang="da-DK" dirty="0" smtClean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by the </a:t>
            </a:r>
            <a:r>
              <a:rPr lang="da-DK" b="1" dirty="0" err="1"/>
              <a:t>boundary</a:t>
            </a:r>
            <a:r>
              <a:rPr lang="da-DK" b="1" dirty="0"/>
              <a:t> </a:t>
            </a:r>
            <a:r>
              <a:rPr lang="da-DK" b="1" dirty="0" err="1"/>
              <a:t>values</a:t>
            </a:r>
            <a:r>
              <a:rPr lang="da-DK" dirty="0"/>
              <a:t>, so it is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smtClean="0"/>
              <a:t>do </a:t>
            </a:r>
            <a:r>
              <a:rPr lang="da-DK" b="1" dirty="0" smtClean="0"/>
              <a:t>BVA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!</a:t>
            </a:r>
          </a:p>
          <a:p>
            <a:r>
              <a:rPr lang="da-DK" b="1" dirty="0" smtClean="0"/>
              <a:t>Test</a:t>
            </a:r>
            <a:r>
              <a:rPr lang="da-DK" dirty="0" smtClean="0"/>
              <a:t> with at </a:t>
            </a:r>
            <a:r>
              <a:rPr lang="da-DK" dirty="0" err="1" smtClean="0"/>
              <a:t>least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input </a:t>
            </a:r>
            <a:r>
              <a:rPr lang="da-DK" dirty="0" err="1" smtClean="0"/>
              <a:t>value</a:t>
            </a:r>
            <a:r>
              <a:rPr lang="da-DK" dirty="0" smtClean="0"/>
              <a:t> from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b="1" dirty="0" smtClean="0"/>
              <a:t>EP</a:t>
            </a:r>
            <a:r>
              <a:rPr lang="da-DK" dirty="0" smtClean="0"/>
              <a:t>!</a:t>
            </a:r>
          </a:p>
          <a:p>
            <a:pPr lvl="1"/>
            <a:r>
              <a:rPr lang="da-DK" dirty="0" smtClean="0"/>
              <a:t>This is </a:t>
            </a:r>
            <a:r>
              <a:rPr lang="da-DK" dirty="0" err="1" smtClean="0"/>
              <a:t>necessary</a:t>
            </a:r>
            <a:r>
              <a:rPr lang="da-DK" dirty="0" smtClean="0"/>
              <a:t>!</a:t>
            </a:r>
          </a:p>
          <a:p>
            <a:r>
              <a:rPr lang="da-DK" b="1" dirty="0" err="1" smtClean="0"/>
              <a:t>Don’t</a:t>
            </a:r>
            <a:r>
              <a:rPr lang="da-DK" b="1" dirty="0" smtClean="0"/>
              <a:t> test</a:t>
            </a:r>
            <a:r>
              <a:rPr lang="da-DK" dirty="0" smtClean="0"/>
              <a:t> with all </a:t>
            </a:r>
            <a:r>
              <a:rPr lang="da-DK" dirty="0" err="1" smtClean="0"/>
              <a:t>values</a:t>
            </a:r>
            <a:r>
              <a:rPr lang="da-DK" dirty="0" smtClean="0"/>
              <a:t> of an </a:t>
            </a:r>
            <a:r>
              <a:rPr lang="da-DK" b="1" dirty="0" smtClean="0"/>
              <a:t>EP</a:t>
            </a:r>
            <a:r>
              <a:rPr lang="da-DK" dirty="0" smtClean="0"/>
              <a:t>, but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or a </a:t>
            </a:r>
            <a:r>
              <a:rPr lang="da-DK" dirty="0" err="1" smtClean="0"/>
              <a:t>few</a:t>
            </a:r>
            <a:endParaRPr lang="da-DK" dirty="0" smtClean="0"/>
          </a:p>
          <a:p>
            <a:pPr lvl="1"/>
            <a:r>
              <a:rPr lang="da-DK" dirty="0" smtClean="0"/>
              <a:t>This is </a:t>
            </a:r>
            <a:r>
              <a:rPr lang="da-DK" dirty="0" err="1" smtClean="0"/>
              <a:t>suffucient</a:t>
            </a:r>
            <a:r>
              <a:rPr lang="da-DK" dirty="0" smtClean="0"/>
              <a:t>!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47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partitions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1080120"/>
          </a:xfrm>
        </p:spPr>
        <p:txBody>
          <a:bodyPr/>
          <a:lstStyle/>
          <a:p>
            <a:r>
              <a:rPr lang="da-DK" i="1" dirty="0" err="1" smtClean="0"/>
              <a:t>Example</a:t>
            </a:r>
            <a:r>
              <a:rPr lang="da-DK" dirty="0" smtClean="0"/>
              <a:t>: 	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da-DK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a-DK" dirty="0" smtClean="0"/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test cases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define</a:t>
            </a:r>
            <a:r>
              <a:rPr lang="da-DK" dirty="0" smtClean="0"/>
              <a:t>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2663788" y="1813913"/>
            <a:ext cx="360040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ight Brace 7"/>
          <p:cNvSpPr/>
          <p:nvPr/>
        </p:nvSpPr>
        <p:spPr>
          <a:xfrm rot="16200000" flipV="1">
            <a:off x="5641517" y="1551281"/>
            <a:ext cx="360040" cy="29735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730198" y="24526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EP</a:t>
            </a:r>
            <a:r>
              <a:rPr lang="da-DK" baseline="-25000" dirty="0" smtClean="0"/>
              <a:t>1</a:t>
            </a:r>
            <a:endParaRPr lang="da-DK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574514" y="2488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EP</a:t>
            </a:r>
            <a:r>
              <a:rPr lang="da-DK" baseline="-25000" dirty="0" smtClean="0"/>
              <a:t>2</a:t>
            </a:r>
            <a:endParaRPr lang="da-DK" baseline="-250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60052" y="4365104"/>
            <a:ext cx="843528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226758" y="374880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46" y="3134849"/>
            <a:ext cx="5209795" cy="6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6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10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Equivalence</a:t>
            </a:r>
            <a:r>
              <a:rPr lang="da-DK" dirty="0" smtClean="0"/>
              <a:t> Partitions and BVA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selecting</a:t>
            </a:r>
            <a:r>
              <a:rPr lang="da-DK" dirty="0" smtClean="0"/>
              <a:t> the </a:t>
            </a:r>
            <a:r>
              <a:rPr lang="da-DK" dirty="0" err="1" smtClean="0"/>
              <a:t>necessary</a:t>
            </a:r>
            <a:r>
              <a:rPr lang="da-DK" dirty="0" smtClean="0"/>
              <a:t> and sufficient tests for an EP, </a:t>
            </a:r>
            <a:r>
              <a:rPr lang="da-DK" dirty="0" err="1" smtClean="0"/>
              <a:t>use</a:t>
            </a:r>
            <a:r>
              <a:rPr lang="da-DK" dirty="0" smtClean="0"/>
              <a:t> the BVA as guidance!</a:t>
            </a:r>
          </a:p>
          <a:p>
            <a:r>
              <a:rPr lang="da-DK" dirty="0" smtClean="0"/>
              <a:t>Programming </a:t>
            </a:r>
            <a:r>
              <a:rPr lang="da-DK" dirty="0" err="1" smtClean="0"/>
              <a:t>errors</a:t>
            </a:r>
            <a:r>
              <a:rPr lang="da-DK" dirty="0" smtClean="0"/>
              <a:t> </a:t>
            </a:r>
            <a:r>
              <a:rPr lang="da-DK" dirty="0" err="1" smtClean="0"/>
              <a:t>often</a:t>
            </a:r>
            <a:r>
              <a:rPr lang="da-DK" dirty="0" smtClean="0"/>
              <a:t> </a:t>
            </a:r>
            <a:r>
              <a:rPr lang="da-DK" dirty="0" err="1" smtClean="0"/>
              <a:t>occur</a:t>
            </a:r>
            <a:r>
              <a:rPr lang="da-DK" dirty="0" smtClean="0"/>
              <a:t> at the </a:t>
            </a:r>
            <a:r>
              <a:rPr lang="da-DK" dirty="0" err="1" smtClean="0"/>
              <a:t>boundaries</a:t>
            </a:r>
            <a:r>
              <a:rPr lang="da-DK" dirty="0" smtClean="0"/>
              <a:t>!</a:t>
            </a:r>
          </a:p>
          <a:p>
            <a:pPr lvl="1"/>
            <a:r>
              <a:rPr lang="da-DK" dirty="0" smtClean="0"/>
              <a:t>If (x &gt;100)</a:t>
            </a:r>
          </a:p>
          <a:p>
            <a:pPr lvl="1"/>
            <a:r>
              <a:rPr lang="da-DK" dirty="0" err="1" smtClean="0"/>
              <a:t>Should</a:t>
            </a:r>
            <a:r>
              <a:rPr lang="da-DK" dirty="0" smtClean="0"/>
              <a:t> it </a:t>
            </a:r>
            <a:r>
              <a:rPr lang="da-DK" dirty="0" err="1" smtClean="0"/>
              <a:t>be</a:t>
            </a:r>
            <a:r>
              <a:rPr lang="da-DK" dirty="0" smtClean="0"/>
              <a:t> &gt; or &gt;=?</a:t>
            </a:r>
          </a:p>
          <a:p>
            <a:r>
              <a:rPr lang="da-DK" dirty="0" smtClean="0"/>
              <a:t>So BVA  and Eps </a:t>
            </a:r>
            <a:r>
              <a:rPr lang="da-DK" dirty="0" err="1" smtClean="0"/>
              <a:t>are</a:t>
            </a:r>
            <a:r>
              <a:rPr lang="da-DK" dirty="0" smtClean="0"/>
              <a:t> partners and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together</a:t>
            </a:r>
            <a:r>
              <a:rPr lang="da-DK" dirty="0"/>
              <a:t>!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5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 and BVA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3168352"/>
          </a:xfrm>
        </p:spPr>
        <p:txBody>
          <a:bodyPr>
            <a:noAutofit/>
          </a:bodyPr>
          <a:lstStyle/>
          <a:p>
            <a:r>
              <a:rPr lang="da-DK" sz="2000" dirty="0" smtClean="0"/>
              <a:t>Write a </a:t>
            </a:r>
            <a:r>
              <a:rPr lang="da-DK" sz="2000" dirty="0" err="1" smtClean="0"/>
              <a:t>method</a:t>
            </a:r>
            <a:r>
              <a:rPr lang="da-DK" sz="2000" dirty="0" smtClean="0"/>
              <a:t> 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Calendar.Month2Semester(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2000" dirty="0" smtClean="0"/>
              <a:t>:</a:t>
            </a:r>
          </a:p>
          <a:p>
            <a:pPr lvl="1"/>
            <a:r>
              <a:rPr lang="da-DK" sz="1800" dirty="0" smtClean="0"/>
              <a:t>Given a </a:t>
            </a:r>
            <a:r>
              <a:rPr lang="da-DK" sz="1800" dirty="0" err="1" smtClean="0"/>
              <a:t>month</a:t>
            </a:r>
            <a:r>
              <a:rPr lang="da-DK" sz="1800" dirty="0" smtClean="0"/>
              <a:t> 1-12, </a:t>
            </a:r>
            <a:r>
              <a:rPr lang="da-DK" sz="1800" dirty="0" err="1" smtClean="0"/>
              <a:t>return</a:t>
            </a:r>
            <a:r>
              <a:rPr lang="da-DK" sz="1800" dirty="0" smtClean="0"/>
              <a:t> </a:t>
            </a:r>
            <a:r>
              <a:rPr lang="da-DK" sz="1800" dirty="0" err="1" smtClean="0"/>
              <a:t>either</a:t>
            </a:r>
            <a:r>
              <a:rPr lang="da-DK" sz="1800" dirty="0" smtClean="0"/>
              <a:t> </a:t>
            </a:r>
            <a:r>
              <a:rPr lang="da-DK" sz="1800" dirty="0" smtClean="0">
                <a:sym typeface="Wingdings" pitchFamily="2" charset="2"/>
              </a:rPr>
              <a:t>”</a:t>
            </a:r>
            <a:r>
              <a:rPr lang="da-DK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Spring</a:t>
            </a:r>
            <a:r>
              <a:rPr lang="da-DK" sz="1800" dirty="0" smtClean="0">
                <a:sym typeface="Wingdings" pitchFamily="2" charset="2"/>
              </a:rPr>
              <a:t>” or ”</a:t>
            </a:r>
            <a:r>
              <a:rPr lang="da-DK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Fall</a:t>
            </a:r>
            <a:r>
              <a:rPr lang="da-DK" sz="1800" dirty="0" smtClean="0">
                <a:sym typeface="Wingdings" pitchFamily="2" charset="2"/>
              </a:rPr>
              <a:t>”</a:t>
            </a:r>
          </a:p>
          <a:p>
            <a:pPr lvl="1"/>
            <a:r>
              <a:rPr lang="da-DK" sz="1800" dirty="0" smtClean="0">
                <a:sym typeface="Wingdings" pitchFamily="2" charset="2"/>
              </a:rPr>
              <a:t>Spring semester starts in FEB and </a:t>
            </a:r>
            <a:r>
              <a:rPr lang="da-DK" sz="1800" dirty="0" err="1" smtClean="0">
                <a:sym typeface="Wingdings" pitchFamily="2" charset="2"/>
              </a:rPr>
              <a:t>ends</a:t>
            </a:r>
            <a:r>
              <a:rPr lang="da-DK" sz="1800" dirty="0" smtClean="0">
                <a:sym typeface="Wingdings" pitchFamily="2" charset="2"/>
              </a:rPr>
              <a:t> in JUL</a:t>
            </a:r>
          </a:p>
          <a:p>
            <a:pPr lvl="1"/>
            <a:r>
              <a:rPr lang="da-DK" sz="1800" dirty="0" smtClean="0">
                <a:sym typeface="Wingdings" pitchFamily="2" charset="2"/>
              </a:rPr>
              <a:t>Fall semester starts in AUG and </a:t>
            </a:r>
            <a:r>
              <a:rPr lang="da-DK" sz="1800" dirty="0" err="1" smtClean="0">
                <a:sym typeface="Wingdings" pitchFamily="2" charset="2"/>
              </a:rPr>
              <a:t>ends</a:t>
            </a:r>
            <a:r>
              <a:rPr lang="da-DK" sz="1800" dirty="0" smtClean="0">
                <a:sym typeface="Wingdings" pitchFamily="2" charset="2"/>
              </a:rPr>
              <a:t> in JAN</a:t>
            </a:r>
            <a:endParaRPr lang="da-DK" sz="1800" dirty="0"/>
          </a:p>
          <a:p>
            <a:endParaRPr lang="da-DK" sz="2000" dirty="0" smtClean="0"/>
          </a:p>
          <a:p>
            <a:r>
              <a:rPr lang="da-DK" sz="2000" dirty="0" err="1" smtClean="0">
                <a:solidFill>
                  <a:srgbClr val="C00000"/>
                </a:solidFill>
              </a:rPr>
              <a:t>What</a:t>
            </a:r>
            <a:r>
              <a:rPr lang="da-DK" sz="2000" dirty="0" smtClean="0">
                <a:solidFill>
                  <a:srgbClr val="C00000"/>
                </a:solidFill>
              </a:rPr>
              <a:t> </a:t>
            </a:r>
            <a:r>
              <a:rPr lang="da-DK" sz="2000" dirty="0" err="1" smtClean="0">
                <a:solidFill>
                  <a:srgbClr val="C00000"/>
                </a:solidFill>
              </a:rPr>
              <a:t>are</a:t>
            </a:r>
            <a:r>
              <a:rPr lang="da-DK" sz="2000" dirty="0" smtClean="0">
                <a:solidFill>
                  <a:srgbClr val="C00000"/>
                </a:solidFill>
              </a:rPr>
              <a:t> the </a:t>
            </a:r>
            <a:r>
              <a:rPr lang="da-DK" sz="2000" dirty="0" err="1" smtClean="0">
                <a:solidFill>
                  <a:srgbClr val="C00000"/>
                </a:solidFill>
              </a:rPr>
              <a:t>EPs</a:t>
            </a:r>
            <a:r>
              <a:rPr lang="da-DK" sz="2000" dirty="0" smtClean="0">
                <a:solidFill>
                  <a:srgbClr val="C00000"/>
                </a:solidFill>
              </a:rPr>
              <a:t>? </a:t>
            </a:r>
            <a:r>
              <a:rPr lang="da-DK" sz="2000" dirty="0" err="1" smtClean="0">
                <a:solidFill>
                  <a:srgbClr val="C00000"/>
                </a:solidFill>
              </a:rPr>
              <a:t>Boundary</a:t>
            </a:r>
            <a:r>
              <a:rPr lang="da-DK" sz="2000" dirty="0" smtClean="0">
                <a:solidFill>
                  <a:srgbClr val="C00000"/>
                </a:solidFill>
              </a:rPr>
              <a:t> </a:t>
            </a:r>
            <a:r>
              <a:rPr lang="da-DK" sz="2000" dirty="0" err="1" smtClean="0">
                <a:solidFill>
                  <a:srgbClr val="C00000"/>
                </a:solidFill>
              </a:rPr>
              <a:t>values</a:t>
            </a:r>
            <a:r>
              <a:rPr lang="da-DK" sz="2000" dirty="0" smtClean="0">
                <a:solidFill>
                  <a:srgbClr val="C00000"/>
                </a:solidFill>
              </a:rPr>
              <a:t>? Test cases?</a:t>
            </a:r>
          </a:p>
          <a:p>
            <a:pPr marL="0" indent="0">
              <a:buNone/>
            </a:pPr>
            <a:endParaRPr lang="da-DK" sz="2000" dirty="0">
              <a:solidFill>
                <a:srgbClr val="FF0000"/>
              </a:solidFill>
            </a:endParaRPr>
          </a:p>
          <a:p>
            <a:endParaRPr lang="da-DK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627353"/>
            <a:ext cx="732313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59739"/>
            <a:ext cx="53006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12" y="4731945"/>
            <a:ext cx="55245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5184491"/>
            <a:ext cx="68500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48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EPs</a:t>
            </a:r>
            <a:r>
              <a:rPr lang="da-DK" dirty="0" smtClean="0"/>
              <a:t> and BVA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BVA and </a:t>
            </a:r>
            <a:r>
              <a:rPr lang="da-DK" dirty="0" err="1" smtClean="0"/>
              <a:t>EPs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black</a:t>
            </a:r>
            <a:r>
              <a:rPr lang="da-DK" dirty="0" smtClean="0"/>
              <a:t> </a:t>
            </a:r>
            <a:r>
              <a:rPr lang="da-DK" dirty="0" err="1" smtClean="0"/>
              <a:t>box</a:t>
            </a:r>
            <a:r>
              <a:rPr lang="da-DK" dirty="0" smtClean="0"/>
              <a:t> test </a:t>
            </a:r>
            <a:r>
              <a:rPr lang="da-DK" dirty="0" err="1" smtClean="0"/>
              <a:t>tools</a:t>
            </a:r>
            <a:r>
              <a:rPr lang="da-DK" dirty="0" smtClean="0"/>
              <a:t> –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consider</a:t>
            </a:r>
            <a:r>
              <a:rPr lang="da-DK" dirty="0" smtClean="0"/>
              <a:t> input and </a:t>
            </a:r>
            <a:r>
              <a:rPr lang="da-DK" dirty="0" err="1" smtClean="0"/>
              <a:t>expected</a:t>
            </a:r>
            <a:r>
              <a:rPr lang="da-DK" dirty="0" smtClean="0"/>
              <a:t> output</a:t>
            </a:r>
          </a:p>
          <a:p>
            <a:r>
              <a:rPr lang="da-DK" dirty="0" smtClean="0"/>
              <a:t>but </a:t>
            </a:r>
            <a:r>
              <a:rPr lang="da-DK" dirty="0" err="1" smtClean="0"/>
              <a:t>uses</a:t>
            </a:r>
            <a:r>
              <a:rPr lang="da-DK" dirty="0" smtClean="0"/>
              <a:t> general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programs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built</a:t>
            </a:r>
            <a:endParaRPr lang="da-DK" dirty="0" smtClean="0"/>
          </a:p>
          <a:p>
            <a:r>
              <a:rPr lang="da-DK" dirty="0" err="1" smtClean="0"/>
              <a:t>EPs</a:t>
            </a:r>
            <a:r>
              <a:rPr lang="da-DK" dirty="0" smtClean="0"/>
              <a:t> </a:t>
            </a:r>
            <a:r>
              <a:rPr lang="da-DK" dirty="0" err="1" smtClean="0"/>
              <a:t>reduce</a:t>
            </a:r>
            <a:r>
              <a:rPr lang="da-DK" dirty="0" smtClean="0"/>
              <a:t> the </a:t>
            </a:r>
            <a:r>
              <a:rPr lang="da-DK" dirty="0" err="1" smtClean="0"/>
              <a:t>amount</a:t>
            </a:r>
            <a:r>
              <a:rPr lang="da-DK" dirty="0" smtClean="0"/>
              <a:t> of tests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– not </a:t>
            </a:r>
            <a:r>
              <a:rPr lang="da-DK" dirty="0" err="1" smtClean="0"/>
              <a:t>too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!</a:t>
            </a:r>
          </a:p>
          <a:p>
            <a:r>
              <a:rPr lang="da-DK" dirty="0" smtClean="0"/>
              <a:t>BVA </a:t>
            </a:r>
            <a:r>
              <a:rPr lang="da-DK" dirty="0" err="1" smtClean="0"/>
              <a:t>helps</a:t>
            </a:r>
            <a:r>
              <a:rPr lang="da-DK" dirty="0" smtClean="0"/>
              <a:t> to </a:t>
            </a:r>
            <a:r>
              <a:rPr lang="da-DK" dirty="0" err="1" smtClean="0"/>
              <a:t>select</a:t>
            </a:r>
            <a:r>
              <a:rPr lang="da-DK" dirty="0" smtClean="0"/>
              <a:t> </a:t>
            </a:r>
            <a:r>
              <a:rPr lang="da-DK" dirty="0" err="1" smtClean="0"/>
              <a:t>those</a:t>
            </a:r>
            <a:r>
              <a:rPr lang="da-DK" dirty="0" smtClean="0"/>
              <a:t> tests in a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makes</a:t>
            </a:r>
            <a:r>
              <a:rPr lang="da-DK" dirty="0" smtClean="0"/>
              <a:t> it more </a:t>
            </a:r>
            <a:r>
              <a:rPr lang="da-DK" dirty="0" err="1" smtClean="0"/>
              <a:t>probable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found</a:t>
            </a:r>
            <a:r>
              <a:rPr lang="da-DK" dirty="0" smtClean="0"/>
              <a:t> – not </a:t>
            </a:r>
            <a:r>
              <a:rPr lang="da-DK" dirty="0" err="1" smtClean="0"/>
              <a:t>too</a:t>
            </a:r>
            <a:r>
              <a:rPr lang="da-DK" dirty="0" smtClean="0"/>
              <a:t> </a:t>
            </a:r>
            <a:r>
              <a:rPr lang="da-DK" dirty="0" err="1" smtClean="0"/>
              <a:t>few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57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11659"/>
            <a:ext cx="3800475" cy="4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513783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EPs and BVA – your turn</a:t>
            </a:r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7741"/>
            <a:ext cx="323532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37741"/>
            <a:ext cx="952500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23" y="1737740"/>
            <a:ext cx="130016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31" y="2188591"/>
            <a:ext cx="177482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07431"/>
            <a:ext cx="1809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6007"/>
            <a:ext cx="17986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10" y="3574889"/>
            <a:ext cx="17986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85228" y="290780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High</a:t>
            </a:r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5685228" y="3987923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Low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2209080" y="2003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12</a:t>
            </a:r>
            <a:endParaRPr lang="da-DK" dirty="0"/>
          </a:p>
        </p:txBody>
      </p:sp>
      <p:sp>
        <p:nvSpPr>
          <p:cNvPr id="17" name="TextBox 16"/>
          <p:cNvSpPr txBox="1"/>
          <p:nvPr/>
        </p:nvSpPr>
        <p:spPr>
          <a:xfrm>
            <a:off x="2800907" y="2206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8" name="TextBox 17"/>
          <p:cNvSpPr txBox="1"/>
          <p:nvPr/>
        </p:nvSpPr>
        <p:spPr>
          <a:xfrm>
            <a:off x="3250443" y="268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9" name="TextBox 18"/>
          <p:cNvSpPr txBox="1"/>
          <p:nvPr/>
        </p:nvSpPr>
        <p:spPr>
          <a:xfrm>
            <a:off x="5072560" y="3358062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Level</a:t>
            </a:r>
            <a:endParaRPr lang="da-DK" dirty="0"/>
          </a:p>
        </p:txBody>
      </p:sp>
      <p:sp>
        <p:nvSpPr>
          <p:cNvPr id="20" name="TextBox 19"/>
          <p:cNvSpPr txBox="1"/>
          <p:nvPr/>
        </p:nvSpPr>
        <p:spPr>
          <a:xfrm>
            <a:off x="4422725" y="286565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1200" dirty="0" smtClean="0"/>
              <a:t>+15</a:t>
            </a:r>
            <a:endParaRPr lang="da-DK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3182" y="3848265"/>
            <a:ext cx="3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1200" dirty="0" smtClean="0"/>
              <a:t>-15</a:t>
            </a:r>
            <a:endParaRPr lang="da-DK" sz="1200" dirty="0"/>
          </a:p>
        </p:txBody>
      </p:sp>
      <p:sp>
        <p:nvSpPr>
          <p:cNvPr id="3" name="Oval 2"/>
          <p:cNvSpPr/>
          <p:nvPr/>
        </p:nvSpPr>
        <p:spPr>
          <a:xfrm flipV="1">
            <a:off x="2943928" y="2032639"/>
            <a:ext cx="155952" cy="1559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/>
          <p:cNvSpPr/>
          <p:nvPr/>
        </p:nvSpPr>
        <p:spPr>
          <a:xfrm flipV="1">
            <a:off x="5282615" y="4279279"/>
            <a:ext cx="155952" cy="1559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ounded Rectangular Callout 4"/>
          <p:cNvSpPr/>
          <p:nvPr/>
        </p:nvSpPr>
        <p:spPr>
          <a:xfrm>
            <a:off x="3851919" y="5716486"/>
            <a:ext cx="2732627" cy="624447"/>
          </a:xfrm>
          <a:prstGeom prst="wedgeRoundRectCallout">
            <a:avLst>
              <a:gd name="adj1" fmla="val -64359"/>
              <a:gd name="adj2" fmla="val 84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i="1" dirty="0"/>
              <a:t>”Missile, 1 </a:t>
            </a:r>
            <a:r>
              <a:rPr lang="da-DK" sz="2000" i="1" dirty="0" err="1"/>
              <a:t>o’clock</a:t>
            </a:r>
            <a:r>
              <a:rPr lang="da-DK" sz="2000" i="1" dirty="0"/>
              <a:t> </a:t>
            </a:r>
            <a:r>
              <a:rPr lang="da-DK" sz="2000" i="1" dirty="0" err="1"/>
              <a:t>low</a:t>
            </a:r>
            <a:r>
              <a:rPr lang="da-DK" sz="20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" grpId="0" animBg="1"/>
      <p:bldP spid="2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2708</TotalTime>
  <Words>462</Words>
  <Application>Microsoft Office PowerPoint</Application>
  <PresentationFormat>Skærmshow (4:3)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8" baseType="lpstr">
      <vt:lpstr>Arial</vt:lpstr>
      <vt:lpstr>AU Passata</vt:lpstr>
      <vt:lpstr>Calibri</vt:lpstr>
      <vt:lpstr>Courier New</vt:lpstr>
      <vt:lpstr>Wingdings</vt:lpstr>
      <vt:lpstr>Office Theme</vt:lpstr>
      <vt:lpstr>Boundary Value Analysis What to test?</vt:lpstr>
      <vt:lpstr>Boundary Value Analysis</vt:lpstr>
      <vt:lpstr>Boundary Value Analysis</vt:lpstr>
      <vt:lpstr>Equivalence partitions</vt:lpstr>
      <vt:lpstr>Equivalence partitions</vt:lpstr>
      <vt:lpstr>Equivalence Partitions and BVA</vt:lpstr>
      <vt:lpstr>EPs and BVA - example</vt:lpstr>
      <vt:lpstr>EPs and BVA</vt:lpstr>
      <vt:lpstr>EPs and BVA – your turn</vt:lpstr>
      <vt:lpstr>EPs and BVA – your turn</vt:lpstr>
      <vt:lpstr>EPs and BVA – your turn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184</cp:revision>
  <dcterms:created xsi:type="dcterms:W3CDTF">2011-04-02T15:06:22Z</dcterms:created>
  <dcterms:modified xsi:type="dcterms:W3CDTF">2018-09-20T07:23:32Z</dcterms:modified>
</cp:coreProperties>
</file>