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3" r:id="rId11"/>
    <p:sldId id="314" r:id="rId12"/>
    <p:sldId id="3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E92"/>
    <a:srgbClr val="FFBE3B"/>
    <a:srgbClr val="FFAE37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5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8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8334E3-1E1D-4DBA-8226-A8A0A65B8200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F10E6-3294-434B-8208-BCE0FEDE1254}" type="slidenum">
              <a:rPr lang="da-DK"/>
              <a:pPr/>
              <a:t>10</a:t>
            </a:fld>
            <a:endParaRPr lang="da-DK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1308FF-6B08-4C35-9CB1-B88C77E2817F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38EA1-C141-4430-8371-4A33D5BD3A15}" type="slidenum">
              <a:rPr lang="da-DK"/>
              <a:pPr/>
              <a:t>2</a:t>
            </a:fld>
            <a:endParaRPr lang="da-DK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F81484-3B26-4177-A592-4C09FFB854EB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80535-23D6-40DF-BCAC-6257D50D0FFB}" type="slidenum">
              <a:rPr lang="da-DK"/>
              <a:pPr/>
              <a:t>3</a:t>
            </a:fld>
            <a:endParaRPr lang="da-DK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11C421-D51E-45CF-91E6-B73F43BBE07B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689A7-C19E-49DA-A3A8-BA22050759B9}" type="slidenum">
              <a:rPr lang="da-DK"/>
              <a:pPr/>
              <a:t>4</a:t>
            </a:fld>
            <a:endParaRPr lang="da-DK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018459-402D-40B0-A278-8C225B97DE24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7B6EF-8B14-4EA9-97F6-17CF7467FB47}" type="slidenum">
              <a:rPr lang="da-DK"/>
              <a:pPr/>
              <a:t>5</a:t>
            </a:fld>
            <a:endParaRPr lang="da-DK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13AA40-5054-475B-8931-A5F4453B899E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23DE4-999D-4E3A-947E-4CF7ECC87E53}" type="slidenum">
              <a:rPr lang="da-DK"/>
              <a:pPr/>
              <a:t>6</a:t>
            </a:fld>
            <a:endParaRPr lang="da-DK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80F33D-96DF-4F99-9710-91DBDAA764BB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42BAC-04ED-40F2-9FE5-A07C3E68CEAF}" type="slidenum">
              <a:rPr lang="da-DK"/>
              <a:pPr/>
              <a:t>7</a:t>
            </a:fld>
            <a:endParaRPr lang="da-DK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960E1F-BB24-417B-A2D6-7231A3CE7545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E64A5-F962-4803-98FF-B1E33C9F5CC6}" type="slidenum">
              <a:rPr lang="da-DK"/>
              <a:pPr/>
              <a:t>8</a:t>
            </a:fld>
            <a:endParaRPr lang="da-DK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BB0EA6-0F73-4ED0-9072-1B3014FC7F5B}" type="datetime1">
              <a:rPr lang="da-DK"/>
              <a:pPr/>
              <a:t>20-09-2018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F6F87-1E01-4DE0-A97E-A49DE45434D8}" type="slidenum">
              <a:rPr lang="da-DK"/>
              <a:pPr/>
              <a:t>9</a:t>
            </a:fld>
            <a:endParaRPr lang="da-DK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Coverage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100</a:t>
            </a:r>
            <a:r>
              <a:rPr lang="en-GB" sz="2800" dirty="0"/>
              <a:t>% coverage </a:t>
            </a:r>
            <a:r>
              <a:rPr lang="en-GB" sz="2800" dirty="0" smtClean="0"/>
              <a:t>is no </a:t>
            </a:r>
            <a:r>
              <a:rPr lang="en-GB" sz="2800" dirty="0"/>
              <a:t>guarantee of zero defects</a:t>
            </a:r>
          </a:p>
          <a:p>
            <a:endParaRPr lang="en-GB" sz="2800" dirty="0" smtClean="0"/>
          </a:p>
          <a:p>
            <a:r>
              <a:rPr lang="en-GB" sz="2800" dirty="0" smtClean="0"/>
              <a:t>Very </a:t>
            </a:r>
            <a:r>
              <a:rPr lang="en-GB" sz="2800" dirty="0"/>
              <a:t>tool dependent (expensive, non-portable)</a:t>
            </a:r>
          </a:p>
          <a:p>
            <a:endParaRPr lang="en-GB" sz="2800" dirty="0" smtClean="0"/>
          </a:p>
          <a:p>
            <a:r>
              <a:rPr lang="en-GB" sz="2800" dirty="0" smtClean="0"/>
              <a:t>Test </a:t>
            </a:r>
            <a:r>
              <a:rPr lang="en-GB" sz="2800" dirty="0"/>
              <a:t>coverage says nothing of </a:t>
            </a:r>
            <a:r>
              <a:rPr lang="en-GB" sz="2800" i="1" dirty="0"/>
              <a:t>omission errors</a:t>
            </a:r>
          </a:p>
          <a:p>
            <a:endParaRPr lang="en-GB" sz="2800" dirty="0" smtClean="0"/>
          </a:p>
        </p:txBody>
      </p:sp>
      <p:pic>
        <p:nvPicPr>
          <p:cNvPr id="67588" name="Picture 4" descr="MCj042446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72946"/>
            <a:ext cx="1393502" cy="13103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Ups and downs of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to automate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dotCover</a:t>
            </a:r>
            <a:r>
              <a:rPr lang="da-DK" dirty="0"/>
              <a:t> </a:t>
            </a:r>
            <a:r>
              <a:rPr lang="da-DK" dirty="0" smtClean="0"/>
              <a:t>to do line </a:t>
            </a:r>
            <a:r>
              <a:rPr lang="da-DK" dirty="0" err="1" smtClean="0"/>
              <a:t>coverage</a:t>
            </a:r>
            <a:r>
              <a:rPr lang="da-DK" dirty="0" smtClean="0"/>
              <a:t> </a:t>
            </a:r>
            <a:r>
              <a:rPr lang="da-DK" dirty="0" err="1" smtClean="0"/>
              <a:t>calculations</a:t>
            </a:r>
            <a:endParaRPr lang="da-DK" dirty="0" smtClean="0"/>
          </a:p>
          <a:p>
            <a:r>
              <a:rPr lang="da-DK" dirty="0" err="1" smtClean="0"/>
              <a:t>dotCover</a:t>
            </a:r>
            <a:r>
              <a:rPr lang="da-DK" dirty="0" smtClean="0"/>
              <a:t> must run an </a:t>
            </a:r>
            <a:r>
              <a:rPr lang="da-DK" dirty="0" err="1" smtClean="0"/>
              <a:t>application</a:t>
            </a:r>
            <a:endParaRPr lang="da-DK" dirty="0" smtClean="0"/>
          </a:p>
          <a:p>
            <a:r>
              <a:rPr lang="da-DK" dirty="0" err="1" smtClean="0"/>
              <a:t>Running</a:t>
            </a:r>
            <a:r>
              <a:rPr lang="da-DK" dirty="0" smtClean="0"/>
              <a:t> </a:t>
            </a:r>
            <a:r>
              <a:rPr lang="da-DK" dirty="0" err="1" smtClean="0"/>
              <a:t>coverage</a:t>
            </a:r>
            <a:r>
              <a:rPr lang="da-DK" dirty="0" smtClean="0"/>
              <a:t> </a:t>
            </a:r>
            <a:r>
              <a:rPr lang="da-DK" dirty="0" err="1" smtClean="0"/>
              <a:t>calculation</a:t>
            </a:r>
            <a:r>
              <a:rPr lang="da-DK" dirty="0" smtClean="0"/>
              <a:t> </a:t>
            </a:r>
            <a:r>
              <a:rPr lang="da-DK" dirty="0" err="1" smtClean="0"/>
              <a:t>takes</a:t>
            </a:r>
            <a:r>
              <a:rPr lang="da-DK" dirty="0" smtClean="0"/>
              <a:t> time </a:t>
            </a:r>
            <a:r>
              <a:rPr lang="da-DK" dirty="0" err="1" smtClean="0"/>
              <a:t>because</a:t>
            </a:r>
            <a:r>
              <a:rPr lang="da-DK" dirty="0" smtClean="0"/>
              <a:t> </a:t>
            </a:r>
            <a:r>
              <a:rPr lang="da-DK" dirty="0" err="1" smtClean="0"/>
              <a:t>extra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executed</a:t>
            </a:r>
            <a:r>
              <a:rPr lang="da-DK" dirty="0" smtClean="0"/>
              <a:t> in the UUT</a:t>
            </a:r>
          </a:p>
          <a:p>
            <a:r>
              <a:rPr lang="da-DK" dirty="0" smtClean="0"/>
              <a:t>Ideal for </a:t>
            </a:r>
            <a:r>
              <a:rPr lang="da-DK" dirty="0" err="1" smtClean="0"/>
              <a:t>Continuous</a:t>
            </a:r>
            <a:r>
              <a:rPr lang="da-DK" dirty="0" smtClean="0"/>
              <a:t> Integration</a:t>
            </a:r>
          </a:p>
          <a:p>
            <a:pPr lvl="1"/>
            <a:r>
              <a:rPr lang="da-DK" dirty="0" smtClean="0"/>
              <a:t>on </a:t>
            </a:r>
            <a:r>
              <a:rPr lang="da-DK" dirty="0" err="1" smtClean="0"/>
              <a:t>each</a:t>
            </a:r>
            <a:r>
              <a:rPr lang="da-DK" dirty="0" smtClean="0"/>
              <a:t> push</a:t>
            </a:r>
          </a:p>
          <a:p>
            <a:pPr lvl="1"/>
            <a:r>
              <a:rPr lang="da-DK" dirty="0" err="1" smtClean="0"/>
              <a:t>nightly</a:t>
            </a:r>
            <a:endParaRPr lang="da-DK" dirty="0" smtClean="0"/>
          </a:p>
          <a:p>
            <a:r>
              <a:rPr lang="da-DK" dirty="0" smtClean="0"/>
              <a:t>Demo in a </a:t>
            </a:r>
            <a:r>
              <a:rPr lang="da-DK" dirty="0" err="1" smtClean="0"/>
              <a:t>minute</a:t>
            </a: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5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Jenkins</a:t>
            </a:r>
            <a:r>
              <a:rPr lang="da-DK" dirty="0" smtClean="0"/>
              <a:t> and </a:t>
            </a:r>
            <a:r>
              <a:rPr lang="da-DK" dirty="0" err="1" smtClean="0"/>
              <a:t>dotCover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/>
            <a:endParaRPr lang="da-DK" sz="1800" dirty="0"/>
          </a:p>
        </p:txBody>
      </p:sp>
      <p:sp>
        <p:nvSpPr>
          <p:cNvPr id="4" name="Ellipse 3"/>
          <p:cNvSpPr/>
          <p:nvPr/>
        </p:nvSpPr>
        <p:spPr>
          <a:xfrm>
            <a:off x="1367644" y="2816932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>
                <a:solidFill>
                  <a:schemeClr val="tx1"/>
                </a:solidFill>
              </a:rPr>
              <a:t>dotCover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539552" y="1700808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dotCoverCoverageConfig.xml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508104" y="2924944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>
                <a:solidFill>
                  <a:schemeClr val="tx1"/>
                </a:solidFill>
              </a:rPr>
              <a:t>nunit-console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860032" y="5085184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Unit Test </a:t>
            </a:r>
            <a:r>
              <a:rPr lang="da-DK" sz="1600" dirty="0" err="1" smtClean="0">
                <a:solidFill>
                  <a:schemeClr val="tx1"/>
                </a:solidFill>
              </a:rPr>
              <a:t>class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611560" y="5072288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UUT </a:t>
            </a:r>
            <a:r>
              <a:rPr lang="da-DK" sz="1600" dirty="0" err="1" smtClean="0">
                <a:solidFill>
                  <a:schemeClr val="tx1"/>
                </a:solidFill>
              </a:rPr>
              <a:t>class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13" name="Lige pilforbindelse 12"/>
          <p:cNvCxnSpPr>
            <a:stCxn id="4" idx="6"/>
            <a:endCxn id="6" idx="2"/>
          </p:cNvCxnSpPr>
          <p:nvPr/>
        </p:nvCxnSpPr>
        <p:spPr>
          <a:xfrm>
            <a:off x="2807804" y="3501008"/>
            <a:ext cx="2700300" cy="108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5" idx="2"/>
            <a:endCxn id="4" idx="0"/>
          </p:cNvCxnSpPr>
          <p:nvPr/>
        </p:nvCxnSpPr>
        <p:spPr>
          <a:xfrm>
            <a:off x="2015716" y="2060848"/>
            <a:ext cx="720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4" idx="4"/>
            <a:endCxn id="11" idx="0"/>
          </p:cNvCxnSpPr>
          <p:nvPr/>
        </p:nvCxnSpPr>
        <p:spPr>
          <a:xfrm>
            <a:off x="2087724" y="4185084"/>
            <a:ext cx="0" cy="88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4" idx="4"/>
            <a:endCxn id="10" idx="0"/>
          </p:cNvCxnSpPr>
          <p:nvPr/>
        </p:nvCxnSpPr>
        <p:spPr>
          <a:xfrm>
            <a:off x="2087724" y="4185084"/>
            <a:ext cx="4248472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6" idx="4"/>
            <a:endCxn id="10" idx="0"/>
          </p:cNvCxnSpPr>
          <p:nvPr/>
        </p:nvCxnSpPr>
        <p:spPr>
          <a:xfrm>
            <a:off x="6228184" y="4293096"/>
            <a:ext cx="1080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ktangel 32"/>
          <p:cNvSpPr/>
          <p:nvPr/>
        </p:nvSpPr>
        <p:spPr>
          <a:xfrm>
            <a:off x="5364088" y="2204864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Unit Test Report.xml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34" name="Rektangel 33"/>
          <p:cNvSpPr/>
          <p:nvPr/>
        </p:nvSpPr>
        <p:spPr>
          <a:xfrm>
            <a:off x="2195736" y="2215104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>
                <a:solidFill>
                  <a:schemeClr val="tx1"/>
                </a:solidFill>
              </a:rPr>
              <a:t>Coverage</a:t>
            </a:r>
            <a:r>
              <a:rPr lang="da-DK" sz="1600" dirty="0" smtClean="0">
                <a:solidFill>
                  <a:schemeClr val="tx1"/>
                </a:solidFill>
              </a:rPr>
              <a:t> Report.html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6" name="Lige pilforbindelse 35"/>
          <p:cNvCxnSpPr>
            <a:stCxn id="4" idx="7"/>
          </p:cNvCxnSpPr>
          <p:nvPr/>
        </p:nvCxnSpPr>
        <p:spPr>
          <a:xfrm flipV="1">
            <a:off x="2596897" y="2575144"/>
            <a:ext cx="1075003" cy="44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6" idx="7"/>
            <a:endCxn id="33" idx="2"/>
          </p:cNvCxnSpPr>
          <p:nvPr/>
        </p:nvCxnSpPr>
        <p:spPr>
          <a:xfrm flipV="1">
            <a:off x="6737357" y="2564904"/>
            <a:ext cx="102895" cy="56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boks 38"/>
          <p:cNvSpPr txBox="1"/>
          <p:nvPr/>
        </p:nvSpPr>
        <p:spPr>
          <a:xfrm>
            <a:off x="3869922" y="5292747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Runs</a:t>
            </a:r>
            <a:endParaRPr lang="da-DK" dirty="0"/>
          </a:p>
        </p:txBody>
      </p:sp>
      <p:sp>
        <p:nvSpPr>
          <p:cNvPr id="40" name="Tekstboks 39"/>
          <p:cNvSpPr txBox="1"/>
          <p:nvPr/>
        </p:nvSpPr>
        <p:spPr>
          <a:xfrm>
            <a:off x="6930262" y="269962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Generates</a:t>
            </a:r>
            <a:endParaRPr lang="da-DK" dirty="0"/>
          </a:p>
        </p:txBody>
      </p:sp>
      <p:sp>
        <p:nvSpPr>
          <p:cNvPr id="41" name="Tekstboks 40"/>
          <p:cNvSpPr txBox="1"/>
          <p:nvPr/>
        </p:nvSpPr>
        <p:spPr>
          <a:xfrm>
            <a:off x="3078267" y="272940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Generates</a:t>
            </a:r>
            <a:endParaRPr lang="da-DK" dirty="0"/>
          </a:p>
        </p:txBody>
      </p:sp>
      <p:sp>
        <p:nvSpPr>
          <p:cNvPr id="42" name="Tekstboks 41"/>
          <p:cNvSpPr txBox="1"/>
          <p:nvPr/>
        </p:nvSpPr>
        <p:spPr>
          <a:xfrm>
            <a:off x="1336254" y="209725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Reads</a:t>
            </a:r>
            <a:endParaRPr lang="da-DK" dirty="0"/>
          </a:p>
        </p:txBody>
      </p:sp>
      <p:sp>
        <p:nvSpPr>
          <p:cNvPr id="43" name="Tekstboks 42"/>
          <p:cNvSpPr txBox="1"/>
          <p:nvPr/>
        </p:nvSpPr>
        <p:spPr>
          <a:xfrm>
            <a:off x="4595174" y="328033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Runs</a:t>
            </a:r>
            <a:endParaRPr lang="da-DK" dirty="0"/>
          </a:p>
        </p:txBody>
      </p:sp>
      <p:sp>
        <p:nvSpPr>
          <p:cNvPr id="46" name="Tekstboks 45"/>
          <p:cNvSpPr txBox="1"/>
          <p:nvPr/>
        </p:nvSpPr>
        <p:spPr>
          <a:xfrm>
            <a:off x="2015717" y="427932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Observes</a:t>
            </a:r>
            <a:endParaRPr lang="da-DK" dirty="0"/>
          </a:p>
        </p:txBody>
      </p:sp>
      <p:cxnSp>
        <p:nvCxnSpPr>
          <p:cNvPr id="49" name="Lige pilforbindelse 48"/>
          <p:cNvCxnSpPr>
            <a:stCxn id="10" idx="1"/>
            <a:endCxn id="11" idx="3"/>
          </p:cNvCxnSpPr>
          <p:nvPr/>
        </p:nvCxnSpPr>
        <p:spPr>
          <a:xfrm flipH="1" flipV="1">
            <a:off x="3563888" y="5252308"/>
            <a:ext cx="1296144" cy="1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boks 49"/>
          <p:cNvSpPr txBox="1"/>
          <p:nvPr/>
        </p:nvSpPr>
        <p:spPr>
          <a:xfrm>
            <a:off x="6354198" y="444402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Runs tests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39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33" grpId="0" animBg="1"/>
      <p:bldP spid="34" grpId="0" animBg="1"/>
      <p:bldP spid="39" grpId="0"/>
      <p:bldP spid="40" grpId="0"/>
      <p:bldP spid="41" grpId="0"/>
      <p:bldP spid="42" grpId="0"/>
      <p:bldP spid="43" grpId="0"/>
      <p:bldP spid="46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96944" cy="4680520"/>
          </a:xfrm>
        </p:spPr>
        <p:txBody>
          <a:bodyPr>
            <a:noAutofit/>
          </a:bodyPr>
          <a:lstStyle/>
          <a:p>
            <a:r>
              <a:rPr lang="en-US" dirty="0" smtClean="0"/>
              <a:t>We want a </a:t>
            </a:r>
            <a:r>
              <a:rPr lang="en-US" dirty="0"/>
              <a:t>measure of how </a:t>
            </a:r>
            <a:r>
              <a:rPr lang="en-US" dirty="0" smtClean="0"/>
              <a:t>“good” </a:t>
            </a:r>
            <a:r>
              <a:rPr lang="en-US" dirty="0"/>
              <a:t>our test is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smtClean="0"/>
              <a:t>One measure: How much application code is “covered” by tests?</a:t>
            </a:r>
          </a:p>
          <a:p>
            <a:endParaRPr lang="en-US" dirty="0"/>
          </a:p>
          <a:p>
            <a:r>
              <a:rPr lang="en-GB" i="1" dirty="0" smtClean="0"/>
              <a:t>Test </a:t>
            </a:r>
            <a:r>
              <a:rPr lang="en-GB" i="1" dirty="0"/>
              <a:t>coverage</a:t>
            </a:r>
            <a:r>
              <a:rPr lang="en-GB" dirty="0"/>
              <a:t> measure quality of </a:t>
            </a:r>
            <a:r>
              <a:rPr lang="en-GB" i="1" dirty="0" smtClean="0"/>
              <a:t>test (</a:t>
            </a:r>
            <a:r>
              <a:rPr lang="en-GB" dirty="0" smtClean="0"/>
              <a:t>not of </a:t>
            </a:r>
            <a:r>
              <a:rPr lang="en-GB" dirty="0"/>
              <a:t>the actual </a:t>
            </a:r>
            <a:r>
              <a:rPr lang="en-GB" dirty="0" smtClean="0"/>
              <a:t>product)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9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824536"/>
          </a:xfrm>
          <a:effectLst/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The </a:t>
            </a:r>
            <a:r>
              <a:rPr lang="en-GB" sz="2800" dirty="0"/>
              <a:t>process of determining which areas of a program that </a:t>
            </a:r>
            <a:r>
              <a:rPr lang="en-GB" sz="2800" dirty="0" smtClean="0"/>
              <a:t>are exercised </a:t>
            </a:r>
            <a:r>
              <a:rPr lang="en-GB" sz="2800" dirty="0"/>
              <a:t>by given set of test cases.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800" dirty="0" smtClean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Using </a:t>
            </a:r>
            <a:r>
              <a:rPr lang="en-GB" sz="2800" dirty="0"/>
              <a:t>that knowledge to systematically </a:t>
            </a:r>
            <a:r>
              <a:rPr lang="en-GB" sz="2800" dirty="0" smtClean="0"/>
              <a:t>expand test </a:t>
            </a:r>
            <a:r>
              <a:rPr lang="en-GB" sz="2800" dirty="0"/>
              <a:t>cases to test </a:t>
            </a:r>
            <a:r>
              <a:rPr lang="en-GB" sz="2800" dirty="0" smtClean="0"/>
              <a:t>“untouched” </a:t>
            </a:r>
            <a:r>
              <a:rPr lang="en-GB" sz="2800" dirty="0"/>
              <a:t>parts of the program.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800" dirty="0" smtClean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Having </a:t>
            </a:r>
            <a:r>
              <a:rPr lang="en-GB" sz="2800" dirty="0"/>
              <a:t>a quantitative measure of code </a:t>
            </a:r>
            <a:r>
              <a:rPr lang="en-GB" sz="2800" dirty="0" smtClean="0"/>
              <a:t>coverage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800" dirty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Many different kinds of coverage exist</a:t>
            </a:r>
            <a:endParaRPr lang="en-GB" sz="2800" dirty="0"/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4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60350"/>
            <a:ext cx="8661400" cy="1152426"/>
          </a:xfrm>
        </p:spPr>
        <p:txBody>
          <a:bodyPr>
            <a:normAutofit/>
          </a:bodyPr>
          <a:lstStyle/>
          <a:p>
            <a:r>
              <a:rPr lang="en-GB" dirty="0"/>
              <a:t>Line </a:t>
            </a:r>
            <a:r>
              <a:rPr lang="en-GB" dirty="0" smtClean="0"/>
              <a:t>coverage (aka. statement coverage)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68760"/>
                <a:ext cx="8229600" cy="46805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2800" dirty="0" smtClean="0"/>
                  <a:t>Most </a:t>
                </a:r>
                <a:r>
                  <a:rPr lang="en-GB" sz="2800" dirty="0"/>
                  <a:t>frequently </a:t>
                </a:r>
                <a:r>
                  <a:rPr lang="en-GB" sz="2800" dirty="0" smtClean="0"/>
                  <a:t>used - not necessarily best, </a:t>
                </a:r>
                <a:r>
                  <a:rPr lang="en-GB" sz="2800" dirty="0"/>
                  <a:t>but </a:t>
                </a:r>
                <a:r>
                  <a:rPr lang="en-GB" sz="2800" dirty="0" smtClean="0"/>
                  <a:t>easiest</a:t>
                </a:r>
                <a:endParaRPr lang="da-DK" sz="1800" b="0" i="0" dirty="0" smtClean="0">
                  <a:latin typeface="Cambria Math"/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da-DK" sz="1800" b="0" i="0" smtClean="0">
                        <a:latin typeface="Cambria Math"/>
                      </a:rPr>
                      <m:t>100 ∗</m:t>
                    </m:r>
                    <m:f>
                      <m:f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Source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lines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reached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by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test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Source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lines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in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code</m:t>
                        </m:r>
                      </m:den>
                    </m:f>
                    <m:r>
                      <a:rPr lang="da-DK" sz="1800" b="0" i="0" smtClean="0">
                        <a:latin typeface="Cambria Math"/>
                      </a:rPr>
                      <m:t>%</m:t>
                    </m:r>
                  </m:oMath>
                </a14:m>
                <a:endParaRPr lang="en-GB" sz="1800" dirty="0" smtClean="0"/>
              </a:p>
              <a:p>
                <a:endParaRPr lang="en-GB" sz="2800" dirty="0" smtClean="0"/>
              </a:p>
              <a:p>
                <a:r>
                  <a:rPr lang="en-GB" dirty="0" smtClean="0"/>
                  <a:t>Disadvantages</a:t>
                </a:r>
              </a:p>
              <a:p>
                <a:pPr lvl="1"/>
                <a:r>
                  <a:rPr lang="en-GB" sz="2400" dirty="0" smtClean="0"/>
                  <a:t>White-box test</a:t>
                </a:r>
              </a:p>
              <a:p>
                <a:pPr lvl="1"/>
                <a:r>
                  <a:rPr lang="en-GB" sz="2400" dirty="0" smtClean="0"/>
                  <a:t>Insensitive to control structures:</a:t>
                </a:r>
                <a:endParaRPr lang="en-GB" sz="2400" dirty="0"/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680520"/>
              </a:xfrm>
              <a:blipFill rotWithShape="1">
                <a:blip r:embed="rId3"/>
                <a:stretch>
                  <a:fillRect l="-1259" t="-117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27585" y="4781470"/>
            <a:ext cx="26642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* p = 0;</a:t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= &amp;variable;</a:t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*p = 117;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23928" y="4781470"/>
            <a:ext cx="489654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array[MAX];</a:t>
            </a:r>
          </a:p>
          <a:p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i=0; i&lt;MAX; i++)</a:t>
            </a:r>
          </a:p>
          <a:p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array[i] = i-1;	</a:t>
            </a:r>
            <a:r>
              <a:rPr lang="da-DK" sz="16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ar[i] = i-1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827585" y="6104909"/>
            <a:ext cx="2664296" cy="63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Did </a:t>
            </a:r>
            <a:r>
              <a:rPr lang="da-DK" dirty="0" err="1" smtClean="0"/>
              <a:t>we</a:t>
            </a:r>
            <a:r>
              <a:rPr lang="da-DK" dirty="0" smtClean="0"/>
              <a:t> test for </a:t>
            </a:r>
            <a:r>
              <a:rPr lang="da-DK" dirty="0" err="1" smtClean="0"/>
              <a:t>condition</a:t>
            </a:r>
            <a:r>
              <a:rPr lang="da-DK" dirty="0" smtClean="0"/>
              <a:t> </a:t>
            </a:r>
            <a:r>
              <a:rPr lang="da-DK" dirty="0" err="1" smtClean="0"/>
              <a:t>being</a:t>
            </a:r>
            <a:r>
              <a:rPr lang="da-DK" dirty="0" smtClean="0"/>
              <a:t> false?</a:t>
            </a:r>
            <a:endParaRPr lang="da-DK" dirty="0"/>
          </a:p>
        </p:txBody>
      </p:sp>
      <p:sp>
        <p:nvSpPr>
          <p:cNvPr id="3" name="Rektangulær billedforklaring 2"/>
          <p:cNvSpPr/>
          <p:nvPr/>
        </p:nvSpPr>
        <p:spPr>
          <a:xfrm>
            <a:off x="5868144" y="3717032"/>
            <a:ext cx="3024336" cy="9361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Did </a:t>
            </a:r>
            <a:r>
              <a:rPr lang="da-DK" dirty="0" err="1" smtClean="0"/>
              <a:t>we</a:t>
            </a:r>
            <a:r>
              <a:rPr lang="da-DK" dirty="0" smtClean="0"/>
              <a:t> test for </a:t>
            </a:r>
            <a:r>
              <a:rPr lang="da-DK" dirty="0" err="1" smtClean="0"/>
              <a:t>zero</a:t>
            </a:r>
            <a:r>
              <a:rPr lang="da-DK" dirty="0" smtClean="0"/>
              <a:t> times? </a:t>
            </a:r>
            <a:r>
              <a:rPr lang="da-DK" dirty="0" err="1" smtClean="0"/>
              <a:t>Once</a:t>
            </a:r>
            <a:r>
              <a:rPr lang="da-DK" dirty="0" smtClean="0"/>
              <a:t>? </a:t>
            </a:r>
            <a:r>
              <a:rPr lang="da-DK" dirty="0" err="1" smtClean="0"/>
              <a:t>Several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78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7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Measures </a:t>
            </a:r>
            <a:r>
              <a:rPr lang="en-GB" sz="2800" dirty="0"/>
              <a:t>to which extent all decision points (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800" dirty="0"/>
              <a:t>,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sz="2800" dirty="0"/>
              <a:t>,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GB" sz="2800" dirty="0"/>
              <a:t> etc.) have been fully exercised</a:t>
            </a:r>
          </a:p>
          <a:p>
            <a:endParaRPr lang="en-GB" sz="2800" dirty="0" smtClean="0"/>
          </a:p>
          <a:p>
            <a:r>
              <a:rPr lang="en-GB" sz="2800" dirty="0" smtClean="0"/>
              <a:t>Also </a:t>
            </a:r>
            <a:r>
              <a:rPr lang="en-GB" sz="2800" dirty="0"/>
              <a:t>includes “asynchronous branches” such as exception and interrupt handlers</a:t>
            </a:r>
          </a:p>
          <a:p>
            <a:endParaRPr lang="en-GB" sz="2800" dirty="0" smtClean="0"/>
          </a:p>
          <a:p>
            <a:r>
              <a:rPr lang="en-GB" sz="2800" dirty="0" smtClean="0"/>
              <a:t>Fairly </a:t>
            </a:r>
            <a:r>
              <a:rPr lang="en-GB" sz="2800" dirty="0"/>
              <a:t>simple to calculate, but without the problems of statement coverage.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Branch </a:t>
            </a:r>
            <a:r>
              <a:rPr lang="en-GB" sz="3200" dirty="0" smtClean="0"/>
              <a:t>coverage</a:t>
            </a:r>
            <a:br>
              <a:rPr lang="en-GB" sz="3200" dirty="0" smtClean="0"/>
            </a:br>
            <a:r>
              <a:rPr lang="en-GB" sz="3200" dirty="0" smtClean="0"/>
              <a:t>(aka decision coverage)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0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Branch </a:t>
            </a:r>
            <a:r>
              <a:rPr lang="en-GB" sz="2800" dirty="0"/>
              <a:t>coverage also has its </a:t>
            </a:r>
            <a:r>
              <a:rPr lang="en-GB" sz="2800" dirty="0" smtClean="0"/>
              <a:t>deficiencies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In </a:t>
            </a:r>
            <a:r>
              <a:rPr lang="en-GB" sz="2800" dirty="0"/>
              <a:t>languages with </a:t>
            </a:r>
            <a:r>
              <a:rPr lang="en-GB" sz="2800" i="1" dirty="0"/>
              <a:t>short circuit </a:t>
            </a:r>
            <a:r>
              <a:rPr lang="en-GB" sz="2800" i="1" dirty="0" err="1"/>
              <a:t>boolean</a:t>
            </a:r>
            <a:r>
              <a:rPr lang="en-GB" sz="2800" i="1" dirty="0"/>
              <a:t> operators </a:t>
            </a:r>
            <a:r>
              <a:rPr lang="en-GB" sz="2800" dirty="0"/>
              <a:t>(C, </a:t>
            </a:r>
            <a:r>
              <a:rPr lang="en-GB" sz="2800" dirty="0" smtClean="0"/>
              <a:t>C#, C</a:t>
            </a:r>
            <a:r>
              <a:rPr lang="en-GB" sz="2800" dirty="0"/>
              <a:t>++, </a:t>
            </a:r>
            <a:r>
              <a:rPr lang="en-GB" sz="2800" dirty="0" smtClean="0"/>
              <a:t>Java, …) </a:t>
            </a:r>
            <a:r>
              <a:rPr lang="en-GB" sz="2800" dirty="0"/>
              <a:t>we have problems when trying to exercise all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Branch coverage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(</a:t>
            </a:r>
            <a:r>
              <a:rPr lang="en-GB" sz="3200" dirty="0"/>
              <a:t>aka decision coverage)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429024"/>
            <a:ext cx="784887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(amount &gt; 100 ||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someCode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0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Was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someCode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called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GB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statement1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statement2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Attempts to strengthen decision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condition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multiple condition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condition/decision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modified condition/decision coverage</a:t>
            </a:r>
          </a:p>
          <a:p>
            <a:pPr>
              <a:lnSpc>
                <a:spcPct val="90000"/>
              </a:lnSpc>
            </a:pP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Other </a:t>
            </a:r>
            <a:r>
              <a:rPr lang="en-GB" sz="2800" dirty="0"/>
              <a:t>measures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relational operator coverage (&lt;=, &gt;=,&lt;,&gt;)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function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call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loop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and so on … and so forth… </a:t>
            </a:r>
          </a:p>
          <a:p>
            <a:pPr lvl="1"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pic>
        <p:nvPicPr>
          <p:cNvPr id="57348" name="Picture 4" descr="MCj0423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91" y="4643175"/>
            <a:ext cx="1460281" cy="16325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238776 other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Test coverage works best </a:t>
            </a:r>
            <a:r>
              <a:rPr lang="en-GB" sz="2800" dirty="0" smtClean="0"/>
              <a:t>for </a:t>
            </a:r>
            <a:r>
              <a:rPr lang="en-GB" sz="2800" dirty="0"/>
              <a:t>new projects where it can be applied from the start</a:t>
            </a:r>
          </a:p>
          <a:p>
            <a:pPr>
              <a:lnSpc>
                <a:spcPct val="90000"/>
              </a:lnSpc>
            </a:pP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Make </a:t>
            </a:r>
            <a:r>
              <a:rPr lang="en-GB" sz="2800" dirty="0"/>
              <a:t>the goal 100% coverage, nothing less.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If coverage is 95%, you really know nothing of the remaining 5%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If </a:t>
            </a:r>
            <a:r>
              <a:rPr lang="en-GB" sz="2400" dirty="0" smtClean="0"/>
              <a:t>95</a:t>
            </a:r>
            <a:r>
              <a:rPr lang="en-GB" sz="2400" dirty="0"/>
              <a:t>% is </a:t>
            </a:r>
            <a:r>
              <a:rPr lang="en-GB" sz="2400" dirty="0" smtClean="0"/>
              <a:t>ok, then 90% </a:t>
            </a:r>
            <a:r>
              <a:rPr lang="en-GB" sz="2400" dirty="0"/>
              <a:t>is also fine … so is 85% … </a:t>
            </a:r>
            <a:r>
              <a:rPr lang="en-GB" sz="2400" dirty="0" err="1"/>
              <a:t>naahhh</a:t>
            </a:r>
            <a:r>
              <a:rPr lang="en-GB" sz="2400" dirty="0"/>
              <a:t> – let’s make it 80%</a:t>
            </a:r>
          </a:p>
          <a:p>
            <a:pPr>
              <a:lnSpc>
                <a:spcPct val="90000"/>
              </a:lnSpc>
            </a:pP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If something </a:t>
            </a:r>
            <a:r>
              <a:rPr lang="en-GB" sz="2800" i="1" dirty="0" smtClean="0"/>
              <a:t>cannot</a:t>
            </a:r>
            <a:r>
              <a:rPr lang="en-GB" sz="2800" dirty="0" smtClean="0"/>
              <a:t> be covered, make an </a:t>
            </a:r>
            <a:r>
              <a:rPr lang="en-GB" sz="2800" i="1" dirty="0" smtClean="0"/>
              <a:t>informed decision </a:t>
            </a:r>
            <a:r>
              <a:rPr lang="en-GB" sz="2800" dirty="0" smtClean="0"/>
              <a:t>to exclude it from coverage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Keep the goal at 100%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</a:t>
            </a:r>
            <a:r>
              <a:rPr lang="en-GB" dirty="0" smtClean="0"/>
              <a:t>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920"/>
            <a:ext cx="8229600" cy="38164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Simple</a:t>
            </a:r>
            <a:r>
              <a:rPr lang="en-GB" sz="2800" dirty="0"/>
              <a:t>, objective (repeatable) measure for quality of </a:t>
            </a:r>
            <a:r>
              <a:rPr lang="en-GB" sz="2800" dirty="0" smtClean="0"/>
              <a:t>tests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Helps to decide where </a:t>
            </a:r>
            <a:r>
              <a:rPr lang="en-GB" sz="2800" dirty="0" smtClean="0"/>
              <a:t>to spend </a:t>
            </a:r>
            <a:r>
              <a:rPr lang="en-GB" sz="2800" dirty="0"/>
              <a:t>test effort (adding test cases etc</a:t>
            </a:r>
            <a:r>
              <a:rPr lang="en-GB" sz="2800" dirty="0" smtClean="0"/>
              <a:t>.)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Helps to detect trends (increasing or decreasing coverage in specific parts of the code) and hence take appropriate </a:t>
            </a:r>
            <a:r>
              <a:rPr lang="en-GB" sz="2800" dirty="0" smtClean="0"/>
              <a:t>action</a:t>
            </a:r>
            <a:endParaRPr lang="en-GB" sz="2800" dirty="0"/>
          </a:p>
        </p:txBody>
      </p:sp>
      <p:pic>
        <p:nvPicPr>
          <p:cNvPr id="65540" name="Picture 4" descr="MCj04244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88" y="1340768"/>
            <a:ext cx="1474287" cy="1268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Ups and </a:t>
            </a:r>
            <a:r>
              <a:rPr lang="en-GB" sz="3600" dirty="0" smtClean="0"/>
              <a:t>downs of coverage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61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818</TotalTime>
  <Words>559</Words>
  <Application>Microsoft Office PowerPoint</Application>
  <PresentationFormat>Skærmshow (4:3)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8" baseType="lpstr">
      <vt:lpstr>Arial</vt:lpstr>
      <vt:lpstr>AU Passata</vt:lpstr>
      <vt:lpstr>Calibri</vt:lpstr>
      <vt:lpstr>Cambria Math</vt:lpstr>
      <vt:lpstr>Consolas</vt:lpstr>
      <vt:lpstr>Office Theme</vt:lpstr>
      <vt:lpstr>Coverage</vt:lpstr>
      <vt:lpstr>Test coverage</vt:lpstr>
      <vt:lpstr>Test coverage</vt:lpstr>
      <vt:lpstr>Line coverage (aka. statement coverage)</vt:lpstr>
      <vt:lpstr>Branch coverage (aka decision coverage)</vt:lpstr>
      <vt:lpstr>Branch coverage  (aka decision coverage)</vt:lpstr>
      <vt:lpstr>The 238776 other measures</vt:lpstr>
      <vt:lpstr>Practical experiences</vt:lpstr>
      <vt:lpstr>Ups and downs of coverage</vt:lpstr>
      <vt:lpstr>Ups and downs of coverage</vt:lpstr>
      <vt:lpstr>How to automate</vt:lpstr>
      <vt:lpstr>Jenkins and dotCover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71</cp:revision>
  <cp:lastPrinted>2012-09-12T14:08:43Z</cp:lastPrinted>
  <dcterms:created xsi:type="dcterms:W3CDTF">2011-04-02T15:06:22Z</dcterms:created>
  <dcterms:modified xsi:type="dcterms:W3CDTF">2018-09-20T07:15:49Z</dcterms:modified>
</cp:coreProperties>
</file>