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14" r:id="rId3"/>
    <p:sldId id="313" r:id="rId4"/>
    <p:sldId id="315" r:id="rId5"/>
    <p:sldId id="321" r:id="rId6"/>
    <p:sldId id="319" r:id="rId7"/>
    <p:sldId id="316" r:id="rId8"/>
    <p:sldId id="320" r:id="rId9"/>
    <p:sldId id="317" r:id="rId10"/>
    <p:sldId id="322" r:id="rId11"/>
    <p:sldId id="31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F558D5-6165-41F3-A547-CB68814CF99B}">
          <p14:sldIdLst>
            <p14:sldId id="256"/>
            <p14:sldId id="314"/>
            <p14:sldId id="313"/>
            <p14:sldId id="315"/>
            <p14:sldId id="321"/>
            <p14:sldId id="319"/>
            <p14:sldId id="316"/>
            <p14:sldId id="320"/>
            <p14:sldId id="317"/>
            <p14:sldId id="32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3B"/>
    <a:srgbClr val="FFAE37"/>
    <a:srgbClr val="2E4E92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53" autoAdjust="0"/>
  </p:normalViewPr>
  <p:slideViewPr>
    <p:cSldViewPr>
      <p:cViewPr varScale="1">
        <p:scale>
          <a:sx n="98" d="100"/>
          <a:sy n="98" d="100"/>
        </p:scale>
        <p:origin x="112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31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30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3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3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6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470025"/>
          </a:xfrm>
        </p:spPr>
        <p:txBody>
          <a:bodyPr>
            <a:normAutofit/>
          </a:bodyPr>
          <a:lstStyle/>
          <a:p>
            <a:r>
              <a:rPr lang="da-DK" dirty="0" smtClean="0"/>
              <a:t>Design for </a:t>
            </a:r>
            <a:r>
              <a:rPr lang="da-DK" dirty="0" err="1" smtClean="0"/>
              <a:t>Testability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mtClean="0"/>
              <a:t>- </a:t>
            </a:r>
            <a:r>
              <a:rPr lang="da-DK" smtClean="0"/>
              <a:t>Using and Testing a C</a:t>
            </a:r>
            <a:r>
              <a:rPr lang="da-DK" smtClean="0"/>
              <a:t># </a:t>
            </a:r>
            <a:r>
              <a:rPr lang="da-DK" smtClean="0"/>
              <a:t>event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1752600"/>
          </a:xfrm>
        </p:spPr>
        <p:txBody>
          <a:bodyPr/>
          <a:lstStyle/>
          <a:p>
            <a:endParaRPr lang="da-DK" dirty="0" smtClean="0"/>
          </a:p>
        </p:txBody>
      </p:sp>
      <p:pic>
        <p:nvPicPr>
          <p:cNvPr id="5122" name="Picture 2" descr="https://sites.google.com/site/tdupont750/UnitTest_DependencyInje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81128"/>
            <a:ext cx="1714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42892"/>
            <a:ext cx="828092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the </a:t>
            </a:r>
            <a:r>
              <a:rPr lang="en-US" smtClean="0"/>
              <a:t>event </a:t>
            </a:r>
            <a:r>
              <a:rPr lang="en-US" smtClean="0"/>
              <a:t>recipient</a:t>
            </a:r>
            <a:r>
              <a:rPr lang="en-US"/>
              <a:t> </a:t>
            </a:r>
            <a:r>
              <a:rPr lang="en-US" smtClean="0"/>
              <a:t>using a helper class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389509"/>
            <a:ext cx="8208912" cy="3985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da-DK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TestFixture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da-DK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ControlUnitTests</a:t>
            </a:r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Control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</a:t>
            </a:r>
            <a:r>
              <a:rPr lang="da-DK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uut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TestTemperatureSource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tempSource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TestTemperatureSource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SetUp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Setup()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_</a:t>
            </a:r>
            <a:r>
              <a:rPr lang="da-DK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uut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Control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da-DK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tempSource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TestCase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(20, 25)]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TestCase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(25, 20)]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TestCase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(30, 30)]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TemperatureChanged_DifferentArguments_CurrentTemperatureIsCorrect(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old,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newTemp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da-DK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tempSource.RaiseEvent</a:t>
            </a:r>
            <a:r>
              <a:rPr lang="da-DK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newTemp</a:t>
            </a:r>
            <a:r>
              <a:rPr lang="da-DK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da-DK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.That</a:t>
            </a:r>
            <a:r>
              <a:rPr lang="da-DK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(_</a:t>
            </a:r>
            <a:r>
              <a:rPr lang="da-DK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uut.CurrentTemperature</a:t>
            </a:r>
            <a:r>
              <a:rPr lang="da-DK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a-DK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da-DK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.EqualTo</a:t>
            </a:r>
            <a:r>
              <a:rPr lang="da-DK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newTemp</a:t>
            </a:r>
            <a:r>
              <a:rPr lang="da-DK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1447910"/>
            <a:ext cx="36724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i="1" smtClean="0"/>
              <a:t>Arrange</a:t>
            </a:r>
            <a:r>
              <a:rPr lang="en-GB" smtClean="0"/>
              <a:t>: Create an instance of the helper class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2487060"/>
            <a:ext cx="36724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i="1" smtClean="0"/>
              <a:t>Arrange:</a:t>
            </a:r>
            <a:r>
              <a:rPr lang="en-GB" smtClean="0"/>
              <a:t> inject the helper </a:t>
            </a:r>
            <a:r>
              <a:rPr lang="en-GB" dirty="0" smtClean="0"/>
              <a:t>class (event </a:t>
            </a:r>
            <a:r>
              <a:rPr lang="en-GB" smtClean="0"/>
              <a:t>source) in the UUT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16016" y="4942909"/>
            <a:ext cx="36724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i="1" dirty="0" smtClean="0"/>
              <a:t>Assert</a:t>
            </a:r>
            <a:r>
              <a:rPr lang="en-GB" dirty="0" smtClean="0"/>
              <a:t> </a:t>
            </a:r>
            <a:r>
              <a:rPr lang="en-GB" smtClean="0"/>
              <a:t>that UUT </a:t>
            </a:r>
            <a:r>
              <a:rPr lang="en-GB" dirty="0" smtClean="0"/>
              <a:t>is in expected state after event is raised</a:t>
            </a:r>
            <a:endParaRPr lang="en-GB" dirty="0"/>
          </a:p>
        </p:txBody>
      </p:sp>
      <p:cxnSp>
        <p:nvCxnSpPr>
          <p:cNvPr id="3" name="Straight Arrow Connector 2"/>
          <p:cNvCxnSpPr>
            <a:stCxn id="6" idx="1"/>
          </p:cNvCxnSpPr>
          <p:nvPr/>
        </p:nvCxnSpPr>
        <p:spPr>
          <a:xfrm flipH="1">
            <a:off x="4175956" y="1771076"/>
            <a:ext cx="540060" cy="339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1"/>
          </p:cNvCxnSpPr>
          <p:nvPr/>
        </p:nvCxnSpPr>
        <p:spPr>
          <a:xfrm flipH="1">
            <a:off x="3618106" y="3740857"/>
            <a:ext cx="1100392" cy="780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 flipV="1">
            <a:off x="4283968" y="4797152"/>
            <a:ext cx="432048" cy="468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/>
          <p:cNvSpPr txBox="1"/>
          <p:nvPr/>
        </p:nvSpPr>
        <p:spPr>
          <a:xfrm>
            <a:off x="4718498" y="3417691"/>
            <a:ext cx="36724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i="1" smtClean="0"/>
              <a:t>Act:</a:t>
            </a:r>
            <a:r>
              <a:rPr lang="en-GB" smtClean="0"/>
              <a:t> Make the helper class raise the event</a:t>
            </a:r>
            <a:endParaRPr lang="en-GB" dirty="0"/>
          </a:p>
        </p:txBody>
      </p:sp>
      <p:cxnSp>
        <p:nvCxnSpPr>
          <p:cNvPr id="17" name="Straight Arrow Connector 11"/>
          <p:cNvCxnSpPr>
            <a:stCxn id="7" idx="1"/>
          </p:cNvCxnSpPr>
          <p:nvPr/>
        </p:nvCxnSpPr>
        <p:spPr>
          <a:xfrm flipH="1">
            <a:off x="3613142" y="2810226"/>
            <a:ext cx="1102874" cy="196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4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42892"/>
            <a:ext cx="828092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the event recipient: </a:t>
            </a:r>
            <a:r>
              <a:rPr lang="en-US" dirty="0"/>
              <a:t>Helper class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2264092"/>
            <a:ext cx="820891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TestTemperatureSource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da-DK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ECS.</a:t>
            </a:r>
            <a:r>
              <a:rPr lang="da-DK" sz="14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ITempSensor</a:t>
            </a:r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EventHandler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TempChangedEventArgs</a:t>
            </a:r>
            <a:r>
              <a:rPr lang="da-DK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da-DK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TempChangedEvent;</a:t>
            </a:r>
            <a:endParaRPr lang="da-DK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RaiseEvent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newTemp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TempChangedEvent?.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Invoke</a:t>
            </a:r>
            <a:r>
              <a:rPr lang="da-DK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da-DK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TempChangedEventArgs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newTemp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);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da-DK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1617761"/>
            <a:ext cx="36724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/>
              <a:t>Implements </a:t>
            </a:r>
            <a:r>
              <a:rPr lang="en-GB" smtClean="0"/>
              <a:t>the </a:t>
            </a:r>
            <a:r>
              <a:rPr lang="en-GB" sz="1600" smtClean="0">
                <a:latin typeface="Consolas" panose="020B0609020204030204" pitchFamily="49" charset="0"/>
              </a:rPr>
              <a:t>ITempSensor</a:t>
            </a:r>
            <a:r>
              <a:rPr lang="en-GB" smtClean="0"/>
              <a:t> </a:t>
            </a:r>
            <a:r>
              <a:rPr lang="en-GB" dirty="0" smtClean="0"/>
              <a:t>interface so UUT can “bind” to it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916784" y="4437112"/>
            <a:ext cx="37596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/>
              <a:t>Raise the event (called from test suite)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3068960"/>
            <a:ext cx="36724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/>
              <a:t>The event from the interface</a:t>
            </a:r>
            <a:endParaRPr lang="en-GB" dirty="0"/>
          </a:p>
        </p:txBody>
      </p:sp>
      <p:cxnSp>
        <p:nvCxnSpPr>
          <p:cNvPr id="3" name="Straight Arrow Connector 2"/>
          <p:cNvCxnSpPr>
            <a:stCxn id="7" idx="1"/>
          </p:cNvCxnSpPr>
          <p:nvPr/>
        </p:nvCxnSpPr>
        <p:spPr>
          <a:xfrm flipH="1" flipV="1">
            <a:off x="4211962" y="4293096"/>
            <a:ext cx="704822" cy="32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 flipV="1">
            <a:off x="4564373" y="2996952"/>
            <a:ext cx="439675" cy="256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4716016" y="1940927"/>
            <a:ext cx="216024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72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5367119"/>
            <a:ext cx="367240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TempSensor</a:t>
            </a:r>
            <a:r>
              <a:rPr lang="en-GB" sz="1400" dirty="0" smtClean="0"/>
              <a:t> </a:t>
            </a:r>
            <a:r>
              <a:rPr lang="en-GB" sz="2000" dirty="0" smtClean="0"/>
              <a:t>raises an event when the temperature changes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8064" y="5367118"/>
            <a:ext cx="367240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</a:t>
            </a:r>
            <a:r>
              <a:rPr lang="en-GB" sz="1400" dirty="0" smtClean="0"/>
              <a:t> </a:t>
            </a:r>
            <a:r>
              <a:rPr lang="en-GB" sz="2000" dirty="0" smtClean="0"/>
              <a:t>responds to the “temperature changed”-event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7" y="2636912"/>
            <a:ext cx="42767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1700808"/>
            <a:ext cx="367240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ITempSensor</a:t>
            </a:r>
            <a:r>
              <a:rPr lang="en-GB" sz="1400" dirty="0" smtClean="0"/>
              <a:t> </a:t>
            </a:r>
            <a:r>
              <a:rPr lang="en-GB" sz="2000" dirty="0" smtClean="0"/>
              <a:t>specifies the event to raise</a:t>
            </a:r>
          </a:p>
        </p:txBody>
      </p:sp>
    </p:spTree>
    <p:extLst>
      <p:ext uri="{BB962C8B-B14F-4D97-AF65-F5344CB8AC3E}">
        <p14:creationId xmlns:p14="http://schemas.microsoft.com/office/powerpoint/2010/main" val="292402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42892"/>
            <a:ext cx="828092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source: The </a:t>
            </a:r>
            <a:r>
              <a:rPr lang="en-US" dirty="0" err="1" smtClean="0">
                <a:latin typeface="Consolas" panose="020B0609020204030204" pitchFamily="49" charset="0"/>
              </a:rPr>
              <a:t>TempSensor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169" y="2949231"/>
            <a:ext cx="8208912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TempSensor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da-DK" sz="11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ITempSensor</a:t>
            </a:r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</a:t>
            </a:r>
            <a:r>
              <a:rPr lang="da-DK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oldTemp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da-DK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EventHandler</a:t>
            </a:r>
            <a:r>
              <a:rPr lang="da-DK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da-DK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TempChangedEventArgs</a:t>
            </a:r>
            <a:r>
              <a:rPr lang="da-DK" sz="11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da-DK" sz="11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TempChangedEvent;</a:t>
            </a:r>
            <a:endParaRPr lang="da-DK" sz="11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SetTemp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newTemp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newTemp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_</a:t>
            </a:r>
            <a:r>
              <a:rPr lang="da-DK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oldTemp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da-DK" sz="1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da-DK" sz="1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OnTempChangedEvent(</a:t>
            </a:r>
            <a:r>
              <a:rPr lang="da-DK" sz="11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da-DK" sz="1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TempChangedEventArgs</a:t>
            </a:r>
            <a:r>
              <a:rPr lang="da-DK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da-DK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sz="110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newTemp</a:t>
            </a:r>
            <a:r>
              <a:rPr lang="da-DK" sz="1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};);</a:t>
            </a:r>
          </a:p>
          <a:p>
            <a:r>
              <a:rPr lang="da-DK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	_oldTemp = newTemp;</a:t>
            </a:r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OnTempChangedEvent(</a:t>
            </a:r>
            <a:r>
              <a:rPr lang="en-US" sz="11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TempChangedEventArgs</a:t>
            </a:r>
            <a:r>
              <a:rPr lang="en-US" sz="1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e)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TempChangedEvent?.</a:t>
            </a:r>
            <a:r>
              <a:rPr lang="da-DK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Invoke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e);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116" y="1072855"/>
            <a:ext cx="8208912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TempChangedEventArgs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da-DK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EventArgs</a:t>
            </a:r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Temp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116" y="2011043"/>
            <a:ext cx="8208912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da-DK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ITempSensor</a:t>
            </a:r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EventHandler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da-DK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TempChangedEventArgs</a:t>
            </a:r>
            <a:r>
              <a:rPr lang="da-DK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da-DK" sz="1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TempChangedEvent;</a:t>
            </a:r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1195965"/>
            <a:ext cx="36724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mtClean="0"/>
              <a:t>Data type to be transferred via the event: the Subject</a:t>
            </a:r>
            <a:endParaRPr lang="en-GB" dirty="0"/>
          </a:p>
        </p:txBody>
      </p:sp>
      <p:cxnSp>
        <p:nvCxnSpPr>
          <p:cNvPr id="7" name="Straight Arrow Connector 2"/>
          <p:cNvCxnSpPr>
            <a:stCxn id="6" idx="1"/>
          </p:cNvCxnSpPr>
          <p:nvPr/>
        </p:nvCxnSpPr>
        <p:spPr>
          <a:xfrm flipH="1" flipV="1">
            <a:off x="2915816" y="1320518"/>
            <a:ext cx="2304256" cy="198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5"/>
          <p:cNvSpPr txBox="1"/>
          <p:nvPr/>
        </p:nvSpPr>
        <p:spPr>
          <a:xfrm>
            <a:off x="5220072" y="2051318"/>
            <a:ext cx="36724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mtClean="0"/>
              <a:t>Event: The connection point for Observers</a:t>
            </a:r>
            <a:endParaRPr lang="en-GB" dirty="0"/>
          </a:p>
        </p:txBody>
      </p:sp>
      <p:cxnSp>
        <p:nvCxnSpPr>
          <p:cNvPr id="15" name="Straight Arrow Connector 2"/>
          <p:cNvCxnSpPr>
            <a:stCxn id="14" idx="1"/>
          </p:cNvCxnSpPr>
          <p:nvPr/>
        </p:nvCxnSpPr>
        <p:spPr>
          <a:xfrm flipH="1">
            <a:off x="4471625" y="2374484"/>
            <a:ext cx="748447" cy="21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"/>
          <p:cNvSpPr txBox="1"/>
          <p:nvPr/>
        </p:nvSpPr>
        <p:spPr>
          <a:xfrm>
            <a:off x="5207013" y="5742529"/>
            <a:ext cx="36724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mtClean="0"/>
              <a:t>Invoke: Sending an instance of the Subject</a:t>
            </a:r>
            <a:endParaRPr lang="en-GB" dirty="0"/>
          </a:p>
        </p:txBody>
      </p:sp>
      <p:cxnSp>
        <p:nvCxnSpPr>
          <p:cNvPr id="22" name="Straight Arrow Connector 2"/>
          <p:cNvCxnSpPr>
            <a:stCxn id="14" idx="1"/>
          </p:cNvCxnSpPr>
          <p:nvPr/>
        </p:nvCxnSpPr>
        <p:spPr>
          <a:xfrm flipH="1">
            <a:off x="4621221" y="2374484"/>
            <a:ext cx="598851" cy="1211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5"/>
          <p:cNvSpPr txBox="1"/>
          <p:nvPr/>
        </p:nvSpPr>
        <p:spPr>
          <a:xfrm>
            <a:off x="5220072" y="4266262"/>
            <a:ext cx="36724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mtClean="0"/>
              <a:t>A new instance of the Subject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95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9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42892"/>
            <a:ext cx="828092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Event receiver: </a:t>
            </a:r>
            <a:r>
              <a:rPr lang="en-US" dirty="0" smtClean="0">
                <a:latin typeface="Consolas" panose="020B0609020204030204" pitchFamily="49" charset="0"/>
              </a:rPr>
              <a:t>Control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628800"/>
            <a:ext cx="8208912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Control</a:t>
            </a:r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CurrentTemperature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Control(</a:t>
            </a:r>
            <a:r>
              <a:rPr lang="da-DK" sz="11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ITempSensor</a:t>
            </a:r>
            <a:r>
              <a:rPr lang="da-DK" sz="1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tempSensor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1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tempSensor.TempChangedEvent </a:t>
            </a:r>
            <a:r>
              <a:rPr lang="da-DK" sz="11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+= </a:t>
            </a:r>
            <a:r>
              <a:rPr lang="da-DK" sz="11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HandleTempChangedEvent</a:t>
            </a:r>
            <a:r>
              <a:rPr lang="da-DK" sz="1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HandleTempChangedEvent(</a:t>
            </a:r>
            <a:r>
              <a:rPr lang="da-DK" sz="11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da-DK" sz="1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sender, </a:t>
            </a:r>
            <a:r>
              <a:rPr lang="da-DK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TempChangedEventArgs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e)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CurrentTemperature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e.Temp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79712" y="4408764"/>
            <a:ext cx="367240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mtClean="0"/>
              <a:t>The method that will be called when new data are ready.</a:t>
            </a:r>
          </a:p>
          <a:p>
            <a:r>
              <a:rPr lang="en-GB" smtClean="0"/>
              <a:t>It must have this prototype/signature – actually it is a hidden interface definition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2060848"/>
            <a:ext cx="36724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mtClean="0"/>
              <a:t>Connecting the to the Subject sender</a:t>
            </a:r>
            <a:endParaRPr lang="en-GB" dirty="0"/>
          </a:p>
        </p:txBody>
      </p:sp>
      <p:sp>
        <p:nvSpPr>
          <p:cNvPr id="7" name="TextBox 5"/>
          <p:cNvSpPr txBox="1"/>
          <p:nvPr/>
        </p:nvSpPr>
        <p:spPr>
          <a:xfrm>
            <a:off x="5400092" y="3676385"/>
            <a:ext cx="36724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mtClean="0"/>
              <a:t>The Subject</a:t>
            </a:r>
            <a:endParaRPr lang="en-GB" dirty="0"/>
          </a:p>
        </p:txBody>
      </p:sp>
      <p:cxnSp>
        <p:nvCxnSpPr>
          <p:cNvPr id="3" name="Lige pilforbindelse 2"/>
          <p:cNvCxnSpPr>
            <a:stCxn id="5" idx="0"/>
          </p:cNvCxnSpPr>
          <p:nvPr/>
        </p:nvCxnSpPr>
        <p:spPr>
          <a:xfrm flipH="1" flipV="1">
            <a:off x="3275856" y="3356992"/>
            <a:ext cx="540060" cy="105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pilforbindelse 8"/>
          <p:cNvCxnSpPr>
            <a:stCxn id="5" idx="0"/>
          </p:cNvCxnSpPr>
          <p:nvPr/>
        </p:nvCxnSpPr>
        <p:spPr>
          <a:xfrm flipV="1">
            <a:off x="3815916" y="2852936"/>
            <a:ext cx="252028" cy="155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>
            <a:stCxn id="6" idx="1"/>
          </p:cNvCxnSpPr>
          <p:nvPr/>
        </p:nvCxnSpPr>
        <p:spPr>
          <a:xfrm flipH="1">
            <a:off x="3275856" y="2245514"/>
            <a:ext cx="1944216" cy="46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>
            <a:stCxn id="7" idx="0"/>
          </p:cNvCxnSpPr>
          <p:nvPr/>
        </p:nvCxnSpPr>
        <p:spPr>
          <a:xfrm flipH="1" flipV="1">
            <a:off x="6300192" y="3356992"/>
            <a:ext cx="936104" cy="31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18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Things to test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When an event is involved between to classes, there are two classes to test (if you provide them both)</a:t>
            </a:r>
          </a:p>
          <a:p>
            <a:endParaRPr lang="da-DK"/>
          </a:p>
          <a:p>
            <a:pPr marL="457200" indent="-457200">
              <a:buFont typeface="+mj-lt"/>
              <a:buAutoNum type="arabicPeriod"/>
            </a:pPr>
            <a:r>
              <a:rPr lang="da-DK" smtClean="0"/>
              <a:t>The source – the class which have the event property</a:t>
            </a:r>
          </a:p>
          <a:p>
            <a:pPr marL="457200" indent="-457200">
              <a:buFont typeface="+mj-lt"/>
              <a:buAutoNum type="arabicPeriod"/>
            </a:pPr>
            <a:r>
              <a:rPr lang="da-DK" smtClean="0"/>
              <a:t>The receiver – the class that connects to the event property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001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event source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To test the event source, we must ensure that..</a:t>
            </a:r>
          </a:p>
          <a:p>
            <a:pPr lvl="1"/>
            <a:r>
              <a:rPr lang="en-US" dirty="0" smtClean="0"/>
              <a:t>the UUT raises the </a:t>
            </a:r>
            <a:r>
              <a:rPr lang="en-US" i="1" dirty="0" smtClean="0"/>
              <a:t>expected</a:t>
            </a:r>
            <a:r>
              <a:rPr lang="en-US" dirty="0" smtClean="0"/>
              <a:t> event … </a:t>
            </a:r>
          </a:p>
          <a:p>
            <a:pPr lvl="1"/>
            <a:r>
              <a:rPr lang="en-US"/>
              <a:t>… under the </a:t>
            </a:r>
            <a:r>
              <a:rPr lang="en-US" i="1"/>
              <a:t>expected</a:t>
            </a:r>
            <a:r>
              <a:rPr lang="en-US"/>
              <a:t> circumstances.</a:t>
            </a:r>
          </a:p>
          <a:p>
            <a:pPr lvl="1"/>
            <a:r>
              <a:rPr lang="en-US" smtClean="0"/>
              <a:t>… </a:t>
            </a:r>
            <a:r>
              <a:rPr lang="en-US" dirty="0" smtClean="0"/>
              <a:t>with the </a:t>
            </a:r>
            <a:r>
              <a:rPr lang="en-US" i="1" dirty="0" smtClean="0"/>
              <a:t>expected </a:t>
            </a:r>
            <a:r>
              <a:rPr lang="en-US" dirty="0" smtClean="0"/>
              <a:t>data</a:t>
            </a:r>
            <a:r>
              <a:rPr lang="en-US" smtClean="0"/>
              <a:t>… </a:t>
            </a:r>
            <a:endParaRPr lang="en-US" smtClean="0"/>
          </a:p>
          <a:p>
            <a:pPr lvl="1"/>
            <a:r>
              <a:rPr lang="en-US" smtClean="0"/>
              <a:t>OR the UUT </a:t>
            </a:r>
            <a:r>
              <a:rPr lang="en-US" i="1" smtClean="0"/>
              <a:t>doesn't</a:t>
            </a:r>
            <a:r>
              <a:rPr lang="en-US" smtClean="0"/>
              <a:t> raise the event …</a:t>
            </a:r>
          </a:p>
          <a:p>
            <a:pPr lvl="1"/>
            <a:r>
              <a:rPr lang="en-US" smtClean="0"/>
              <a:t>… under the circumstances when it </a:t>
            </a:r>
            <a:r>
              <a:rPr lang="en-US" i="1" smtClean="0"/>
              <a:t>should NOT</a:t>
            </a:r>
            <a:endParaRPr lang="en-US" i="1" dirty="0" smtClean="0"/>
          </a:p>
          <a:p>
            <a:endParaRPr lang="en-US" dirty="0"/>
          </a:p>
          <a:p>
            <a:r>
              <a:rPr lang="en-US" dirty="0" smtClean="0"/>
              <a:t>To do this, </a:t>
            </a:r>
            <a:r>
              <a:rPr lang="en-US" smtClean="0"/>
              <a:t>we </a:t>
            </a:r>
            <a:r>
              <a:rPr lang="en-US" i="1" smtClean="0"/>
              <a:t>arrange</a:t>
            </a:r>
            <a:r>
              <a:rPr lang="en-US" smtClean="0"/>
              <a:t> to let </a:t>
            </a:r>
            <a:r>
              <a:rPr lang="en-US" dirty="0" smtClean="0"/>
              <a:t>the test fixture subscribe to the event from </a:t>
            </a:r>
            <a:r>
              <a:rPr lang="en-US" smtClean="0"/>
              <a:t>the </a:t>
            </a:r>
            <a:r>
              <a:rPr lang="en-US" smtClean="0"/>
              <a:t>UUT using a </a:t>
            </a:r>
            <a:r>
              <a:rPr lang="en-US" i="1" smtClean="0"/>
              <a:t>lambda expression</a:t>
            </a:r>
            <a:r>
              <a:rPr lang="en-US" smtClean="0"/>
              <a:t> as the receiving method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Then </a:t>
            </a:r>
            <a:r>
              <a:rPr lang="en-US" smtClean="0"/>
              <a:t>we </a:t>
            </a:r>
            <a:r>
              <a:rPr lang="en-US" i="1" smtClean="0"/>
              <a:t>act</a:t>
            </a:r>
            <a:r>
              <a:rPr lang="en-US" smtClean="0"/>
              <a:t> by stimulating </a:t>
            </a:r>
            <a:r>
              <a:rPr lang="en-US" dirty="0" smtClean="0"/>
              <a:t>the UUT to raise the event </a:t>
            </a:r>
            <a:r>
              <a:rPr lang="en-US" smtClean="0"/>
              <a:t>and </a:t>
            </a:r>
            <a:r>
              <a:rPr lang="en-US" i="1" smtClean="0"/>
              <a:t>assert</a:t>
            </a:r>
            <a:r>
              <a:rPr lang="en-US" smtClean="0"/>
              <a:t> by investigating </a:t>
            </a:r>
            <a:r>
              <a:rPr lang="en-US" dirty="0" smtClean="0"/>
              <a:t>the received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42892"/>
            <a:ext cx="828092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Test the event source: </a:t>
            </a:r>
            <a:r>
              <a:rPr lang="en-US" dirty="0" err="1" smtClean="0">
                <a:latin typeface="Consolas" panose="020B0609020204030204" pitchFamily="49" charset="0"/>
              </a:rPr>
              <a:t>TempSensor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844" y="1352599"/>
            <a:ext cx="8208912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TempSensorUnitTest</a:t>
            </a:r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TempSensor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</a:t>
            </a:r>
            <a:r>
              <a:rPr lang="da-DK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uut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TempChangedEventArgs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</a:t>
            </a:r>
            <a:r>
              <a:rPr lang="da-DK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receivedEventArgs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da-DK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SetUp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Setup()</a:t>
            </a: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_</a:t>
            </a:r>
            <a:r>
              <a:rPr lang="da-DK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receivedEventArgs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_</a:t>
            </a:r>
            <a:r>
              <a:rPr lang="da-DK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uut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TempSensor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_</a:t>
            </a:r>
            <a:r>
              <a:rPr lang="da-DK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uut.SetTemp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(20);</a:t>
            </a:r>
          </a:p>
          <a:p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Set up an event listener to check the event occurrence and event 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da-DK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uut.TempChangedEvent </a:t>
            </a:r>
            <a:r>
              <a:rPr lang="da-DK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+= </a:t>
            </a:r>
            <a:endParaRPr lang="da-DK" sz="10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da-DK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o, </a:t>
            </a:r>
            <a:r>
              <a:rPr lang="da-DK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</a:t>
            </a:r>
          </a:p>
          <a:p>
            <a:r>
              <a:rPr lang="da-DK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da-DK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_</a:t>
            </a:r>
            <a:r>
              <a:rPr lang="da-DK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receivedEventArgs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da-DK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};</a:t>
            </a:r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da-DK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SetTemp_TempSetToNewValue_EventFired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_</a:t>
            </a:r>
            <a:r>
              <a:rPr lang="da-DK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uut.SetTemp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(25);</a:t>
            </a: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da-DK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.That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(_</a:t>
            </a:r>
            <a:r>
              <a:rPr lang="da-DK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receivedEventArgs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a-DK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da-DK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.Not.Null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da-DK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SetTemp_TempSetToNewValue_CorrectNewTempReceived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_</a:t>
            </a:r>
            <a:r>
              <a:rPr lang="da-DK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uut.SetTemp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(25);</a:t>
            </a: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da-DK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.That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(_</a:t>
            </a:r>
            <a:r>
              <a:rPr lang="da-DK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receivedEventArgs.Temp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a-DK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da-DK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.EqualTo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(25));</a:t>
            </a: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da-DK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2348880"/>
            <a:ext cx="36724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i="1" smtClean="0"/>
              <a:t>Arrange: </a:t>
            </a:r>
            <a:r>
              <a:rPr lang="en-GB" smtClean="0"/>
              <a:t>Test subscribes </a:t>
            </a:r>
            <a:r>
              <a:rPr lang="en-GB" dirty="0"/>
              <a:t>to </a:t>
            </a:r>
            <a:r>
              <a:rPr lang="en-GB" dirty="0" smtClean="0"/>
              <a:t>event with a lambda expression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31424" y="3708782"/>
            <a:ext cx="36724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mtClean="0"/>
              <a:t>It will store </a:t>
            </a:r>
            <a:r>
              <a:rPr lang="en-GB" dirty="0" smtClean="0"/>
              <a:t>the occurrence </a:t>
            </a:r>
            <a:r>
              <a:rPr lang="en-GB" smtClean="0"/>
              <a:t>and data when it is called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5858892"/>
            <a:ext cx="367240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/>
              <a:t>Test cases </a:t>
            </a:r>
            <a:r>
              <a:rPr lang="en-GB" i="1" dirty="0" smtClean="0"/>
              <a:t>assert</a:t>
            </a:r>
            <a:r>
              <a:rPr lang="en-GB" dirty="0" smtClean="0"/>
              <a:t> data from the </a:t>
            </a:r>
            <a:r>
              <a:rPr lang="en-GB" smtClean="0"/>
              <a:t>event as stored by the lambda for occurrence and correctness</a:t>
            </a:r>
            <a:endParaRPr lang="en-GB" dirty="0"/>
          </a:p>
        </p:txBody>
      </p:sp>
      <p:cxnSp>
        <p:nvCxnSpPr>
          <p:cNvPr id="3" name="Straight Arrow Connector 2"/>
          <p:cNvCxnSpPr>
            <a:stCxn id="6" idx="1"/>
          </p:cNvCxnSpPr>
          <p:nvPr/>
        </p:nvCxnSpPr>
        <p:spPr>
          <a:xfrm flipH="1">
            <a:off x="3563888" y="2672046"/>
            <a:ext cx="936104" cy="90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3553928" y="3868036"/>
            <a:ext cx="977496" cy="163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3995936" y="5445224"/>
            <a:ext cx="792088" cy="875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3851920" y="6320557"/>
            <a:ext cx="936104" cy="132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/>
          <p:cNvSpPr txBox="1"/>
          <p:nvPr/>
        </p:nvSpPr>
        <p:spPr>
          <a:xfrm>
            <a:off x="4572000" y="4627244"/>
            <a:ext cx="36724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i="1" smtClean="0"/>
              <a:t>Act</a:t>
            </a:r>
            <a:r>
              <a:rPr lang="en-GB" smtClean="0"/>
              <a:t>: Make the source raise the event</a:t>
            </a:r>
            <a:endParaRPr lang="en-GB" dirty="0"/>
          </a:p>
        </p:txBody>
      </p:sp>
      <p:cxnSp>
        <p:nvCxnSpPr>
          <p:cNvPr id="16" name="Straight Arrow Connector 7"/>
          <p:cNvCxnSpPr>
            <a:stCxn id="15" idx="1"/>
          </p:cNvCxnSpPr>
          <p:nvPr/>
        </p:nvCxnSpPr>
        <p:spPr>
          <a:xfrm flipH="1">
            <a:off x="2267745" y="4811910"/>
            <a:ext cx="2304255" cy="218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7"/>
          <p:cNvCxnSpPr>
            <a:stCxn id="15" idx="1"/>
          </p:cNvCxnSpPr>
          <p:nvPr/>
        </p:nvCxnSpPr>
        <p:spPr>
          <a:xfrm flipH="1">
            <a:off x="2262438" y="4811910"/>
            <a:ext cx="2309562" cy="1123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28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event recipient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To test the event recipient (UUT), we must ensure that…</a:t>
            </a:r>
          </a:p>
          <a:p>
            <a:pPr lvl="1"/>
            <a:r>
              <a:rPr lang="en-US" dirty="0" smtClean="0"/>
              <a:t>The UUT subscribes to the event</a:t>
            </a:r>
          </a:p>
          <a:p>
            <a:pPr lvl="1"/>
            <a:r>
              <a:rPr lang="en-US" dirty="0" smtClean="0"/>
              <a:t>The UUT handles the event correctly</a:t>
            </a:r>
          </a:p>
          <a:p>
            <a:endParaRPr lang="en-US" dirty="0"/>
          </a:p>
          <a:p>
            <a:r>
              <a:rPr lang="en-US" dirty="0" smtClean="0"/>
              <a:t>Thus, the test fixture </a:t>
            </a:r>
            <a:r>
              <a:rPr lang="en-US" smtClean="0"/>
              <a:t>must </a:t>
            </a:r>
            <a:r>
              <a:rPr lang="en-US" i="1"/>
              <a:t>arrange</a:t>
            </a:r>
            <a:r>
              <a:rPr lang="en-US"/>
              <a:t> that </a:t>
            </a:r>
            <a:r>
              <a:rPr lang="en-US" smtClean="0"/>
              <a:t>a </a:t>
            </a:r>
            <a:r>
              <a:rPr lang="en-US" i="1" smtClean="0"/>
              <a:t>fake</a:t>
            </a:r>
            <a:r>
              <a:rPr lang="en-US" smtClean="0"/>
              <a:t> event </a:t>
            </a:r>
            <a:r>
              <a:rPr lang="en-US"/>
              <a:t>source is </a:t>
            </a:r>
            <a:r>
              <a:rPr lang="en-US" smtClean="0"/>
              <a:t>injected into </a:t>
            </a:r>
            <a:r>
              <a:rPr lang="en-US"/>
              <a:t>the </a:t>
            </a:r>
            <a:r>
              <a:rPr lang="en-US" smtClean="0"/>
              <a:t>UUT and </a:t>
            </a:r>
            <a:r>
              <a:rPr lang="en-US" i="1" smtClean="0"/>
              <a:t>act</a:t>
            </a:r>
            <a:r>
              <a:rPr lang="en-US" smtClean="0"/>
              <a:t> such that the </a:t>
            </a:r>
            <a:r>
              <a:rPr lang="en-US" dirty="0" smtClean="0"/>
              <a:t>event </a:t>
            </a:r>
            <a:r>
              <a:rPr lang="en-US" smtClean="0"/>
              <a:t>is raised and </a:t>
            </a:r>
            <a:r>
              <a:rPr lang="en-US" i="1" smtClean="0"/>
              <a:t>assert</a:t>
            </a:r>
            <a:r>
              <a:rPr lang="en-US" smtClean="0"/>
              <a:t> that it received the event and handled it correctly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Several</a:t>
            </a:r>
            <a:r>
              <a:rPr lang="en-US" smtClean="0"/>
              <a:t> </a:t>
            </a:r>
            <a:r>
              <a:rPr lang="en-US" dirty="0" smtClean="0"/>
              <a:t>strategies: </a:t>
            </a:r>
          </a:p>
          <a:p>
            <a:pPr lvl="1"/>
            <a:r>
              <a:rPr lang="en-US" smtClean="0"/>
              <a:t>Use Nsubstitute </a:t>
            </a:r>
            <a:r>
              <a:rPr lang="en-US" smtClean="0"/>
              <a:t>to create the fake AND raise the event</a:t>
            </a:r>
            <a:endParaRPr lang="en-US" smtClean="0"/>
          </a:p>
          <a:p>
            <a:pPr lvl="1"/>
            <a:r>
              <a:rPr lang="en-US"/>
              <a:t>Define a helper class – a </a:t>
            </a:r>
            <a:r>
              <a:rPr lang="en-US" i="1"/>
              <a:t>fake</a:t>
            </a:r>
            <a:r>
              <a:rPr lang="en-US"/>
              <a:t> – that implements the interface, through which the test fixture can raise </a:t>
            </a:r>
            <a:r>
              <a:rPr lang="en-US"/>
              <a:t>the </a:t>
            </a:r>
            <a:r>
              <a:rPr lang="en-US" smtClean="0"/>
              <a:t>event, similar to using NSubstitute</a:t>
            </a:r>
            <a:endParaRPr lang="en-US"/>
          </a:p>
          <a:p>
            <a:pPr lvl="1"/>
            <a:r>
              <a:rPr lang="en-US" smtClean="0"/>
              <a:t>Let </a:t>
            </a:r>
            <a:r>
              <a:rPr lang="en-US" dirty="0" smtClean="0"/>
              <a:t>the test fixture itself implement the same interface as the event source </a:t>
            </a:r>
            <a:r>
              <a:rPr lang="en-US" smtClean="0"/>
              <a:t>and </a:t>
            </a:r>
            <a:r>
              <a:rPr lang="en-US" i="1" smtClean="0"/>
              <a:t>inject</a:t>
            </a:r>
            <a:r>
              <a:rPr lang="en-US" smtClean="0"/>
              <a:t> </a:t>
            </a:r>
            <a:r>
              <a:rPr lang="en-US" dirty="0" smtClean="0"/>
              <a:t>itself to </a:t>
            </a:r>
            <a:r>
              <a:rPr lang="en-US" smtClean="0"/>
              <a:t>the </a:t>
            </a:r>
            <a:r>
              <a:rPr lang="en-US" smtClean="0"/>
              <a:t>UUT – not shown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42892"/>
            <a:ext cx="828092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the </a:t>
            </a:r>
            <a:r>
              <a:rPr lang="en-US" smtClean="0"/>
              <a:t>event </a:t>
            </a:r>
            <a:r>
              <a:rPr lang="en-US" smtClean="0"/>
              <a:t>recipient</a:t>
            </a:r>
            <a:r>
              <a:rPr lang="en-US"/>
              <a:t> </a:t>
            </a:r>
            <a:r>
              <a:rPr lang="en-US" smtClean="0"/>
              <a:t>using NSubstitute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389509"/>
            <a:ext cx="8208912" cy="4170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da-DK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TestFixture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da-DK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ControlUnitTests</a:t>
            </a:r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Control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</a:t>
            </a:r>
            <a:r>
              <a:rPr lang="da-DK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uut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TestTemperatureSource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11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tempSource;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SetUp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Setup()</a:t>
            </a:r>
          </a:p>
          <a:p>
            <a:r>
              <a:rPr lang="da-DK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da-DK" sz="1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_tempSource = Substitute.For&lt;ITempSensor&gt;();</a:t>
            </a:r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_</a:t>
            </a:r>
            <a:r>
              <a:rPr lang="da-DK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uut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Control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da-DK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tempSource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da-DK" sz="1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TestCase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(20, 25)]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TestCase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(25, 20)]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TestCase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(30, 30)]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TemperatureChanged_DifferentArguments_CurrentTemperatureIsCorrect(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old,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newTemp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1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da-DK" sz="11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tempSource.</a:t>
            </a:r>
            <a:r>
              <a:rPr lang="da-DK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TempChangedEvent </a:t>
            </a:r>
            <a:r>
              <a:rPr lang="da-DK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+= Raise.EventWith(new TempChangedEventArgs {Temp = temp});</a:t>
            </a:r>
            <a:endParaRPr lang="da-DK" sz="11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da-DK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.That</a:t>
            </a:r>
            <a:r>
              <a:rPr lang="da-DK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(_</a:t>
            </a:r>
            <a:r>
              <a:rPr lang="da-DK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uut.CurrentTemperature</a:t>
            </a:r>
            <a:r>
              <a:rPr lang="da-DK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a-DK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da-DK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.EqualTo</a:t>
            </a:r>
            <a:r>
              <a:rPr lang="da-DK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newTemp</a:t>
            </a:r>
            <a:r>
              <a:rPr lang="da-DK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1447910"/>
            <a:ext cx="367240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i="1" smtClean="0"/>
              <a:t>Arrange</a:t>
            </a:r>
            <a:r>
              <a:rPr lang="en-GB" smtClean="0"/>
              <a:t>: Create </a:t>
            </a:r>
            <a:r>
              <a:rPr lang="en-GB" smtClean="0"/>
              <a:t>a fake of the Interface which has an event for the Subject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2487060"/>
            <a:ext cx="36724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i="1" smtClean="0"/>
              <a:t>Arrange:</a:t>
            </a:r>
            <a:r>
              <a:rPr lang="en-GB" smtClean="0"/>
              <a:t> inject the </a:t>
            </a:r>
            <a:r>
              <a:rPr lang="en-GB" smtClean="0"/>
              <a:t>fake </a:t>
            </a:r>
            <a:r>
              <a:rPr lang="en-GB" dirty="0" smtClean="0"/>
              <a:t>(event </a:t>
            </a:r>
            <a:r>
              <a:rPr lang="en-GB" smtClean="0"/>
              <a:t>source) in the UUT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16016" y="4942909"/>
            <a:ext cx="36724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i="1" dirty="0" smtClean="0"/>
              <a:t>Assert</a:t>
            </a:r>
            <a:r>
              <a:rPr lang="en-GB" dirty="0" smtClean="0"/>
              <a:t> </a:t>
            </a:r>
            <a:r>
              <a:rPr lang="en-GB" smtClean="0"/>
              <a:t>that UUT </a:t>
            </a:r>
            <a:r>
              <a:rPr lang="en-GB" dirty="0" smtClean="0"/>
              <a:t>is in expected state after event is raised</a:t>
            </a:r>
            <a:endParaRPr lang="en-GB" dirty="0"/>
          </a:p>
        </p:txBody>
      </p:sp>
      <p:cxnSp>
        <p:nvCxnSpPr>
          <p:cNvPr id="3" name="Straight Arrow Connector 2"/>
          <p:cNvCxnSpPr>
            <a:stCxn id="6" idx="1"/>
          </p:cNvCxnSpPr>
          <p:nvPr/>
        </p:nvCxnSpPr>
        <p:spPr>
          <a:xfrm flipH="1">
            <a:off x="2627784" y="1909575"/>
            <a:ext cx="2088232" cy="1015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1"/>
          </p:cNvCxnSpPr>
          <p:nvPr/>
        </p:nvCxnSpPr>
        <p:spPr>
          <a:xfrm flipH="1">
            <a:off x="3491880" y="3740857"/>
            <a:ext cx="1226618" cy="912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 flipV="1">
            <a:off x="2699792" y="5013176"/>
            <a:ext cx="2016224" cy="252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/>
          <p:cNvSpPr txBox="1"/>
          <p:nvPr/>
        </p:nvSpPr>
        <p:spPr>
          <a:xfrm>
            <a:off x="4718498" y="3417691"/>
            <a:ext cx="36724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i="1" smtClean="0"/>
              <a:t>Act:</a:t>
            </a:r>
            <a:r>
              <a:rPr lang="en-GB" smtClean="0"/>
              <a:t> Make the </a:t>
            </a:r>
            <a:r>
              <a:rPr lang="en-GB" smtClean="0"/>
              <a:t>fake </a:t>
            </a:r>
            <a:r>
              <a:rPr lang="en-GB" smtClean="0"/>
              <a:t>raise the </a:t>
            </a:r>
            <a:r>
              <a:rPr lang="en-GB" smtClean="0"/>
              <a:t>event – special NSubstitute syntax</a:t>
            </a:r>
            <a:endParaRPr lang="en-GB" dirty="0"/>
          </a:p>
        </p:txBody>
      </p:sp>
      <p:cxnSp>
        <p:nvCxnSpPr>
          <p:cNvPr id="17" name="Straight Arrow Connector 11"/>
          <p:cNvCxnSpPr>
            <a:stCxn id="7" idx="1"/>
          </p:cNvCxnSpPr>
          <p:nvPr/>
        </p:nvCxnSpPr>
        <p:spPr>
          <a:xfrm flipH="1">
            <a:off x="3618106" y="2810226"/>
            <a:ext cx="1097910" cy="40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3406</TotalTime>
  <Words>1033</Words>
  <Application>Microsoft Office PowerPoint</Application>
  <PresentationFormat>Skærmshow (4:3)</PresentationFormat>
  <Paragraphs>205</Paragraphs>
  <Slides>11</Slides>
  <Notes>10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AU Passata</vt:lpstr>
      <vt:lpstr>Calibri</vt:lpstr>
      <vt:lpstr>Consolas</vt:lpstr>
      <vt:lpstr>Office Theme</vt:lpstr>
      <vt:lpstr>Design for Testability - Using and Testing a C# event</vt:lpstr>
      <vt:lpstr>Example</vt:lpstr>
      <vt:lpstr>Event source: The TempSensor</vt:lpstr>
      <vt:lpstr>Event receiver: Control</vt:lpstr>
      <vt:lpstr>Things to test</vt:lpstr>
      <vt:lpstr>Testing the event source</vt:lpstr>
      <vt:lpstr>Test the event source: TempSensor</vt:lpstr>
      <vt:lpstr>Testing the event recipient</vt:lpstr>
      <vt:lpstr>Test the event recipient using NSubstitute</vt:lpstr>
      <vt:lpstr>Test the event recipient using a helper class</vt:lpstr>
      <vt:lpstr>Test the event recipient: Helper class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Frank Bodholdt Jakobsen</cp:lastModifiedBy>
  <cp:revision>167</cp:revision>
  <dcterms:created xsi:type="dcterms:W3CDTF">2011-04-02T15:06:22Z</dcterms:created>
  <dcterms:modified xsi:type="dcterms:W3CDTF">2019-03-06T08:56:52Z</dcterms:modified>
</cp:coreProperties>
</file>