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4"/>
  </p:notesMasterIdLst>
  <p:handoutMasterIdLst>
    <p:handoutMasterId r:id="rId25"/>
  </p:handoutMasterIdLst>
  <p:sldIdLst>
    <p:sldId id="308" r:id="rId3"/>
    <p:sldId id="347" r:id="rId4"/>
    <p:sldId id="332" r:id="rId5"/>
    <p:sldId id="333" r:id="rId6"/>
    <p:sldId id="348" r:id="rId7"/>
    <p:sldId id="350" r:id="rId8"/>
    <p:sldId id="349" r:id="rId9"/>
    <p:sldId id="362" r:id="rId10"/>
    <p:sldId id="364" r:id="rId11"/>
    <p:sldId id="351" r:id="rId12"/>
    <p:sldId id="353" r:id="rId13"/>
    <p:sldId id="367" r:id="rId14"/>
    <p:sldId id="352" r:id="rId15"/>
    <p:sldId id="365" r:id="rId16"/>
    <p:sldId id="366" r:id="rId17"/>
    <p:sldId id="354" r:id="rId18"/>
    <p:sldId id="355" r:id="rId19"/>
    <p:sldId id="359" r:id="rId20"/>
    <p:sldId id="360" r:id="rId21"/>
    <p:sldId id="361" r:id="rId22"/>
    <p:sldId id="33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5D7"/>
    <a:srgbClr val="294E92"/>
    <a:srgbClr val="FFBE3B"/>
    <a:srgbClr val="FFAE37"/>
    <a:srgbClr val="2E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5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0EA89-5D9E-41DC-B9C3-2B318C6C87E0}" type="datetimeFigureOut">
              <a:rPr lang="da-DK" smtClean="0"/>
              <a:t>27-11-2018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FE6C-7348-40CD-92B3-06B19266894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70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0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42F7E-C03E-4A75-829B-A53EDB2B71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29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5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1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B42F7E-C03E-4A75-829B-A53EDB2B71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57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9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309320"/>
            <a:ext cx="1865487" cy="4671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36729" y="6536377"/>
            <a:ext cx="70083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a-DK" sz="1200" b="0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fld id="{FABCB2CC-F8B6-45D5-844F-758C0932985B}" type="slidenum">
              <a:rPr lang="en-US" sz="1200" b="0" noProof="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endParaRPr lang="da-DK" sz="1200" b="0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336729" y="6536377"/>
            <a:ext cx="70083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a-DK" sz="1200" b="0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fld id="{FABCB2CC-F8B6-45D5-844F-758C0932985B}" type="slidenum">
              <a:rPr lang="en-US" sz="1200" b="0" noProof="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endParaRPr lang="da-DK" sz="1200" b="0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483637" y="2240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BCB2CC-F8B6-45D5-844F-758C0932985B}" type="slidenum">
              <a:rPr lang="en-US" b="1" noProof="0" smtClean="0">
                <a:solidFill>
                  <a:srgbClr val="FFBE3B"/>
                </a:solidFill>
              </a:rPr>
              <a:pPr algn="ctr"/>
              <a:t>‹nr.›</a:t>
            </a:fld>
            <a:endParaRPr lang="en-US" b="1" noProof="0">
              <a:solidFill>
                <a:srgbClr val="FFBE3B"/>
              </a:solidFill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8515611" y="188640"/>
            <a:ext cx="440108" cy="440108"/>
          </a:xfrm>
          <a:prstGeom prst="ellipse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rgbClr val="FFBE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483637" y="2240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ABCB2CC-F8B6-45D5-844F-758C0932985B}" type="slidenum">
              <a:rPr lang="en-US" b="1" noProof="0" smtClean="0">
                <a:solidFill>
                  <a:srgbClr val="FFBE3B"/>
                </a:solidFill>
              </a:rPr>
              <a:pPr algn="ctr"/>
              <a:t>‹nr.›</a:t>
            </a:fld>
            <a:endParaRPr lang="en-US" b="1" noProof="0">
              <a:solidFill>
                <a:srgbClr val="FFBE3B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8515611" y="188640"/>
            <a:ext cx="440108" cy="440108"/>
          </a:xfrm>
          <a:prstGeom prst="ellipse">
            <a:avLst/>
          </a:prstGeom>
          <a:noFill/>
          <a:ln>
            <a:solidFill>
              <a:srgbClr val="FFAE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rgbClr val="FFBE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252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9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‹nr.›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294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309320"/>
            <a:ext cx="1865487" cy="46715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36729" y="6536377"/>
            <a:ext cx="700833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da-DK" sz="1200" b="0" dirty="0" smtClean="0">
                <a:solidFill>
                  <a:schemeClr val="bg1">
                    <a:lumMod val="50000"/>
                  </a:schemeClr>
                </a:solidFill>
              </a:rPr>
              <a:t>Slide </a:t>
            </a:r>
            <a:fld id="{FABCB2CC-F8B6-45D5-844F-758C0932985B}" type="slidenum">
              <a:rPr lang="en-US" sz="1200" b="0" noProof="0" smtClean="0">
                <a:solidFill>
                  <a:schemeClr val="bg1">
                    <a:lumMod val="50000"/>
                  </a:schemeClr>
                </a:solidFill>
              </a:rPr>
              <a:pPr/>
              <a:t>‹nr.›</a:t>
            </a:fld>
            <a:endParaRPr lang="da-DK" sz="1200" b="0" dirty="0" err="1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Automated System and </a:t>
            </a:r>
            <a:r>
              <a:rPr lang="da-DK" dirty="0" err="1" smtClean="0"/>
              <a:t>Acceptance</a:t>
            </a:r>
            <a:r>
              <a:rPr lang="da-DK" dirty="0" smtClean="0"/>
              <a:t> </a:t>
            </a:r>
            <a:r>
              <a:rPr lang="da-DK" dirty="0" smtClean="0"/>
              <a:t>Test </a:t>
            </a:r>
            <a:br>
              <a:rPr lang="da-DK" dirty="0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I4SWT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8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Excecutable</a:t>
            </a:r>
            <a:r>
              <a:rPr lang="en-US" dirty="0" smtClean="0"/>
              <a:t> specifications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188" y="2480060"/>
            <a:ext cx="7814243" cy="15250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9592" y="2532838"/>
            <a:ext cx="7029092" cy="3272426"/>
            <a:chOff x="899592" y="3353303"/>
            <a:chExt cx="7029092" cy="327242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734215" y="3408230"/>
              <a:ext cx="2501190" cy="2848167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899592" y="4300459"/>
              <a:ext cx="2121928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System specification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000812" y="4923413"/>
              <a:ext cx="1538691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System design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051720" y="5547705"/>
              <a:ext cx="197631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Component design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4500830" y="3424473"/>
              <a:ext cx="2903094" cy="2760754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277679" y="4899298"/>
              <a:ext cx="194328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testing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844364" y="4287062"/>
              <a:ext cx="157017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System testing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90955" y="3661430"/>
              <a:ext cx="153772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Accept testing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068" y="3677507"/>
              <a:ext cx="151990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Requirements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37679" y="6256397"/>
              <a:ext cx="237860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Implement component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804770" y="5546365"/>
              <a:ext cx="1009635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</a:t>
              </a: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4148325" y="5569140"/>
              <a:ext cx="557308" cy="258559"/>
            </a:xfrm>
            <a:prstGeom prst="leftRightArrow">
              <a:avLst>
                <a:gd name="adj1" fmla="val 50259"/>
                <a:gd name="adj2" fmla="val 7201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960099" y="4979679"/>
              <a:ext cx="933760" cy="258559"/>
            </a:xfrm>
            <a:prstGeom prst="leftRightArrow">
              <a:avLst>
                <a:gd name="adj1" fmla="val 50000"/>
                <a:gd name="adj2" fmla="val 7222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3280880" y="4337970"/>
              <a:ext cx="2292199" cy="258559"/>
            </a:xfrm>
            <a:prstGeom prst="leftRightArrow">
              <a:avLst>
                <a:gd name="adj1" fmla="val 50259"/>
                <a:gd name="adj2" fmla="val 93783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627784" y="3727074"/>
              <a:ext cx="3598391" cy="258559"/>
            </a:xfrm>
            <a:prstGeom prst="leftRightArrow">
              <a:avLst>
                <a:gd name="adj1" fmla="val 56472"/>
                <a:gd name="adj2" fmla="val 78219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Udfyldt blanket 2"/>
          <p:cNvSpPr/>
          <p:nvPr/>
        </p:nvSpPr>
        <p:spPr>
          <a:xfrm>
            <a:off x="899592" y="1385892"/>
            <a:ext cx="1512168" cy="9361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Requirements</a:t>
            </a:r>
            <a:endParaRPr lang="da-DK" dirty="0"/>
          </a:p>
        </p:txBody>
      </p:sp>
      <p:sp>
        <p:nvSpPr>
          <p:cNvPr id="24" name="Udfyldt blanket 23"/>
          <p:cNvSpPr/>
          <p:nvPr/>
        </p:nvSpPr>
        <p:spPr>
          <a:xfrm>
            <a:off x="6507874" y="1385892"/>
            <a:ext cx="1368152" cy="9361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Acceptance</a:t>
            </a:r>
            <a:r>
              <a:rPr lang="da-DK" dirty="0" smtClean="0"/>
              <a:t> Test</a:t>
            </a:r>
            <a:endParaRPr lang="da-DK" dirty="0"/>
          </a:p>
        </p:txBody>
      </p:sp>
      <p:sp>
        <p:nvSpPr>
          <p:cNvPr id="4" name="Højre-venstrepil 3"/>
          <p:cNvSpPr/>
          <p:nvPr/>
        </p:nvSpPr>
        <p:spPr>
          <a:xfrm>
            <a:off x="2532041" y="1613868"/>
            <a:ext cx="3855551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Udfyldt blanket 24"/>
          <p:cNvSpPr/>
          <p:nvPr/>
        </p:nvSpPr>
        <p:spPr>
          <a:xfrm>
            <a:off x="3742903" y="1390587"/>
            <a:ext cx="1368152" cy="93610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Executable</a:t>
            </a:r>
            <a:r>
              <a:rPr lang="da-DK" dirty="0" smtClean="0"/>
              <a:t> </a:t>
            </a:r>
            <a:r>
              <a:rPr lang="da-DK" dirty="0" err="1" smtClean="0"/>
              <a:t>Specification</a:t>
            </a:r>
            <a:endParaRPr lang="da-DK" dirty="0"/>
          </a:p>
        </p:txBody>
      </p:sp>
      <p:sp>
        <p:nvSpPr>
          <p:cNvPr id="5" name="Højrepil 4"/>
          <p:cNvSpPr/>
          <p:nvPr/>
        </p:nvSpPr>
        <p:spPr>
          <a:xfrm>
            <a:off x="2572847" y="1908112"/>
            <a:ext cx="11099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Højrepil 26"/>
          <p:cNvSpPr/>
          <p:nvPr/>
        </p:nvSpPr>
        <p:spPr>
          <a:xfrm rot="10800000">
            <a:off x="5231336" y="1897784"/>
            <a:ext cx="1109915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495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4" grpId="0" animBg="1"/>
      <p:bldP spid="24" grpId="1" animBg="1"/>
      <p:bldP spid="4" grpId="0" animBg="1"/>
      <p:bldP spid="4" grpId="1" animBg="1"/>
      <p:bldP spid="25" grpId="0" animBg="1"/>
      <p:bldP spid="5" grpId="0" animBg="1"/>
      <p:bldP spid="5" grpId="1" animBg="1"/>
      <p:bldP spid="27" grpId="0" animBg="1"/>
      <p:bldP spid="2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Gherkin</a:t>
            </a:r>
            <a:r>
              <a:rPr lang="da-DK" dirty="0" smtClean="0"/>
              <a:t> Feature </a:t>
            </a:r>
            <a:r>
              <a:rPr lang="da-DK" dirty="0" err="1" smtClean="0"/>
              <a:t>example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Feature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MicrowavePower</a:t>
            </a:r>
            <a:endParaRPr lang="da-D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I want to cook or heat my food</a:t>
            </a:r>
          </a:p>
          <a:p>
            <a:pPr marL="400050" lvl="1" indent="0">
              <a:buNone/>
            </a:pPr>
            <a:r>
              <a:rPr lang="da-DK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at the </a:t>
            </a:r>
            <a:r>
              <a:rPr lang="da-DK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</a:t>
            </a:r>
            <a:r>
              <a:rPr lang="da-DK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 power</a:t>
            </a:r>
          </a:p>
          <a:p>
            <a:pPr marL="0" indent="0">
              <a:buNone/>
            </a:pPr>
            <a:endParaRPr lang="da-D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200" i="1" dirty="0">
                <a:solidFill>
                  <a:srgbClr val="2B91AF"/>
                </a:solidFill>
                <a:latin typeface="Consolas" panose="020B0609020204030204" pitchFamily="49" charset="0"/>
              </a:rPr>
              <a:t>@power1</a:t>
            </a:r>
          </a:p>
          <a:p>
            <a:pPr marL="0" indent="0">
              <a:buNone/>
            </a:pPr>
            <a:r>
              <a:rPr lang="da-DK" sz="2200" dirty="0">
                <a:solidFill>
                  <a:srgbClr val="0000FF"/>
                </a:solidFill>
                <a:latin typeface="Consolas" panose="020B0609020204030204" pitchFamily="49" charset="0"/>
              </a:rPr>
              <a:t>Scenario</a:t>
            </a:r>
            <a:r>
              <a:rPr lang="da-DK" sz="2200" dirty="0">
                <a:solidFill>
                  <a:srgbClr val="000000"/>
                </a:solidFill>
                <a:latin typeface="Consolas" panose="020B0609020204030204" pitchFamily="49" charset="0"/>
              </a:rPr>
              <a:t>: Set Power </a:t>
            </a:r>
            <a:r>
              <a:rPr lang="da-DK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once</a:t>
            </a:r>
            <a:endParaRPr lang="da-DK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Given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The oven is reset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When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I press the power button </a:t>
            </a:r>
            <a:r>
              <a:rPr lang="en-US" sz="2200" i="1" dirty="0">
                <a:solidFill>
                  <a:srgbClr val="646464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time(s)</a:t>
            </a:r>
          </a:p>
          <a:p>
            <a:pPr marL="400050" lvl="1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Then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then the display should show </a:t>
            </a:r>
            <a:r>
              <a:rPr lang="en-US" sz="2200" i="1" dirty="0">
                <a:solidFill>
                  <a:srgbClr val="646464"/>
                </a:solidFill>
                <a:latin typeface="Consolas" panose="020B0609020204030204" pitchFamily="49" charset="0"/>
              </a:rPr>
              <a:t>50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W</a:t>
            </a:r>
          </a:p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4572000" y="170080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Name</a:t>
            </a:r>
            <a:endParaRPr lang="da-DK" dirty="0"/>
          </a:p>
        </p:txBody>
      </p:sp>
      <p:sp>
        <p:nvSpPr>
          <p:cNvPr id="5" name="Rektangel 4"/>
          <p:cNvSpPr/>
          <p:nvPr/>
        </p:nvSpPr>
        <p:spPr>
          <a:xfrm>
            <a:off x="5940152" y="227687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Description</a:t>
            </a:r>
            <a:endParaRPr lang="da-DK" dirty="0"/>
          </a:p>
        </p:txBody>
      </p:sp>
      <p:sp>
        <p:nvSpPr>
          <p:cNvPr id="6" name="Rektangel 5"/>
          <p:cNvSpPr/>
          <p:nvPr/>
        </p:nvSpPr>
        <p:spPr>
          <a:xfrm>
            <a:off x="4558463" y="3681028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Name</a:t>
            </a:r>
            <a:endParaRPr lang="da-DK" dirty="0"/>
          </a:p>
        </p:txBody>
      </p:sp>
      <p:sp>
        <p:nvSpPr>
          <p:cNvPr id="7" name="Rektangel 6"/>
          <p:cNvSpPr/>
          <p:nvPr/>
        </p:nvSpPr>
        <p:spPr>
          <a:xfrm>
            <a:off x="7233103" y="4040266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Arrange</a:t>
            </a:r>
            <a:endParaRPr lang="da-DK" dirty="0"/>
          </a:p>
        </p:txBody>
      </p:sp>
      <p:sp>
        <p:nvSpPr>
          <p:cNvPr id="8" name="Rektangel 7"/>
          <p:cNvSpPr/>
          <p:nvPr/>
        </p:nvSpPr>
        <p:spPr>
          <a:xfrm>
            <a:off x="7233103" y="4469969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</a:t>
            </a:r>
            <a:endParaRPr lang="da-DK" dirty="0"/>
          </a:p>
        </p:txBody>
      </p:sp>
      <p:sp>
        <p:nvSpPr>
          <p:cNvPr id="9" name="Rektangel 8"/>
          <p:cNvSpPr/>
          <p:nvPr/>
        </p:nvSpPr>
        <p:spPr>
          <a:xfrm>
            <a:off x="7233103" y="4899672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Assert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487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Executable</a:t>
            </a:r>
            <a:r>
              <a:rPr lang="da-DK" dirty="0" smtClean="0"/>
              <a:t> </a:t>
            </a:r>
            <a:r>
              <a:rPr lang="da-DK" dirty="0" err="1" smtClean="0"/>
              <a:t>specifications</a:t>
            </a:r>
            <a:r>
              <a:rPr lang="da-DK" dirty="0" smtClean="0"/>
              <a:t> with </a:t>
            </a:r>
            <a:r>
              <a:rPr lang="da-DK" dirty="0" err="1" smtClean="0"/>
              <a:t>Gherkin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Advantages</a:t>
            </a:r>
          </a:p>
          <a:p>
            <a:pPr lvl="1"/>
            <a:r>
              <a:rPr lang="da-DK" dirty="0" smtClean="0"/>
              <a:t>Can </a:t>
            </a:r>
            <a:r>
              <a:rPr lang="da-DK" dirty="0" err="1" smtClean="0"/>
              <a:t>involve</a:t>
            </a:r>
            <a:r>
              <a:rPr lang="da-DK" dirty="0" smtClean="0"/>
              <a:t> the </a:t>
            </a:r>
            <a:r>
              <a:rPr lang="da-DK" dirty="0" err="1" smtClean="0"/>
              <a:t>user</a:t>
            </a:r>
            <a:r>
              <a:rPr lang="da-DK" dirty="0" smtClean="0"/>
              <a:t>/PO </a:t>
            </a:r>
            <a:r>
              <a:rPr lang="da-DK" dirty="0" err="1" smtClean="0"/>
              <a:t>closer</a:t>
            </a:r>
            <a:r>
              <a:rPr lang="da-DK" dirty="0" smtClean="0"/>
              <a:t> to the </a:t>
            </a:r>
            <a:r>
              <a:rPr lang="da-DK" dirty="0" err="1" smtClean="0"/>
              <a:t>product</a:t>
            </a:r>
            <a:endParaRPr lang="da-DK" dirty="0" smtClean="0"/>
          </a:p>
          <a:p>
            <a:pPr lvl="1"/>
            <a:r>
              <a:rPr lang="da-DK" dirty="0" smtClean="0"/>
              <a:t>More </a:t>
            </a:r>
            <a:r>
              <a:rPr lang="da-DK" dirty="0" err="1" smtClean="0"/>
              <a:t>concise</a:t>
            </a:r>
            <a:r>
              <a:rPr lang="da-DK" dirty="0" smtClean="0"/>
              <a:t> </a:t>
            </a:r>
            <a:r>
              <a:rPr lang="da-DK" dirty="0" err="1" smtClean="0"/>
              <a:t>than</a:t>
            </a:r>
            <a:r>
              <a:rPr lang="da-DK" dirty="0" smtClean="0"/>
              <a:t> pure </a:t>
            </a:r>
            <a:r>
              <a:rPr lang="da-DK" dirty="0" err="1" smtClean="0"/>
              <a:t>text</a:t>
            </a:r>
            <a:endParaRPr lang="da-DK" dirty="0" smtClean="0"/>
          </a:p>
          <a:p>
            <a:pPr lvl="1"/>
            <a:r>
              <a:rPr lang="da-DK" dirty="0" err="1" smtClean="0"/>
              <a:t>Combines</a:t>
            </a:r>
            <a:r>
              <a:rPr lang="da-DK" dirty="0" smtClean="0"/>
              <a:t> </a:t>
            </a:r>
            <a:r>
              <a:rPr lang="da-DK" dirty="0" err="1" smtClean="0"/>
              <a:t>requirements</a:t>
            </a:r>
            <a:r>
              <a:rPr lang="da-DK" dirty="0" smtClean="0"/>
              <a:t> and test </a:t>
            </a:r>
            <a:r>
              <a:rPr lang="da-DK" dirty="0" err="1" smtClean="0"/>
              <a:t>specification</a:t>
            </a:r>
            <a:endParaRPr lang="da-DK" dirty="0"/>
          </a:p>
          <a:p>
            <a:pPr lvl="1"/>
            <a:r>
              <a:rPr lang="da-DK" dirty="0" smtClean="0"/>
              <a:t>Supports </a:t>
            </a:r>
            <a:r>
              <a:rPr lang="da-DK" dirty="0" err="1" smtClean="0"/>
              <a:t>user</a:t>
            </a:r>
            <a:r>
              <a:rPr lang="da-DK" dirty="0" smtClean="0"/>
              <a:t> </a:t>
            </a:r>
            <a:r>
              <a:rPr lang="da-DK" dirty="0" err="1" smtClean="0"/>
              <a:t>stories</a:t>
            </a:r>
            <a:r>
              <a:rPr lang="da-DK" dirty="0" smtClean="0"/>
              <a:t>, </a:t>
            </a:r>
            <a:r>
              <a:rPr lang="da-DK" dirty="0" err="1"/>
              <a:t>B</a:t>
            </a:r>
            <a:r>
              <a:rPr lang="da-DK" dirty="0" err="1" smtClean="0"/>
              <a:t>ehavior</a:t>
            </a:r>
            <a:r>
              <a:rPr lang="da-DK" dirty="0" smtClean="0"/>
              <a:t> Driven </a:t>
            </a:r>
            <a:r>
              <a:rPr lang="da-DK" dirty="0"/>
              <a:t>D</a:t>
            </a:r>
            <a:r>
              <a:rPr lang="da-DK" dirty="0" smtClean="0"/>
              <a:t>evelopment, Feature </a:t>
            </a:r>
            <a:r>
              <a:rPr lang="da-DK" dirty="0"/>
              <a:t>D</a:t>
            </a:r>
            <a:r>
              <a:rPr lang="da-DK" dirty="0" smtClean="0"/>
              <a:t>riven </a:t>
            </a:r>
            <a:r>
              <a:rPr lang="da-DK" dirty="0"/>
              <a:t>D</a:t>
            </a:r>
            <a:r>
              <a:rPr lang="da-DK" dirty="0" smtClean="0"/>
              <a:t>evelopment, agile processes</a:t>
            </a:r>
          </a:p>
          <a:p>
            <a:r>
              <a:rPr lang="da-DK" dirty="0" err="1" smtClean="0"/>
              <a:t>Disadvantages</a:t>
            </a:r>
            <a:endParaRPr lang="da-DK" dirty="0" smtClean="0"/>
          </a:p>
          <a:p>
            <a:pPr lvl="1"/>
            <a:r>
              <a:rPr lang="da-DK" dirty="0" smtClean="0"/>
              <a:t>The general </a:t>
            </a:r>
            <a:r>
              <a:rPr lang="da-DK" dirty="0" err="1" smtClean="0"/>
              <a:t>disadvantages</a:t>
            </a:r>
            <a:r>
              <a:rPr lang="da-DK" dirty="0" smtClean="0"/>
              <a:t> </a:t>
            </a:r>
            <a:r>
              <a:rPr lang="da-DK" dirty="0" err="1" smtClean="0"/>
              <a:t>mentioned</a:t>
            </a:r>
            <a:r>
              <a:rPr lang="da-DK" dirty="0" smtClean="0"/>
              <a:t> </a:t>
            </a:r>
            <a:r>
              <a:rPr lang="da-DK" dirty="0" err="1" smtClean="0"/>
              <a:t>above</a:t>
            </a:r>
            <a:endParaRPr lang="da-DK" dirty="0" smtClean="0"/>
          </a:p>
          <a:p>
            <a:pPr lvl="1"/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get</a:t>
            </a:r>
            <a:r>
              <a:rPr lang="da-DK" dirty="0" smtClean="0"/>
              <a:t> a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skeleton</a:t>
            </a:r>
            <a:endParaRPr lang="da-DK" dirty="0" smtClean="0"/>
          </a:p>
          <a:p>
            <a:pPr lvl="1"/>
            <a:r>
              <a:rPr lang="da-DK" dirty="0" err="1" smtClean="0"/>
              <a:t>Does</a:t>
            </a:r>
            <a:r>
              <a:rPr lang="da-DK" dirty="0" smtClean="0"/>
              <a:t> the </a:t>
            </a:r>
            <a:r>
              <a:rPr lang="da-DK" dirty="0" err="1" smtClean="0"/>
              <a:t>user</a:t>
            </a:r>
            <a:r>
              <a:rPr lang="da-DK" dirty="0" smtClean="0"/>
              <a:t> trust </a:t>
            </a:r>
            <a:r>
              <a:rPr lang="da-DK" dirty="0" err="1" smtClean="0"/>
              <a:t>this</a:t>
            </a:r>
            <a:r>
              <a:rPr lang="da-DK" dirty="0" smtClean="0"/>
              <a:t> translation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111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Structure</a:t>
            </a:r>
            <a:r>
              <a:rPr lang="da-DK" dirty="0" smtClean="0"/>
              <a:t> of </a:t>
            </a:r>
            <a:r>
              <a:rPr lang="da-DK" dirty="0" err="1" smtClean="0"/>
              <a:t>Gherkin</a:t>
            </a:r>
            <a:r>
              <a:rPr lang="da-DK" dirty="0" smtClean="0"/>
              <a:t> elements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318970"/>
              </p:ext>
            </p:extLst>
          </p:nvPr>
        </p:nvGraphicFramePr>
        <p:xfrm>
          <a:off x="899592" y="1556792"/>
          <a:ext cx="5340704" cy="475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Visio" r:id="rId3" imgW="4133850" imgH="3676650" progId="Visio.Drawing.15">
                  <p:embed/>
                </p:oleObj>
              </mc:Choice>
              <mc:Fallback>
                <p:oleObj name="Visio" r:id="rId3" imgW="4133850" imgH="367665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1556792"/>
                        <a:ext cx="5340704" cy="4750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ktangel 4"/>
          <p:cNvSpPr/>
          <p:nvPr/>
        </p:nvSpPr>
        <p:spPr>
          <a:xfrm>
            <a:off x="5076056" y="4149080"/>
            <a:ext cx="252028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Steps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reused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Scenarios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3136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Executable</a:t>
            </a:r>
            <a:r>
              <a:rPr lang="da-DK" dirty="0" smtClean="0"/>
              <a:t> </a:t>
            </a:r>
            <a:r>
              <a:rPr lang="da-DK" dirty="0" err="1" smtClean="0"/>
              <a:t>Specification</a:t>
            </a:r>
            <a:r>
              <a:rPr lang="da-DK" dirty="0" smtClean="0"/>
              <a:t> Tool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SpecFlow</a:t>
            </a:r>
            <a:r>
              <a:rPr lang="da-DK" dirty="0" smtClean="0"/>
              <a:t> is a Visual Studio Extension,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installed</a:t>
            </a:r>
            <a:r>
              <a:rPr lang="da-DK" dirty="0" smtClean="0"/>
              <a:t> under Tools/Extensions and Updates..</a:t>
            </a:r>
          </a:p>
          <a:p>
            <a:r>
              <a:rPr lang="da-DK" dirty="0" smtClean="0"/>
              <a:t>A Unit Test Project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created</a:t>
            </a:r>
            <a:endParaRPr lang="da-DK" dirty="0" smtClean="0"/>
          </a:p>
          <a:p>
            <a:r>
              <a:rPr lang="da-DK" dirty="0" smtClean="0"/>
              <a:t>The </a:t>
            </a:r>
            <a:r>
              <a:rPr lang="da-DK" dirty="0" err="1" smtClean="0"/>
              <a:t>following</a:t>
            </a:r>
            <a:r>
              <a:rPr lang="da-DK" dirty="0" smtClean="0"/>
              <a:t> </a:t>
            </a:r>
            <a:r>
              <a:rPr lang="da-DK" dirty="0" err="1" smtClean="0"/>
              <a:t>NuGet</a:t>
            </a:r>
            <a:r>
              <a:rPr lang="da-DK" dirty="0" smtClean="0"/>
              <a:t> </a:t>
            </a:r>
            <a:r>
              <a:rPr lang="da-DK" dirty="0" err="1" smtClean="0"/>
              <a:t>packages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installed</a:t>
            </a:r>
            <a:r>
              <a:rPr lang="da-DK" dirty="0" smtClean="0"/>
              <a:t> for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project</a:t>
            </a:r>
            <a:r>
              <a:rPr lang="da-DK" dirty="0" smtClean="0"/>
              <a:t>:</a:t>
            </a:r>
          </a:p>
          <a:p>
            <a:pPr lvl="1"/>
            <a:r>
              <a:rPr lang="da-DK" dirty="0" err="1" smtClean="0"/>
              <a:t>SpecFlow.NUnit</a:t>
            </a:r>
            <a:endParaRPr lang="da-DK" dirty="0" smtClean="0"/>
          </a:p>
          <a:p>
            <a:pPr lvl="1"/>
            <a:r>
              <a:rPr lang="da-DK" dirty="0" err="1" smtClean="0"/>
              <a:t>SpecFlow.NUnit.Runners</a:t>
            </a:r>
            <a:endParaRPr lang="da-DK" dirty="0" smtClean="0"/>
          </a:p>
          <a:p>
            <a:pPr lvl="1"/>
            <a:r>
              <a:rPr lang="da-DK" dirty="0" smtClean="0"/>
              <a:t>NUnit3TestAdapter</a:t>
            </a:r>
          </a:p>
        </p:txBody>
      </p:sp>
    </p:spTree>
    <p:extLst>
      <p:ext uri="{BB962C8B-B14F-4D97-AF65-F5344CB8AC3E}">
        <p14:creationId xmlns:p14="http://schemas.microsoft.com/office/powerpoint/2010/main" val="22643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Executable</a:t>
            </a:r>
            <a:r>
              <a:rPr lang="da-DK" dirty="0" smtClean="0"/>
              <a:t> </a:t>
            </a:r>
            <a:r>
              <a:rPr lang="da-DK" dirty="0" err="1" smtClean="0"/>
              <a:t>Specification</a:t>
            </a:r>
            <a:r>
              <a:rPr lang="da-DK" dirty="0" smtClean="0"/>
              <a:t> Tool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Add</a:t>
            </a:r>
            <a:r>
              <a:rPr lang="da-DK" dirty="0" smtClean="0"/>
              <a:t> Item </a:t>
            </a:r>
            <a:r>
              <a:rPr lang="da-DK" dirty="0" err="1" smtClean="0"/>
              <a:t>SpecFlow</a:t>
            </a:r>
            <a:r>
              <a:rPr lang="da-DK" dirty="0" smtClean="0"/>
              <a:t> Feature file</a:t>
            </a:r>
          </a:p>
          <a:p>
            <a:r>
              <a:rPr lang="da-DK" dirty="0" smtClean="0"/>
              <a:t>Edit a feature and scenario(s) as a </a:t>
            </a:r>
            <a:r>
              <a:rPr lang="da-DK" dirty="0" err="1" smtClean="0"/>
              <a:t>Gherkin</a:t>
            </a:r>
            <a:r>
              <a:rPr lang="da-DK" dirty="0" smtClean="0"/>
              <a:t> </a:t>
            </a:r>
            <a:r>
              <a:rPr lang="da-DK" dirty="0" err="1" smtClean="0"/>
              <a:t>specification</a:t>
            </a:r>
            <a:endParaRPr lang="da-DK" dirty="0" smtClean="0"/>
          </a:p>
          <a:p>
            <a:r>
              <a:rPr lang="da-DK" dirty="0" smtClean="0"/>
              <a:t>Right </a:t>
            </a:r>
            <a:r>
              <a:rPr lang="da-DK" dirty="0" err="1" smtClean="0"/>
              <a:t>click</a:t>
            </a:r>
            <a:r>
              <a:rPr lang="da-DK" dirty="0" smtClean="0"/>
              <a:t> and </a:t>
            </a:r>
            <a:r>
              <a:rPr lang="da-DK" dirty="0" err="1" smtClean="0"/>
              <a:t>select</a:t>
            </a:r>
            <a:r>
              <a:rPr lang="da-DK" dirty="0" smtClean="0"/>
              <a:t> Generate Step Definitions</a:t>
            </a:r>
          </a:p>
          <a:p>
            <a:r>
              <a:rPr lang="da-DK" dirty="0" smtClean="0"/>
              <a:t>Save the </a:t>
            </a:r>
            <a:r>
              <a:rPr lang="da-DK" dirty="0" err="1" smtClean="0"/>
              <a:t>proposed</a:t>
            </a:r>
            <a:r>
              <a:rPr lang="da-DK" dirty="0" smtClean="0"/>
              <a:t> file</a:t>
            </a:r>
          </a:p>
          <a:p>
            <a:r>
              <a:rPr lang="da-DK" dirty="0" err="1" smtClean="0"/>
              <a:t>Remove</a:t>
            </a:r>
            <a:r>
              <a:rPr lang="da-DK" dirty="0" smtClean="0"/>
              <a:t> the </a:t>
            </a:r>
            <a:r>
              <a:rPr lang="da-DK" dirty="0" err="1" smtClean="0"/>
              <a:t>SpecFlowNUnitExtensions.cs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80063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Step Definition</a:t>
            </a:r>
            <a:endParaRPr lang="da-DK" dirty="0"/>
          </a:p>
        </p:txBody>
      </p:sp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862" y="1557338"/>
            <a:ext cx="5910276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Generated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skeletons</a:t>
            </a:r>
            <a:r>
              <a:rPr lang="da-DK" dirty="0" smtClean="0"/>
              <a:t>/templates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Microwave.Test.AcceptTest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[Binding]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MicrowavePowerSteps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[Given(</a:t>
            </a:r>
            <a:r>
              <a:rPr lang="da-DK" dirty="0">
                <a:solidFill>
                  <a:srgbClr val="800000"/>
                </a:solidFill>
                <a:latin typeface="Consolas" panose="020B0609020204030204" pitchFamily="49" charset="0"/>
              </a:rPr>
              <a:t>@"The oven is reset"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GivenTheOvenIsReset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ScenarioContext.Current.Pending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[When(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@"I press the power button (.*) time\(s\)"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WhenIPressThePowerButtonTimeS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p0)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ScenarioContext.Current.Pending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[Then(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@"then the display should show (.*) 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ThenThenTheDisplayShouldShowW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p0)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ScenarioContext.Current.Pending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Rektangulær billedforklaring 3"/>
          <p:cNvSpPr/>
          <p:nvPr/>
        </p:nvSpPr>
        <p:spPr>
          <a:xfrm>
            <a:off x="5364088" y="2852936"/>
            <a:ext cx="3672408" cy="576064"/>
          </a:xfrm>
          <a:prstGeom prst="wedgeRectCallout">
            <a:avLst>
              <a:gd name="adj1" fmla="val -70055"/>
              <a:gd name="adj2" fmla="val 904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Steps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reused</a:t>
            </a:r>
            <a:r>
              <a:rPr lang="da-DK" dirty="0" smtClean="0"/>
              <a:t>, </a:t>
            </a:r>
            <a:r>
              <a:rPr lang="da-DK" dirty="0" err="1" smtClean="0"/>
              <a:t>because</a:t>
            </a:r>
            <a:r>
              <a:rPr lang="da-DK" dirty="0" smtClean="0"/>
              <a:t> a </a:t>
            </a:r>
            <a:r>
              <a:rPr lang="da-DK" dirty="0" err="1" smtClean="0"/>
              <a:t>value</a:t>
            </a:r>
            <a:r>
              <a:rPr lang="da-DK" dirty="0" smtClean="0"/>
              <a:t> is </a:t>
            </a:r>
            <a:r>
              <a:rPr lang="da-DK" dirty="0" err="1" smtClean="0"/>
              <a:t>replaced</a:t>
            </a:r>
            <a:r>
              <a:rPr lang="da-DK" dirty="0" smtClean="0"/>
              <a:t> by a </a:t>
            </a:r>
            <a:r>
              <a:rPr lang="da-DK" dirty="0" err="1" smtClean="0"/>
              <a:t>regular</a:t>
            </a:r>
            <a:r>
              <a:rPr lang="da-DK" dirty="0" smtClean="0"/>
              <a:t> </a:t>
            </a:r>
            <a:r>
              <a:rPr lang="da-DK" dirty="0" err="1" smtClean="0"/>
              <a:t>expression</a:t>
            </a:r>
            <a:endParaRPr lang="da-DK" dirty="0"/>
          </a:p>
        </p:txBody>
      </p:sp>
      <p:sp>
        <p:nvSpPr>
          <p:cNvPr id="5" name="Rektangulær billedforklaring 4"/>
          <p:cNvSpPr/>
          <p:nvPr/>
        </p:nvSpPr>
        <p:spPr>
          <a:xfrm>
            <a:off x="5711184" y="4293096"/>
            <a:ext cx="3240360" cy="288032"/>
          </a:xfrm>
          <a:prstGeom prst="wedgeRectCallout">
            <a:avLst>
              <a:gd name="adj1" fmla="val -79104"/>
              <a:gd name="adj2" fmla="val -3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Act </a:t>
            </a:r>
            <a:r>
              <a:rPr lang="da-DK" dirty="0" err="1" smtClean="0"/>
              <a:t>code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inserted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/>
          </a:p>
        </p:txBody>
      </p:sp>
      <p:sp>
        <p:nvSpPr>
          <p:cNvPr id="6" name="Rektangulær billedforklaring 5"/>
          <p:cNvSpPr/>
          <p:nvPr/>
        </p:nvSpPr>
        <p:spPr>
          <a:xfrm>
            <a:off x="4211960" y="1556792"/>
            <a:ext cx="2736304" cy="504056"/>
          </a:xfrm>
          <a:prstGeom prst="wedgeRectCallout">
            <a:avLst>
              <a:gd name="adj1" fmla="val -49476"/>
              <a:gd name="adj2" fmla="val 2839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Arrange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inserted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/>
          </a:p>
        </p:txBody>
      </p:sp>
      <p:sp>
        <p:nvSpPr>
          <p:cNvPr id="7" name="Rektangulær billedforklaring 6"/>
          <p:cNvSpPr/>
          <p:nvPr/>
        </p:nvSpPr>
        <p:spPr>
          <a:xfrm>
            <a:off x="5724128" y="5544116"/>
            <a:ext cx="2664296" cy="549180"/>
          </a:xfrm>
          <a:prstGeom prst="wedgeRectCallout">
            <a:avLst>
              <a:gd name="adj1" fmla="val -86231"/>
              <a:gd name="adj2" fmla="val -26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 smtClean="0"/>
              <a:t>Assert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inserted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5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Given step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onsolas" panose="020B0609020204030204" pitchFamily="49" charset="0"/>
              </a:rPr>
              <a:t>MicrowaveSteps</a:t>
            </a: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IOutput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output;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private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Timer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timer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Display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PowerTube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powerTube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CookController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cooker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private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UserInterface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ui;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Light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light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powerButton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timeButton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startCancelButton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Door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door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[Given(</a:t>
            </a:r>
            <a:r>
              <a:rPr lang="da-DK" dirty="0">
                <a:solidFill>
                  <a:srgbClr val="800000"/>
                </a:solidFill>
                <a:latin typeface="Consolas" panose="020B0609020204030204" pitchFamily="49" charset="0"/>
              </a:rPr>
              <a:t>@"The oven is reset"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GivenTheOvenIsReset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output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Substitute.For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IOutput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powerButton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timeButton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startCancelButton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Button();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door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Door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timer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Timer();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display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Display(output);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powerTube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PowerTube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light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Light(output);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cooker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CookController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(timer, display,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powerTube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ui = </a:t>
            </a:r>
            <a:r>
              <a:rPr lang="da-DK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UserInterface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powerButton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timeButton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startCancelButton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door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display, light,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cooker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onsolas" panose="020B0609020204030204" pitchFamily="49" charset="0"/>
              </a:rPr>
              <a:t>cooker.UI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= ui;</a:t>
            </a:r>
          </a:p>
          <a:p>
            <a:pPr marL="0" indent="0">
              <a:buNone/>
            </a:pP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4" name="Rektangel 3"/>
          <p:cNvSpPr/>
          <p:nvPr/>
        </p:nvSpPr>
        <p:spPr>
          <a:xfrm>
            <a:off x="4572000" y="3717032"/>
            <a:ext cx="324036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Setup </a:t>
            </a:r>
            <a:r>
              <a:rPr lang="da-DK" dirty="0" err="1" smtClean="0"/>
              <a:t>like</a:t>
            </a:r>
            <a:r>
              <a:rPr lang="da-DK" dirty="0" smtClean="0"/>
              <a:t> in  [</a:t>
            </a:r>
            <a:r>
              <a:rPr lang="da-DK" dirty="0" err="1" smtClean="0"/>
              <a:t>SetUp</a:t>
            </a:r>
            <a:r>
              <a:rPr lang="da-DK" dirty="0" smtClean="0"/>
              <a:t>]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3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dirty="0" smtClean="0"/>
              <a:t> and </a:t>
            </a:r>
            <a:r>
              <a:rPr lang="da-DK" dirty="0" err="1" smtClean="0"/>
              <a:t>Then</a:t>
            </a:r>
            <a:r>
              <a:rPr lang="da-DK" dirty="0" smtClean="0"/>
              <a:t> step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[When(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@"I press the power button (.*) time\(s\)"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WhenIPressThePowerButtonTimeS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p0)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p0; ++i)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powerButton.Press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[Then(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@"then the display should show (.*) W"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ThenThenTheDisplayShouldShowW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p0)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a-D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output.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Received(1).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OutputLine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Arg.Is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str.Contains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$"Display shows: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{p0}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 W"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)));</a:t>
            </a:r>
          </a:p>
          <a:p>
            <a:pPr marL="0" indent="0">
              <a:buNone/>
            </a:pPr>
            <a:r>
              <a:rPr lang="da-DK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783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and acceptance test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6188" y="2480060"/>
            <a:ext cx="7814243" cy="1525004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31723" y="2510371"/>
            <a:ext cx="7029092" cy="3272426"/>
            <a:chOff x="899592" y="3353303"/>
            <a:chExt cx="7029092" cy="3272426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734215" y="3408230"/>
              <a:ext cx="2501190" cy="2848167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899592" y="4300459"/>
              <a:ext cx="2121928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System specification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000812" y="4923413"/>
              <a:ext cx="1538691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System design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051720" y="5547705"/>
              <a:ext cx="197631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Component design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rot="16200000">
              <a:off x="4500830" y="3424473"/>
              <a:ext cx="2903094" cy="2760754"/>
            </a:xfrm>
            <a:prstGeom prst="line">
              <a:avLst/>
            </a:prstGeom>
            <a:ln>
              <a:headEnd/>
              <a:tailEnd type="triangle" w="lg" len="lg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277679" y="4899298"/>
              <a:ext cx="194328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testing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844364" y="4287062"/>
              <a:ext cx="157017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System testing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6390955" y="3661430"/>
              <a:ext cx="1537729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Accept testing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000068" y="3677507"/>
              <a:ext cx="1519903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Requirements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237679" y="6256397"/>
              <a:ext cx="2378600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Implement component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804770" y="5546365"/>
              <a:ext cx="1009635" cy="36933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Unit test</a:t>
              </a: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4148325" y="5569140"/>
              <a:ext cx="557308" cy="258559"/>
            </a:xfrm>
            <a:prstGeom prst="leftRightArrow">
              <a:avLst>
                <a:gd name="adj1" fmla="val 50259"/>
                <a:gd name="adj2" fmla="val 7201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960099" y="4979679"/>
              <a:ext cx="933760" cy="258559"/>
            </a:xfrm>
            <a:prstGeom prst="leftRightArrow">
              <a:avLst>
                <a:gd name="adj1" fmla="val 50000"/>
                <a:gd name="adj2" fmla="val 72228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3280880" y="4337970"/>
              <a:ext cx="2292199" cy="258559"/>
            </a:xfrm>
            <a:prstGeom prst="leftRightArrow">
              <a:avLst>
                <a:gd name="adj1" fmla="val 50259"/>
                <a:gd name="adj2" fmla="val 93783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2627784" y="3727074"/>
              <a:ext cx="3598391" cy="258559"/>
            </a:xfrm>
            <a:prstGeom prst="leftRightArrow">
              <a:avLst>
                <a:gd name="adj1" fmla="val 56472"/>
                <a:gd name="adj2" fmla="val 78219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Matching</a:t>
            </a:r>
            <a:r>
              <a:rPr lang="da-DK" dirty="0" smtClean="0"/>
              <a:t> </a:t>
            </a:r>
            <a:r>
              <a:rPr lang="da-DK" dirty="0" err="1" smtClean="0"/>
              <a:t>generated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/>
          </a:p>
        </p:txBody>
      </p:sp>
      <p:graphicFrame>
        <p:nvGraphicFramePr>
          <p:cNvPr id="4" name="Pladsholder til indhold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743860"/>
              </p:ext>
            </p:extLst>
          </p:nvPr>
        </p:nvGraphicFramePr>
        <p:xfrm>
          <a:off x="179512" y="1484784"/>
          <a:ext cx="7373802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Visio" r:id="rId3" imgW="5619853" imgH="3676650" progId="Visio.Drawing.15">
                  <p:embed/>
                </p:oleObj>
              </mc:Choice>
              <mc:Fallback>
                <p:oleObj name="Visio" r:id="rId3" imgW="5619853" imgH="3676650" progId="Visio.Drawing.15">
                  <p:embed/>
                  <p:pic>
                    <p:nvPicPr>
                      <p:cNvPr id="4" name="Pladsholder til indhold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484784"/>
                        <a:ext cx="7373802" cy="4824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ktangel 5"/>
          <p:cNvSpPr/>
          <p:nvPr/>
        </p:nvSpPr>
        <p:spPr>
          <a:xfrm>
            <a:off x="5076056" y="2420888"/>
            <a:ext cx="2088232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 step </a:t>
            </a:r>
            <a:r>
              <a:rPr lang="da-DK" dirty="0" err="1" smtClean="0"/>
              <a:t>becomes</a:t>
            </a:r>
            <a:r>
              <a:rPr lang="da-DK" dirty="0" smtClean="0"/>
              <a:t> a </a:t>
            </a:r>
            <a:r>
              <a:rPr lang="da-DK" dirty="0" err="1" smtClean="0"/>
              <a:t>method</a:t>
            </a:r>
            <a:r>
              <a:rPr lang="da-DK" dirty="0" smtClean="0"/>
              <a:t> in a </a:t>
            </a:r>
            <a:r>
              <a:rPr lang="da-DK" dirty="0" err="1" smtClean="0"/>
              <a:t>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60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25760"/>
            <a:ext cx="7383274" cy="1143000"/>
          </a:xfrm>
        </p:spPr>
        <p:txBody>
          <a:bodyPr>
            <a:normAutofit fontScale="90000"/>
          </a:bodyPr>
          <a:lstStyle/>
          <a:p>
            <a:r>
              <a:rPr lang="da-DK" dirty="0" err="1" smtClean="0"/>
              <a:t>Combining</a:t>
            </a:r>
            <a:r>
              <a:rPr lang="da-DK" dirty="0" smtClean="0"/>
              <a:t> </a:t>
            </a:r>
            <a:r>
              <a:rPr lang="da-DK" dirty="0" err="1" smtClean="0"/>
              <a:t>Executable</a:t>
            </a:r>
            <a:r>
              <a:rPr lang="da-DK" dirty="0" smtClean="0"/>
              <a:t> </a:t>
            </a:r>
            <a:r>
              <a:rPr lang="da-DK" dirty="0" err="1" smtClean="0"/>
              <a:t>Specifications</a:t>
            </a:r>
            <a:r>
              <a:rPr lang="da-DK" dirty="0" smtClean="0"/>
              <a:t> with GUI </a:t>
            </a:r>
            <a:r>
              <a:rPr lang="da-DK" dirty="0" err="1" smtClean="0"/>
              <a:t>Testing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412776"/>
            <a:ext cx="7992888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 err="1" smtClean="0"/>
              <a:t>Create</a:t>
            </a:r>
            <a:r>
              <a:rPr lang="da-DK" dirty="0" smtClean="0"/>
              <a:t> a scenario</a:t>
            </a:r>
            <a:endParaRPr lang="da-DK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i="1" dirty="0" smtClean="0"/>
              <a:t>Given </a:t>
            </a:r>
            <a:r>
              <a:rPr lang="da-DK" dirty="0" err="1" smtClean="0"/>
              <a:t>weight</a:t>
            </a:r>
            <a:r>
              <a:rPr lang="da-DK" dirty="0" smtClean="0"/>
              <a:t> is set to 92 </a:t>
            </a:r>
            <a:r>
              <a:rPr lang="da-DK" dirty="0" err="1" smtClean="0"/>
              <a:t>kgs</a:t>
            </a:r>
            <a:r>
              <a:rPr lang="da-DK" dirty="0" smtClean="0"/>
              <a:t> </a:t>
            </a:r>
            <a:br>
              <a:rPr lang="da-DK" dirty="0" smtClean="0"/>
            </a:br>
            <a:r>
              <a:rPr lang="da-DK" i="1" dirty="0" smtClean="0"/>
              <a:t>and </a:t>
            </a:r>
            <a:r>
              <a:rPr lang="da-DK" dirty="0" err="1" smtClean="0"/>
              <a:t>height</a:t>
            </a:r>
            <a:r>
              <a:rPr lang="da-DK" dirty="0" smtClean="0"/>
              <a:t> is set to 1.93 meters. </a:t>
            </a:r>
            <a:br>
              <a:rPr lang="da-DK" dirty="0" smtClean="0"/>
            </a:br>
            <a:r>
              <a:rPr lang="da-DK" i="1" dirty="0" err="1" smtClean="0"/>
              <a:t>When</a:t>
            </a:r>
            <a:r>
              <a:rPr lang="da-DK" i="1" dirty="0" smtClean="0"/>
              <a:t> </a:t>
            </a:r>
            <a:r>
              <a:rPr lang="da-DK" dirty="0" smtClean="0"/>
              <a:t>”</a:t>
            </a:r>
            <a:r>
              <a:rPr lang="da-DK" dirty="0" err="1" smtClean="0"/>
              <a:t>Calculate</a:t>
            </a:r>
            <a:r>
              <a:rPr lang="da-DK" dirty="0" smtClean="0"/>
              <a:t> BMI” is </a:t>
            </a:r>
            <a:r>
              <a:rPr lang="da-DK" dirty="0" err="1" smtClean="0"/>
              <a:t>pressed</a:t>
            </a:r>
            <a:r>
              <a:rPr lang="da-DK" dirty="0" smtClean="0"/>
              <a:t>, </a:t>
            </a:r>
            <a:br>
              <a:rPr lang="da-DK" dirty="0" smtClean="0"/>
            </a:br>
            <a:r>
              <a:rPr lang="da-DK" i="1" dirty="0" err="1" smtClean="0"/>
              <a:t>Then</a:t>
            </a:r>
            <a:r>
              <a:rPr lang="da-DK" i="1" dirty="0" smtClean="0"/>
              <a:t> </a:t>
            </a:r>
            <a:r>
              <a:rPr lang="da-DK" dirty="0" smtClean="0"/>
              <a:t>the BMI </a:t>
            </a:r>
            <a:r>
              <a:rPr lang="da-DK" dirty="0" err="1" smtClean="0"/>
              <a:t>should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24.7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 smtClean="0"/>
          </a:p>
          <a:p>
            <a:pPr marL="342900" indent="-342900">
              <a:buFont typeface="+mj-lt"/>
              <a:buAutoNum type="arabicPeriod" startAt="2"/>
            </a:pPr>
            <a:r>
              <a:rPr lang="da-DK" dirty="0" err="1" smtClean="0"/>
              <a:t>Use</a:t>
            </a:r>
            <a:r>
              <a:rPr lang="da-DK" dirty="0" smtClean="0"/>
              <a:t> the GUI test </a:t>
            </a:r>
            <a:r>
              <a:rPr lang="da-DK" dirty="0" err="1" smtClean="0"/>
              <a:t>framework</a:t>
            </a:r>
            <a:r>
              <a:rPr lang="da-DK" dirty="0" smtClean="0"/>
              <a:t> to test from the </a:t>
            </a:r>
            <a:r>
              <a:rPr lang="da-DK" dirty="0" err="1" smtClean="0"/>
              <a:t>generated</a:t>
            </a:r>
            <a:r>
              <a:rPr lang="da-DK" dirty="0" smtClean="0"/>
              <a:t> </a:t>
            </a:r>
            <a:r>
              <a:rPr lang="da-DK" dirty="0" err="1" smtClean="0"/>
              <a:t>code</a:t>
            </a:r>
            <a:endParaRPr lang="da-DK" dirty="0" smtClean="0"/>
          </a:p>
          <a:p>
            <a:pPr lvl="1"/>
            <a:endParaRPr lang="da-DK" dirty="0" smtClean="0"/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158768"/>
            <a:ext cx="1792754" cy="15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25760"/>
            <a:ext cx="7383274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System test: </a:t>
            </a:r>
            <a:r>
              <a:rPr lang="da-DK" dirty="0" err="1" smtClean="0"/>
              <a:t>Compare</a:t>
            </a:r>
            <a:r>
              <a:rPr lang="da-DK" dirty="0" smtClean="0"/>
              <a:t> and </a:t>
            </a:r>
            <a:r>
              <a:rPr lang="da-DK" dirty="0" err="1" smtClean="0"/>
              <a:t>contrast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412776"/>
            <a:ext cx="79928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da-DK" dirty="0" err="1" smtClean="0"/>
          </a:p>
        </p:txBody>
      </p:sp>
      <p:sp>
        <p:nvSpPr>
          <p:cNvPr id="3" name="TextBox 2"/>
          <p:cNvSpPr txBox="1"/>
          <p:nvPr/>
        </p:nvSpPr>
        <p:spPr>
          <a:xfrm>
            <a:off x="35496" y="1340768"/>
            <a:ext cx="7943713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smtClean="0"/>
              <a:t>System tests </a:t>
            </a:r>
            <a:r>
              <a:rPr lang="da-DK" sz="2800" dirty="0" err="1" smtClean="0"/>
              <a:t>are</a:t>
            </a:r>
            <a:r>
              <a:rPr lang="da-DK" sz="2800" dirty="0" smtClean="0"/>
              <a:t> </a:t>
            </a:r>
            <a:r>
              <a:rPr lang="da-DK" sz="2800" i="1" dirty="0" smtClean="0"/>
              <a:t>like</a:t>
            </a:r>
            <a:r>
              <a:rPr lang="da-DK" sz="2800" dirty="0" smtClean="0"/>
              <a:t> </a:t>
            </a:r>
            <a:r>
              <a:rPr lang="da-DK" sz="2800" dirty="0" err="1" smtClean="0"/>
              <a:t>other</a:t>
            </a:r>
            <a:r>
              <a:rPr lang="da-DK" sz="2800" dirty="0" smtClean="0"/>
              <a:t> tests in </a:t>
            </a:r>
            <a:r>
              <a:rPr lang="da-DK" sz="2800" dirty="0" err="1" smtClean="0"/>
              <a:t>that</a:t>
            </a:r>
            <a:r>
              <a:rPr lang="da-DK" sz="2800" dirty="0" smtClean="0"/>
              <a:t> </a:t>
            </a:r>
            <a:r>
              <a:rPr lang="da-DK" sz="2800" dirty="0" err="1" smtClean="0"/>
              <a:t>they</a:t>
            </a:r>
            <a:r>
              <a:rPr lang="da-DK" sz="2800" dirty="0" smtClean="0"/>
              <a:t>…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400" dirty="0" err="1" smtClean="0"/>
              <a:t>Require</a:t>
            </a:r>
            <a:r>
              <a:rPr lang="da-DK" sz="2400" dirty="0" smtClean="0"/>
              <a:t> a test </a:t>
            </a:r>
            <a:r>
              <a:rPr lang="da-DK" sz="2400" dirty="0" err="1" smtClean="0"/>
              <a:t>setup</a:t>
            </a:r>
            <a:endParaRPr lang="da-DK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400" dirty="0" err="1" smtClean="0"/>
              <a:t>Require</a:t>
            </a:r>
            <a:r>
              <a:rPr lang="da-DK" sz="2400" dirty="0" smtClean="0"/>
              <a:t> </a:t>
            </a:r>
            <a:r>
              <a:rPr lang="da-DK" sz="2400" dirty="0" err="1" smtClean="0"/>
              <a:t>expected</a:t>
            </a:r>
            <a:r>
              <a:rPr lang="da-DK" sz="2400" dirty="0" smtClean="0"/>
              <a:t> and </a:t>
            </a:r>
            <a:r>
              <a:rPr lang="da-DK" sz="2400" dirty="0" err="1" smtClean="0"/>
              <a:t>actual</a:t>
            </a:r>
            <a:r>
              <a:rPr lang="da-DK" sz="2400" dirty="0" smtClean="0"/>
              <a:t> outputs, and </a:t>
            </a:r>
            <a:r>
              <a:rPr lang="da-DK" sz="2400" dirty="0" err="1" smtClean="0"/>
              <a:t>evaluation</a:t>
            </a:r>
            <a:endParaRPr lang="da-DK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Are made </a:t>
            </a:r>
            <a:r>
              <a:rPr lang="da-DK" sz="2400" dirty="0" err="1" smtClean="0"/>
              <a:t>easier</a:t>
            </a:r>
            <a:r>
              <a:rPr lang="da-DK" sz="2400" dirty="0" smtClean="0"/>
              <a:t> by </a:t>
            </a:r>
            <a:r>
              <a:rPr lang="da-DK" sz="2400" dirty="0" err="1" smtClean="0"/>
              <a:t>control</a:t>
            </a:r>
            <a:r>
              <a:rPr lang="da-DK" sz="2400" dirty="0" smtClean="0"/>
              <a:t> of </a:t>
            </a:r>
            <a:r>
              <a:rPr lang="da-DK" sz="2400" dirty="0" err="1" smtClean="0"/>
              <a:t>external</a:t>
            </a:r>
            <a:r>
              <a:rPr lang="da-DK" sz="2400" dirty="0" smtClean="0"/>
              <a:t> </a:t>
            </a:r>
            <a:r>
              <a:rPr lang="da-DK" sz="2400" dirty="0" err="1" smtClean="0"/>
              <a:t>dependencies</a:t>
            </a:r>
            <a:endParaRPr lang="da-DK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a-D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smtClean="0"/>
              <a:t>System tests </a:t>
            </a:r>
            <a:r>
              <a:rPr lang="da-DK" sz="2800" i="1" dirty="0" err="1" smtClean="0"/>
              <a:t>differ</a:t>
            </a:r>
            <a:r>
              <a:rPr lang="da-DK" sz="2800" dirty="0" smtClean="0"/>
              <a:t> from </a:t>
            </a:r>
            <a:r>
              <a:rPr lang="da-DK" sz="2800" dirty="0" err="1" smtClean="0"/>
              <a:t>other</a:t>
            </a:r>
            <a:r>
              <a:rPr lang="da-DK" sz="2800" dirty="0" smtClean="0"/>
              <a:t> tests in </a:t>
            </a:r>
            <a:r>
              <a:rPr lang="da-DK" sz="2800" dirty="0" err="1" smtClean="0"/>
              <a:t>that</a:t>
            </a:r>
            <a:r>
              <a:rPr lang="da-DK" sz="2800" dirty="0" smtClean="0"/>
              <a:t> </a:t>
            </a:r>
            <a:r>
              <a:rPr lang="da-DK" sz="2800" dirty="0" err="1" smtClean="0"/>
              <a:t>they</a:t>
            </a:r>
            <a:r>
              <a:rPr lang="da-DK" sz="2800" dirty="0" smtClean="0"/>
              <a:t>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Run on the </a:t>
            </a:r>
            <a:r>
              <a:rPr lang="da-DK" sz="2400" dirty="0" err="1" smtClean="0"/>
              <a:t>complete</a:t>
            </a:r>
            <a:r>
              <a:rPr lang="da-DK" sz="2400" dirty="0" smtClean="0"/>
              <a:t> system – </a:t>
            </a:r>
            <a:r>
              <a:rPr lang="da-DK" sz="2400" dirty="0" err="1" smtClean="0"/>
              <a:t>makes</a:t>
            </a:r>
            <a:r>
              <a:rPr lang="da-DK" sz="2400" dirty="0" smtClean="0"/>
              <a:t> </a:t>
            </a:r>
            <a:r>
              <a:rPr lang="da-DK" sz="2400" dirty="0" err="1" smtClean="0"/>
              <a:t>validation</a:t>
            </a:r>
            <a:r>
              <a:rPr lang="da-DK" sz="2400" dirty="0" smtClean="0"/>
              <a:t> </a:t>
            </a:r>
            <a:r>
              <a:rPr lang="da-DK" sz="2400" dirty="0" err="1" smtClean="0"/>
              <a:t>harder</a:t>
            </a:r>
            <a:endParaRPr lang="da-DK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Can test a </a:t>
            </a:r>
            <a:r>
              <a:rPr lang="da-DK" sz="2400" dirty="0" err="1" smtClean="0"/>
              <a:t>lot</a:t>
            </a:r>
            <a:r>
              <a:rPr lang="da-DK" sz="2400" dirty="0" smtClean="0"/>
              <a:t> of </a:t>
            </a:r>
            <a:r>
              <a:rPr lang="da-DK" sz="2400" dirty="0" err="1" smtClean="0"/>
              <a:t>aspects</a:t>
            </a:r>
            <a:r>
              <a:rPr lang="da-DK" sz="2400" dirty="0" smtClean="0"/>
              <a:t>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are</a:t>
            </a:r>
            <a:r>
              <a:rPr lang="da-DK" sz="2400" dirty="0" smtClean="0"/>
              <a:t> </a:t>
            </a:r>
            <a:r>
              <a:rPr lang="da-DK" sz="2400" dirty="0" err="1" smtClean="0"/>
              <a:t>less</a:t>
            </a:r>
            <a:r>
              <a:rPr lang="da-DK" sz="2400" dirty="0" smtClean="0"/>
              <a:t> relevant </a:t>
            </a:r>
            <a:br>
              <a:rPr lang="da-DK" sz="2400" dirty="0" smtClean="0"/>
            </a:br>
            <a:r>
              <a:rPr lang="da-DK" sz="2400" dirty="0" smtClean="0"/>
              <a:t>for unit/integration tests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da-DK" sz="2400" dirty="0" smtClean="0"/>
              <a:t>Run in the </a:t>
            </a:r>
            <a:r>
              <a:rPr lang="da-DK" sz="2400" i="1" dirty="0" smtClean="0"/>
              <a:t>real</a:t>
            </a:r>
            <a:r>
              <a:rPr lang="da-DK" sz="2400" dirty="0" smtClean="0"/>
              <a:t> </a:t>
            </a:r>
            <a:r>
              <a:rPr lang="da-DK" sz="2400" dirty="0" err="1" smtClean="0"/>
              <a:t>environment</a:t>
            </a:r>
            <a:r>
              <a:rPr lang="da-DK" sz="2400" dirty="0" smtClean="0"/>
              <a:t>, not a test </a:t>
            </a:r>
            <a:r>
              <a:rPr lang="da-DK" sz="2400" dirty="0" err="1" smtClean="0"/>
              <a:t>bench</a:t>
            </a:r>
            <a:endParaRPr lang="da-DK" sz="24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da-DK" sz="2800" dirty="0" smtClean="0"/>
          </a:p>
        </p:txBody>
      </p:sp>
    </p:spTree>
    <p:extLst>
      <p:ext uri="{BB962C8B-B14F-4D97-AF65-F5344CB8AC3E}">
        <p14:creationId xmlns:p14="http://schemas.microsoft.com/office/powerpoint/2010/main" val="35076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125760"/>
            <a:ext cx="7383274" cy="1143000"/>
          </a:xfrm>
        </p:spPr>
        <p:txBody>
          <a:bodyPr>
            <a:normAutofit/>
          </a:bodyPr>
          <a:lstStyle/>
          <a:p>
            <a:r>
              <a:rPr lang="da-DK" dirty="0" smtClean="0"/>
              <a:t>System test types</a:t>
            </a:r>
            <a:endParaRPr lang="da-DK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412776"/>
            <a:ext cx="7992888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rtlCol="0">
            <a:spAutoFit/>
          </a:bodyPr>
          <a:lstStyle/>
          <a:p>
            <a:endParaRPr lang="da-DK" dirty="0" err="1" smtClean="0"/>
          </a:p>
        </p:txBody>
      </p:sp>
      <p:sp>
        <p:nvSpPr>
          <p:cNvPr id="3" name="TextBox 2"/>
          <p:cNvSpPr txBox="1"/>
          <p:nvPr/>
        </p:nvSpPr>
        <p:spPr>
          <a:xfrm>
            <a:off x="35496" y="1340768"/>
            <a:ext cx="864096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 smtClean="0"/>
              <a:t>Usability</a:t>
            </a:r>
            <a:endParaRPr lang="da-DK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 smtClean="0"/>
              <a:t>Functionality</a:t>
            </a:r>
            <a:endParaRPr lang="da-DK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smtClean="0"/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 smtClean="0"/>
              <a:t>Scalability</a:t>
            </a:r>
            <a:endParaRPr lang="da-DK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err="1" smtClean="0"/>
              <a:t>Reliability</a:t>
            </a:r>
            <a:endParaRPr lang="da-DK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smtClean="0"/>
              <a:t>Load/</a:t>
            </a:r>
            <a:r>
              <a:rPr lang="da-DK" sz="2800" dirty="0" err="1" smtClean="0"/>
              <a:t>stability</a:t>
            </a:r>
            <a:endParaRPr lang="da-DK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smtClean="0"/>
              <a:t>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 smtClean="0"/>
              <a:t>…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2771800" y="1874393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26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Automation of system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Advantages</a:t>
            </a:r>
          </a:p>
          <a:p>
            <a:pPr lvl="1"/>
            <a:r>
              <a:rPr lang="da-DK" dirty="0" err="1" smtClean="0"/>
              <a:t>Repeatable</a:t>
            </a:r>
            <a:endParaRPr lang="da-DK" dirty="0" smtClean="0"/>
          </a:p>
          <a:p>
            <a:pPr lvl="1"/>
            <a:r>
              <a:rPr lang="da-DK" dirty="0" err="1" smtClean="0"/>
              <a:t>Objective</a:t>
            </a:r>
            <a:endParaRPr lang="da-DK" dirty="0" smtClean="0"/>
          </a:p>
          <a:p>
            <a:pPr lvl="1"/>
            <a:r>
              <a:rPr lang="da-DK" dirty="0" err="1" smtClean="0"/>
              <a:t>Exhaustive</a:t>
            </a:r>
            <a:r>
              <a:rPr lang="da-DK" dirty="0" smtClean="0"/>
              <a:t>/</a:t>
            </a:r>
            <a:r>
              <a:rPr lang="da-DK" dirty="0" err="1" smtClean="0"/>
              <a:t>comprehensive</a:t>
            </a:r>
            <a:r>
              <a:rPr lang="da-DK" dirty="0" smtClean="0"/>
              <a:t> (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coverage</a:t>
            </a:r>
            <a:r>
              <a:rPr lang="da-DK" dirty="0" smtClean="0"/>
              <a:t>)</a:t>
            </a:r>
          </a:p>
          <a:p>
            <a:pPr lvl="1"/>
            <a:r>
              <a:rPr lang="da-DK" dirty="0" err="1" smtClean="0"/>
              <a:t>They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executed</a:t>
            </a:r>
            <a:endParaRPr lang="da-DK" dirty="0" smtClean="0"/>
          </a:p>
          <a:p>
            <a:pPr lvl="1"/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don't</a:t>
            </a:r>
            <a:r>
              <a:rPr lang="da-DK" dirty="0" smtClean="0"/>
              <a:t> </a:t>
            </a:r>
            <a:r>
              <a:rPr lang="da-DK" dirty="0" err="1" smtClean="0"/>
              <a:t>need</a:t>
            </a:r>
            <a:r>
              <a:rPr lang="da-DK" dirty="0" smtClean="0"/>
              <a:t> a </a:t>
            </a:r>
            <a:r>
              <a:rPr lang="da-DK" dirty="0" err="1" smtClean="0"/>
              <a:t>user</a:t>
            </a:r>
            <a:r>
              <a:rPr lang="da-DK" dirty="0" smtClean="0"/>
              <a:t>/</a:t>
            </a:r>
            <a:r>
              <a:rPr lang="da-DK" dirty="0" err="1" smtClean="0"/>
              <a:t>product</a:t>
            </a:r>
            <a:r>
              <a:rPr lang="da-DK" dirty="0" smtClean="0"/>
              <a:t> </a:t>
            </a:r>
            <a:r>
              <a:rPr lang="da-DK" dirty="0" err="1" smtClean="0"/>
              <a:t>owner</a:t>
            </a:r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4651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Automation of system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Disadvantages</a:t>
            </a:r>
            <a:endParaRPr lang="da-DK" dirty="0" smtClean="0"/>
          </a:p>
          <a:p>
            <a:pPr lvl="1"/>
            <a:r>
              <a:rPr lang="da-DK" dirty="0" smtClean="0"/>
              <a:t>May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hard</a:t>
            </a:r>
            <a:r>
              <a:rPr lang="da-DK" dirty="0" smtClean="0"/>
              <a:t> or </a:t>
            </a:r>
            <a:r>
              <a:rPr lang="da-DK" dirty="0" err="1" smtClean="0"/>
              <a:t>expensive</a:t>
            </a:r>
            <a:r>
              <a:rPr lang="da-DK" dirty="0" smtClean="0"/>
              <a:t> to </a:t>
            </a:r>
            <a:r>
              <a:rPr lang="da-DK" dirty="0" err="1" smtClean="0"/>
              <a:t>construct</a:t>
            </a:r>
            <a:endParaRPr lang="da-DK" dirty="0" smtClean="0"/>
          </a:p>
          <a:p>
            <a:pPr lvl="1"/>
            <a:r>
              <a:rPr lang="da-DK" dirty="0" smtClean="0"/>
              <a:t>or have </a:t>
            </a:r>
            <a:r>
              <a:rPr lang="da-DK" dirty="0" err="1" smtClean="0"/>
              <a:t>only</a:t>
            </a:r>
            <a:r>
              <a:rPr lang="da-DK" dirty="0" smtClean="0"/>
              <a:t> </a:t>
            </a:r>
            <a:r>
              <a:rPr lang="da-DK" dirty="0" err="1" smtClean="0"/>
              <a:t>partial</a:t>
            </a:r>
            <a:r>
              <a:rPr lang="da-DK" dirty="0" smtClean="0"/>
              <a:t> </a:t>
            </a:r>
            <a:r>
              <a:rPr lang="da-DK" dirty="0" err="1" smtClean="0"/>
              <a:t>similarity</a:t>
            </a:r>
            <a:r>
              <a:rPr lang="da-DK" dirty="0" smtClean="0"/>
              <a:t> to real </a:t>
            </a:r>
            <a:r>
              <a:rPr lang="da-DK" dirty="0" err="1" smtClean="0"/>
              <a:t>use</a:t>
            </a:r>
            <a:endParaRPr lang="da-DK" dirty="0" smtClean="0"/>
          </a:p>
          <a:p>
            <a:pPr lvl="1"/>
            <a:r>
              <a:rPr lang="da-DK" dirty="0" err="1" smtClean="0"/>
              <a:t>It's</a:t>
            </a:r>
            <a:r>
              <a:rPr lang="da-DK" dirty="0" smtClean="0"/>
              <a:t> an </a:t>
            </a:r>
            <a:r>
              <a:rPr lang="da-DK" dirty="0" err="1" smtClean="0"/>
              <a:t>excuse</a:t>
            </a:r>
            <a:r>
              <a:rPr lang="da-DK" dirty="0" smtClean="0"/>
              <a:t> for NOT </a:t>
            </a:r>
            <a:r>
              <a:rPr lang="da-DK" dirty="0" err="1" smtClean="0"/>
              <a:t>involving</a:t>
            </a:r>
            <a:r>
              <a:rPr lang="da-DK" dirty="0" smtClean="0"/>
              <a:t> the </a:t>
            </a:r>
            <a:r>
              <a:rPr lang="da-DK" dirty="0" err="1" smtClean="0"/>
              <a:t>user</a:t>
            </a:r>
            <a:r>
              <a:rPr lang="da-DK" dirty="0" smtClean="0"/>
              <a:t>/PO</a:t>
            </a:r>
          </a:p>
          <a:p>
            <a:pPr lvl="2"/>
            <a:r>
              <a:rPr lang="da-DK" dirty="0" err="1" smtClean="0"/>
              <a:t>Endangering</a:t>
            </a:r>
            <a:r>
              <a:rPr lang="da-DK" dirty="0" smtClean="0"/>
              <a:t> the </a:t>
            </a:r>
            <a:r>
              <a:rPr lang="da-DK" dirty="0" err="1" smtClean="0"/>
              <a:t>user</a:t>
            </a:r>
            <a:r>
              <a:rPr lang="da-DK" dirty="0" smtClean="0"/>
              <a:t> feedback in agile processes</a:t>
            </a:r>
          </a:p>
          <a:p>
            <a:pPr lvl="1"/>
            <a:r>
              <a:rPr lang="da-DK" dirty="0" err="1" smtClean="0"/>
              <a:t>Monkey</a:t>
            </a:r>
            <a:r>
              <a:rPr lang="da-DK" dirty="0" smtClean="0"/>
              <a:t> tests (for </a:t>
            </a:r>
            <a:r>
              <a:rPr lang="da-DK" dirty="0" err="1" smtClean="0"/>
              <a:t>robustness</a:t>
            </a:r>
            <a:r>
              <a:rPr lang="da-DK" dirty="0" smtClean="0"/>
              <a:t>)</a:t>
            </a:r>
          </a:p>
          <a:p>
            <a:pPr lvl="1"/>
            <a:r>
              <a:rPr lang="da-DK" dirty="0" smtClean="0"/>
              <a:t>or </a:t>
            </a:r>
            <a:r>
              <a:rPr lang="da-DK" dirty="0" err="1" smtClean="0"/>
              <a:t>Explorative</a:t>
            </a:r>
            <a:r>
              <a:rPr lang="da-DK" dirty="0" smtClean="0"/>
              <a:t> tests (for Agile feedback)</a:t>
            </a:r>
          </a:p>
          <a:p>
            <a:pPr lvl="1"/>
            <a:r>
              <a:rPr lang="da-DK" dirty="0" err="1" smtClean="0"/>
              <a:t>are</a:t>
            </a:r>
            <a:r>
              <a:rPr lang="da-DK" dirty="0" smtClean="0"/>
              <a:t> not a </a:t>
            </a:r>
            <a:r>
              <a:rPr lang="da-DK" dirty="0" err="1" smtClean="0"/>
              <a:t>included</a:t>
            </a:r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543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Verification</a:t>
            </a:r>
            <a:r>
              <a:rPr lang="da-DK" dirty="0" smtClean="0"/>
              <a:t>/</a:t>
            </a:r>
            <a:r>
              <a:rPr lang="da-DK" dirty="0" err="1" smtClean="0"/>
              <a:t>Validation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Verification</a:t>
            </a:r>
            <a:r>
              <a:rPr lang="da-DK" dirty="0" smtClean="0"/>
              <a:t> – did </a:t>
            </a:r>
            <a:r>
              <a:rPr lang="da-DK" dirty="0" err="1" smtClean="0"/>
              <a:t>we</a:t>
            </a:r>
            <a:r>
              <a:rPr lang="da-DK" dirty="0" smtClean="0"/>
              <a:t> do it </a:t>
            </a:r>
            <a:r>
              <a:rPr lang="da-DK" dirty="0" err="1" smtClean="0"/>
              <a:t>correctly</a:t>
            </a:r>
            <a:r>
              <a:rPr lang="da-DK" dirty="0" smtClean="0"/>
              <a:t>?</a:t>
            </a:r>
          </a:p>
          <a:p>
            <a:pPr lvl="1"/>
            <a:r>
              <a:rPr lang="da-DK" dirty="0" err="1" smtClean="0"/>
              <a:t>Structured</a:t>
            </a:r>
            <a:r>
              <a:rPr lang="da-DK" dirty="0" smtClean="0"/>
              <a:t> and </a:t>
            </a:r>
            <a:r>
              <a:rPr lang="da-DK" dirty="0" err="1" smtClean="0"/>
              <a:t>disciplined</a:t>
            </a:r>
            <a:r>
              <a:rPr lang="da-DK" dirty="0" smtClean="0"/>
              <a:t> </a:t>
            </a:r>
            <a:r>
              <a:rPr lang="da-DK" dirty="0" err="1" smtClean="0"/>
              <a:t>deduction</a:t>
            </a:r>
            <a:r>
              <a:rPr lang="da-DK" dirty="0" smtClean="0"/>
              <a:t> if </a:t>
            </a:r>
            <a:r>
              <a:rPr lang="da-DK" dirty="0" err="1" smtClean="0"/>
              <a:t>we</a:t>
            </a:r>
            <a:r>
              <a:rPr lang="da-DK" dirty="0" smtClean="0"/>
              <a:t> have done </a:t>
            </a:r>
            <a:r>
              <a:rPr lang="da-DK" dirty="0" err="1" smtClean="0"/>
              <a:t>correctly</a:t>
            </a:r>
            <a:r>
              <a:rPr lang="da-DK" dirty="0" smtClean="0"/>
              <a:t> </a:t>
            </a:r>
            <a:r>
              <a:rPr lang="da-DK" dirty="0" err="1" smtClean="0"/>
              <a:t>everything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specified</a:t>
            </a:r>
            <a:endParaRPr lang="da-DK" dirty="0" smtClean="0"/>
          </a:p>
          <a:p>
            <a:pPr lvl="1"/>
            <a:r>
              <a:rPr lang="da-DK" dirty="0" err="1" smtClean="0"/>
              <a:t>e.g</a:t>
            </a:r>
            <a:r>
              <a:rPr lang="da-DK" dirty="0" smtClean="0"/>
              <a:t>. </a:t>
            </a:r>
            <a:r>
              <a:rPr lang="da-DK" dirty="0" err="1" smtClean="0"/>
              <a:t>automated</a:t>
            </a:r>
            <a:r>
              <a:rPr lang="da-DK" dirty="0" smtClean="0"/>
              <a:t> tests</a:t>
            </a:r>
            <a:endParaRPr lang="da-DK" dirty="0" smtClean="0"/>
          </a:p>
          <a:p>
            <a:pPr lvl="1"/>
            <a:endParaRPr lang="da-DK" dirty="0"/>
          </a:p>
          <a:p>
            <a:r>
              <a:rPr lang="da-DK" dirty="0" err="1" smtClean="0"/>
              <a:t>Validation</a:t>
            </a:r>
            <a:r>
              <a:rPr lang="da-DK" dirty="0" smtClean="0"/>
              <a:t> – did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make</a:t>
            </a:r>
            <a:r>
              <a:rPr lang="da-DK" dirty="0" smtClean="0"/>
              <a:t> the right </a:t>
            </a:r>
            <a:r>
              <a:rPr lang="da-DK" dirty="0" err="1" smtClean="0"/>
              <a:t>thing</a:t>
            </a:r>
            <a:r>
              <a:rPr lang="da-DK" dirty="0" smtClean="0"/>
              <a:t>?</a:t>
            </a:r>
          </a:p>
          <a:p>
            <a:pPr lvl="1"/>
            <a:r>
              <a:rPr lang="da-DK" dirty="0" smtClean="0"/>
              <a:t>Open minded and </a:t>
            </a:r>
            <a:r>
              <a:rPr lang="da-DK" dirty="0" err="1" smtClean="0"/>
              <a:t>disciplined</a:t>
            </a:r>
            <a:r>
              <a:rPr lang="da-DK" dirty="0" smtClean="0"/>
              <a:t> </a:t>
            </a:r>
            <a:r>
              <a:rPr lang="da-DK" dirty="0" err="1" smtClean="0"/>
              <a:t>deduction</a:t>
            </a:r>
            <a:r>
              <a:rPr lang="da-DK" dirty="0" smtClean="0"/>
              <a:t> if the </a:t>
            </a:r>
            <a:r>
              <a:rPr lang="da-DK" dirty="0" err="1" smtClean="0"/>
              <a:t>specification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enough</a:t>
            </a:r>
            <a:endParaRPr lang="da-DK" dirty="0" smtClean="0"/>
          </a:p>
          <a:p>
            <a:pPr lvl="1"/>
            <a:r>
              <a:rPr lang="da-DK" dirty="0" err="1" smtClean="0"/>
              <a:t>e.g</a:t>
            </a:r>
            <a:r>
              <a:rPr lang="da-DK" dirty="0" smtClean="0"/>
              <a:t>. by </a:t>
            </a:r>
            <a:r>
              <a:rPr lang="da-DK" dirty="0" err="1" smtClean="0"/>
              <a:t>letting</a:t>
            </a:r>
            <a:r>
              <a:rPr lang="da-DK" dirty="0" smtClean="0"/>
              <a:t> the </a:t>
            </a:r>
            <a:r>
              <a:rPr lang="da-DK" dirty="0" err="1" smtClean="0"/>
              <a:t>user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the system under test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40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Types of Automated System Test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Testing</a:t>
            </a:r>
            <a:r>
              <a:rPr lang="da-DK" dirty="0" smtClean="0"/>
              <a:t> of the GUI and </a:t>
            </a:r>
            <a:r>
              <a:rPr lang="da-DK" dirty="0" err="1" smtClean="0"/>
              <a:t>through</a:t>
            </a:r>
            <a:r>
              <a:rPr lang="da-DK" dirty="0" smtClean="0"/>
              <a:t> the GUI</a:t>
            </a:r>
          </a:p>
          <a:p>
            <a:endParaRPr lang="da-DK" dirty="0"/>
          </a:p>
          <a:p>
            <a:r>
              <a:rPr lang="da-DK" dirty="0" err="1" smtClean="0"/>
              <a:t>Executable</a:t>
            </a:r>
            <a:r>
              <a:rPr lang="da-DK" dirty="0" smtClean="0"/>
              <a:t> </a:t>
            </a:r>
            <a:r>
              <a:rPr lang="da-DK" dirty="0" err="1" smtClean="0"/>
              <a:t>Specifications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40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Automated UI tests -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 smtClean="0"/>
              <a:t>Graphical</a:t>
            </a:r>
            <a:r>
              <a:rPr lang="da-DK" dirty="0" smtClean="0"/>
              <a:t>/</a:t>
            </a:r>
            <a:r>
              <a:rPr lang="da-DK" dirty="0" err="1" smtClean="0"/>
              <a:t>low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r>
              <a:rPr lang="da-DK" dirty="0" smtClean="0"/>
              <a:t> </a:t>
            </a:r>
            <a:r>
              <a:rPr lang="da-DK" dirty="0" err="1" smtClean="0"/>
              <a:t>comparison</a:t>
            </a:r>
            <a:endParaRPr lang="da-DK" dirty="0" smtClean="0"/>
          </a:p>
          <a:p>
            <a:pPr lvl="1"/>
            <a:r>
              <a:rPr lang="da-DK" dirty="0" err="1" smtClean="0"/>
              <a:t>Suitable</a:t>
            </a:r>
            <a:r>
              <a:rPr lang="da-DK" dirty="0" smtClean="0"/>
              <a:t> for look and feel tests</a:t>
            </a:r>
          </a:p>
          <a:p>
            <a:pPr lvl="1"/>
            <a:r>
              <a:rPr lang="da-DK" dirty="0" err="1" smtClean="0"/>
              <a:t>Exact</a:t>
            </a:r>
            <a:r>
              <a:rPr lang="da-DK" dirty="0" smtClean="0"/>
              <a:t> X/Y </a:t>
            </a:r>
            <a:r>
              <a:rPr lang="da-DK" dirty="0" err="1" smtClean="0"/>
              <a:t>coordinates</a:t>
            </a:r>
            <a:r>
              <a:rPr lang="da-DK" dirty="0" smtClean="0"/>
              <a:t>, </a:t>
            </a:r>
            <a:r>
              <a:rPr lang="da-DK" dirty="0" err="1" smtClean="0"/>
              <a:t>mouse</a:t>
            </a:r>
            <a:r>
              <a:rPr lang="da-DK" dirty="0" smtClean="0"/>
              <a:t> and keyboard</a:t>
            </a:r>
          </a:p>
          <a:p>
            <a:pPr lvl="1"/>
            <a:r>
              <a:rPr lang="da-DK" dirty="0" err="1"/>
              <a:t>Exact</a:t>
            </a:r>
            <a:r>
              <a:rPr lang="da-DK" dirty="0"/>
              <a:t> image </a:t>
            </a:r>
            <a:r>
              <a:rPr lang="da-DK" dirty="0" err="1" smtClean="0"/>
              <a:t>comparison</a:t>
            </a:r>
            <a:r>
              <a:rPr lang="da-DK" dirty="0" smtClean="0"/>
              <a:t> pixel by pixel</a:t>
            </a:r>
            <a:endParaRPr lang="da-DK" dirty="0"/>
          </a:p>
          <a:p>
            <a:pPr lvl="1"/>
            <a:r>
              <a:rPr lang="da-DK" dirty="0"/>
              <a:t>Intelligent image </a:t>
            </a:r>
            <a:r>
              <a:rPr lang="da-DK" dirty="0" err="1"/>
              <a:t>comparison</a:t>
            </a:r>
            <a:r>
              <a:rPr lang="da-DK" dirty="0"/>
              <a:t> – </a:t>
            </a:r>
            <a:r>
              <a:rPr lang="da-DK" dirty="0" err="1"/>
              <a:t>e.g</a:t>
            </a:r>
            <a:r>
              <a:rPr lang="da-DK" dirty="0"/>
              <a:t>. OCR</a:t>
            </a:r>
          </a:p>
          <a:p>
            <a:pPr lvl="1"/>
            <a:endParaRPr lang="da-DK" dirty="0"/>
          </a:p>
          <a:p>
            <a:r>
              <a:rPr lang="da-DK" dirty="0" smtClean="0"/>
              <a:t>Using the Document Object Model</a:t>
            </a:r>
          </a:p>
          <a:p>
            <a:pPr lvl="1"/>
            <a:r>
              <a:rPr lang="da-DK" dirty="0" err="1" smtClean="0"/>
              <a:t>Suitable</a:t>
            </a:r>
            <a:r>
              <a:rPr lang="da-DK" dirty="0" smtClean="0"/>
              <a:t> for multiplatform tests</a:t>
            </a:r>
          </a:p>
          <a:p>
            <a:pPr lvl="1"/>
            <a:r>
              <a:rPr lang="da-DK" dirty="0" smtClean="0"/>
              <a:t>Using </a:t>
            </a:r>
            <a:r>
              <a:rPr lang="da-DK" dirty="0"/>
              <a:t>UI element </a:t>
            </a:r>
            <a:r>
              <a:rPr lang="da-DK" dirty="0" err="1" smtClean="0"/>
              <a:t>ID's</a:t>
            </a:r>
            <a:r>
              <a:rPr lang="da-DK" dirty="0" smtClean="0"/>
              <a:t> to </a:t>
            </a:r>
            <a:r>
              <a:rPr lang="da-DK" dirty="0" err="1" smtClean="0"/>
              <a:t>click</a:t>
            </a:r>
            <a:r>
              <a:rPr lang="da-DK" dirty="0" smtClean="0"/>
              <a:t> and type</a:t>
            </a:r>
          </a:p>
          <a:p>
            <a:pPr lvl="1"/>
            <a:r>
              <a:rPr lang="da-DK" dirty="0" smtClean="0"/>
              <a:t>Using </a:t>
            </a:r>
            <a:r>
              <a:rPr lang="da-DK" dirty="0"/>
              <a:t>UI elements </a:t>
            </a:r>
            <a:r>
              <a:rPr lang="da-DK" dirty="0" err="1" smtClean="0"/>
              <a:t>contents</a:t>
            </a:r>
            <a:r>
              <a:rPr lang="da-DK" dirty="0" smtClean="0"/>
              <a:t> and </a:t>
            </a:r>
            <a:r>
              <a:rPr lang="da-DK" dirty="0" err="1" smtClean="0"/>
              <a:t>state</a:t>
            </a:r>
            <a:r>
              <a:rPr lang="da-DK" dirty="0" smtClean="0"/>
              <a:t> </a:t>
            </a:r>
            <a:r>
              <a:rPr lang="da-DK" dirty="0" err="1" smtClean="0"/>
              <a:t>after</a:t>
            </a:r>
            <a:r>
              <a:rPr lang="da-DK" dirty="0" smtClean="0"/>
              <a:t> action</a:t>
            </a:r>
            <a:endParaRPr lang="da-DK" dirty="0"/>
          </a:p>
          <a:p>
            <a:pPr lvl="1"/>
            <a:endParaRPr lang="da-DK" dirty="0" smtClean="0"/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514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E Lesson 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accent1">
            <a:lumMod val="20000"/>
            <a:lumOff val="80000"/>
          </a:schemeClr>
        </a:soli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4948</TotalTime>
  <Words>950</Words>
  <Application>Microsoft Office PowerPoint</Application>
  <PresentationFormat>Skærmshow (4:3)</PresentationFormat>
  <Paragraphs>219</Paragraphs>
  <Slides>21</Slides>
  <Notes>6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2</vt:i4>
      </vt:variant>
      <vt:variant>
        <vt:lpstr>Integrerede OLE-servere</vt:lpstr>
      </vt:variant>
      <vt:variant>
        <vt:i4>2</vt:i4>
      </vt:variant>
      <vt:variant>
        <vt:lpstr>Slidetitler</vt:lpstr>
      </vt:variant>
      <vt:variant>
        <vt:i4>21</vt:i4>
      </vt:variant>
    </vt:vector>
  </HeadingPairs>
  <TitlesOfParts>
    <vt:vector size="29" baseType="lpstr">
      <vt:lpstr>Arial</vt:lpstr>
      <vt:lpstr>AU Passata</vt:lpstr>
      <vt:lpstr>Calibri</vt:lpstr>
      <vt:lpstr>Consolas</vt:lpstr>
      <vt:lpstr>ASE Lesson X</vt:lpstr>
      <vt:lpstr>Office Theme</vt:lpstr>
      <vt:lpstr>Visio</vt:lpstr>
      <vt:lpstr>Microsoft Visio-tegning</vt:lpstr>
      <vt:lpstr>Automated System and Acceptance Test  </vt:lpstr>
      <vt:lpstr>System and acceptance test</vt:lpstr>
      <vt:lpstr>System test: Compare and contrast</vt:lpstr>
      <vt:lpstr>System test types</vt:lpstr>
      <vt:lpstr>Automation of system test</vt:lpstr>
      <vt:lpstr>Automation of system test</vt:lpstr>
      <vt:lpstr>Verification/Validation</vt:lpstr>
      <vt:lpstr>Types of Automated System Test</vt:lpstr>
      <vt:lpstr>Automated UI tests - methods</vt:lpstr>
      <vt:lpstr>Excecutable specifications</vt:lpstr>
      <vt:lpstr>Gherkin Feature example</vt:lpstr>
      <vt:lpstr>Executable specifications with Gherkin</vt:lpstr>
      <vt:lpstr>Structure of Gherkin elements</vt:lpstr>
      <vt:lpstr>Executable Specification Tool</vt:lpstr>
      <vt:lpstr>Executable Specification Tool</vt:lpstr>
      <vt:lpstr>Generate Step Definition</vt:lpstr>
      <vt:lpstr>Generated code skeletons/templates</vt:lpstr>
      <vt:lpstr>Given step</vt:lpstr>
      <vt:lpstr>When and Then step</vt:lpstr>
      <vt:lpstr>Matching generated code</vt:lpstr>
      <vt:lpstr>Combining Executable Specifications with GUI Testing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creator>Steen Krøyer</dc:creator>
  <cp:lastModifiedBy>Frank Bodholdt Jakobsen</cp:lastModifiedBy>
  <cp:revision>207</cp:revision>
  <cp:lastPrinted>2013-01-30T12:15:05Z</cp:lastPrinted>
  <dcterms:created xsi:type="dcterms:W3CDTF">2012-01-25T12:54:49Z</dcterms:created>
  <dcterms:modified xsi:type="dcterms:W3CDTF">2018-11-27T06:32:42Z</dcterms:modified>
</cp:coreProperties>
</file>