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5" r:id="rId3"/>
    <p:sldId id="316" r:id="rId4"/>
    <p:sldId id="317" r:id="rId5"/>
    <p:sldId id="318" r:id="rId6"/>
    <p:sldId id="320" r:id="rId7"/>
    <p:sldId id="324" r:id="rId8"/>
    <p:sldId id="326" r:id="rId9"/>
    <p:sldId id="330" r:id="rId10"/>
    <p:sldId id="331" r:id="rId11"/>
    <p:sldId id="332" r:id="rId12"/>
    <p:sldId id="337" r:id="rId13"/>
    <p:sldId id="340" r:id="rId14"/>
    <p:sldId id="344" r:id="rId15"/>
    <p:sldId id="311" r:id="rId16"/>
    <p:sldId id="345" r:id="rId17"/>
    <p:sldId id="346" r:id="rId18"/>
    <p:sldId id="313" r:id="rId19"/>
    <p:sldId id="314" r:id="rId2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9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48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01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08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55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08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5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6751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8634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77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5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0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5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8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54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99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0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Integration Tests Planning</a:t>
            </a:r>
            <a:br>
              <a:rPr lang="da-DK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I4SWT</a:t>
            </a:r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Collaboration Integration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446683"/>
            <a:ext cx="8497887" cy="464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0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Collaboration Integration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7" y="1443843"/>
            <a:ext cx="8677275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49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Collaboration </a:t>
            </a:r>
            <a:r>
              <a:rPr lang="da-DK" dirty="0"/>
              <a:t>Integration</a:t>
            </a:r>
          </a:p>
        </p:txBody>
      </p:sp>
      <p:sp>
        <p:nvSpPr>
          <p:cNvPr id="3" name="TextBox 2"/>
          <p:cNvSpPr txBox="1"/>
          <p:nvPr/>
        </p:nvSpPr>
        <p:spPr>
          <a:xfrm rot="205591">
            <a:off x="486353" y="2399402"/>
            <a:ext cx="2109361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Hard to exercise low-level </a:t>
            </a:r>
            <a:r>
              <a:rPr lang="en-US" sz="1600" dirty="0" smtClean="0">
                <a:latin typeface="Comic Sans MS" panose="030F0702030302020204" pitchFamily="66" charset="0"/>
              </a:rPr>
              <a:t>interfaces</a:t>
            </a:r>
          </a:p>
          <a:p>
            <a:endParaRPr lang="en-US" sz="1600" dirty="0" smtClean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3710">
            <a:off x="3582698" y="2238836"/>
            <a:ext cx="2101685" cy="1323439"/>
          </a:xfrm>
          <a:prstGeom prst="rect">
            <a:avLst/>
          </a:prstGeom>
          <a:solidFill>
            <a:srgbClr val="F0F8A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mic Sans MS" panose="030F0702030302020204" pitchFamily="66" charset="0"/>
            </a:endParaRPr>
          </a:p>
          <a:p>
            <a:r>
              <a:rPr lang="en-US" sz="1600" dirty="0" smtClean="0">
                <a:latin typeface="Comic Sans MS" panose="030F0702030302020204" pitchFamily="66" charset="0"/>
              </a:rPr>
              <a:t>Needs </a:t>
            </a:r>
            <a:r>
              <a:rPr lang="en-US" sz="1600" dirty="0">
                <a:latin typeface="Comic Sans MS" panose="030F0702030302020204" pitchFamily="66" charset="0"/>
              </a:rPr>
              <a:t>lots of stubs (OK with isolation framework) 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109375">
            <a:off x="6319002" y="2303006"/>
            <a:ext cx="2101685" cy="156966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Intuitive for users (may follow use cases</a:t>
            </a:r>
            <a:r>
              <a:rPr lang="en-US" sz="1600" dirty="0" smtClean="0">
                <a:latin typeface="Comic Sans MS" panose="030F0702030302020204" pitchFamily="66" charset="0"/>
              </a:rPr>
              <a:t>) </a:t>
            </a:r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40309">
            <a:off x="6127468" y="3584156"/>
            <a:ext cx="2188948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Especially </a:t>
            </a:r>
            <a:r>
              <a:rPr lang="en-US" sz="1600" dirty="0">
                <a:latin typeface="Comic Sans MS" panose="030F0702030302020204" pitchFamily="66" charset="0"/>
              </a:rPr>
              <a:t>useful for higher-level </a:t>
            </a:r>
            <a:r>
              <a:rPr lang="en-US" sz="1600" dirty="0" smtClean="0">
                <a:latin typeface="Comic Sans MS" panose="030F0702030302020204" pitchFamily="66" charset="0"/>
              </a:rPr>
              <a:t>system </a:t>
            </a:r>
            <a:r>
              <a:rPr lang="en-US" sz="1600" dirty="0">
                <a:latin typeface="Comic Sans MS" panose="030F0702030302020204" pitchFamily="66" charset="0"/>
              </a:rPr>
              <a:t>tests </a:t>
            </a:r>
            <a:r>
              <a:rPr lang="en-US" sz="1600" dirty="0" smtClean="0">
                <a:latin typeface="Comic Sans MS" panose="030F0702030302020204" pitchFamily="66" charset="0"/>
              </a:rPr>
              <a:t>(component, subsystem)</a:t>
            </a: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327709">
            <a:off x="683568" y="3460469"/>
            <a:ext cx="2109361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Participants </a:t>
            </a:r>
            <a:r>
              <a:rPr lang="en-US" sz="1600" dirty="0" smtClean="0">
                <a:latin typeface="Comic Sans MS" panose="030F0702030302020204" pitchFamily="66" charset="0"/>
              </a:rPr>
              <a:t>not exercised </a:t>
            </a:r>
            <a:r>
              <a:rPr lang="en-US" sz="1600" dirty="0" err="1" smtClean="0">
                <a:latin typeface="Comic Sans MS" panose="030F0702030302020204" pitchFamily="66" charset="0"/>
              </a:rPr>
              <a:t>separa-tely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391763">
            <a:off x="6231739" y="4776822"/>
            <a:ext cx="2188948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mic Sans MS" panose="030F0702030302020204" pitchFamily="66" charset="0"/>
            </a:endParaRPr>
          </a:p>
          <a:p>
            <a:r>
              <a:rPr lang="en-US" sz="1600" dirty="0" smtClean="0">
                <a:latin typeface="Comic Sans MS" panose="030F0702030302020204" pitchFamily="66" charset="0"/>
              </a:rPr>
              <a:t>Models </a:t>
            </a:r>
            <a:r>
              <a:rPr lang="en-US" sz="1600" dirty="0">
                <a:latin typeface="Comic Sans MS" panose="030F0702030302020204" pitchFamily="66" charset="0"/>
              </a:rPr>
              <a:t>iterative development with UCs as </a:t>
            </a:r>
            <a:r>
              <a:rPr lang="en-US" sz="1600" dirty="0" smtClean="0">
                <a:latin typeface="Comic Sans MS" panose="030F0702030302020204" pitchFamily="66" charset="0"/>
              </a:rPr>
              <a:t>unit</a:t>
            </a: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3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2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Sandwich </a:t>
            </a:r>
            <a:r>
              <a:rPr lang="da-DK" dirty="0"/>
              <a:t> Integration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3" y="1447006"/>
            <a:ext cx="84978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9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Sandwich Integration</a:t>
            </a:r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 rot="203710">
            <a:off x="3582698" y="2361946"/>
            <a:ext cx="2101685" cy="1077218"/>
          </a:xfrm>
          <a:prstGeom prst="rect">
            <a:avLst/>
          </a:prstGeom>
          <a:solidFill>
            <a:srgbClr val="F0F8A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Takes lots of planning</a:t>
            </a:r>
          </a:p>
          <a:p>
            <a:endParaRPr lang="da-DK" sz="16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109375">
            <a:off x="6319002" y="2426116"/>
            <a:ext cx="2101685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The best of top down and bottom up</a:t>
            </a:r>
            <a:endParaRPr lang="da-DK" sz="16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da-DK" sz="16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da-DK" sz="16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40309">
            <a:off x="6127468" y="3584156"/>
            <a:ext cx="2188948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Many of the disadvantages of TD and BU are alleviated </a:t>
            </a:r>
          </a:p>
          <a:p>
            <a:endParaRPr lang="da-DK" sz="16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1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Dependency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Class diagrams (</a:t>
            </a:r>
            <a:r>
              <a:rPr lang="da-DK" dirty="0" err="1" smtClean="0"/>
              <a:t>static</a:t>
            </a:r>
            <a:r>
              <a:rPr lang="da-DK" dirty="0" smtClean="0"/>
              <a:t> information)</a:t>
            </a:r>
          </a:p>
          <a:p>
            <a:pPr lvl="1"/>
            <a:r>
              <a:rPr lang="da-DK" dirty="0" err="1" smtClean="0"/>
              <a:t>Remember</a:t>
            </a:r>
            <a:r>
              <a:rPr lang="da-DK" dirty="0" smtClean="0"/>
              <a:t> </a:t>
            </a:r>
            <a:r>
              <a:rPr lang="da-DK" dirty="0" err="1" smtClean="0"/>
              <a:t>polymorphic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endParaRPr lang="da-DK" dirty="0" smtClean="0"/>
          </a:p>
          <a:p>
            <a:r>
              <a:rPr lang="da-DK" dirty="0" err="1" smtClean="0"/>
              <a:t>Sequence</a:t>
            </a:r>
            <a:r>
              <a:rPr lang="da-DK" dirty="0" smtClean="0"/>
              <a:t> diagrams (</a:t>
            </a:r>
            <a:r>
              <a:rPr lang="da-DK" dirty="0" err="1" smtClean="0"/>
              <a:t>behavioral</a:t>
            </a:r>
            <a:r>
              <a:rPr lang="da-DK" dirty="0" smtClean="0"/>
              <a:t> information)</a:t>
            </a:r>
          </a:p>
          <a:p>
            <a:r>
              <a:rPr lang="da-DK" dirty="0" smtClean="0"/>
              <a:t>Test cases for units</a:t>
            </a:r>
          </a:p>
          <a:p>
            <a:pPr lvl="1"/>
            <a:r>
              <a:rPr lang="da-DK" dirty="0" err="1" smtClean="0"/>
              <a:t>Which</a:t>
            </a:r>
            <a:r>
              <a:rPr lang="da-DK" dirty="0" smtClean="0"/>
              <a:t> interfaces </a:t>
            </a:r>
            <a:r>
              <a:rPr lang="da-DK" dirty="0" err="1" smtClean="0"/>
              <a:t>were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endParaRPr lang="da-DK" dirty="0" smtClean="0"/>
          </a:p>
          <a:p>
            <a:pPr lvl="1"/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IFs</a:t>
            </a:r>
            <a:r>
              <a:rPr lang="da-DK" dirty="0" smtClean="0"/>
              <a:t> </a:t>
            </a:r>
            <a:r>
              <a:rPr lang="da-DK" dirty="0" err="1" smtClean="0"/>
              <a:t>were</a:t>
            </a:r>
            <a:r>
              <a:rPr lang="da-DK" dirty="0" smtClean="0"/>
              <a:t> </a:t>
            </a:r>
            <a:r>
              <a:rPr lang="da-DK" dirty="0" err="1" smtClean="0"/>
              <a:t>faked</a:t>
            </a:r>
            <a:endParaRPr lang="da-DK" dirty="0" smtClean="0"/>
          </a:p>
          <a:p>
            <a:r>
              <a:rPr lang="da-DK" dirty="0" smtClean="0"/>
              <a:t>Call </a:t>
            </a:r>
            <a:r>
              <a:rPr lang="da-DK" dirty="0" err="1" smtClean="0"/>
              <a:t>trees</a:t>
            </a:r>
            <a:r>
              <a:rPr lang="da-DK" dirty="0" smtClean="0"/>
              <a:t>? Manual or </a:t>
            </a:r>
            <a:r>
              <a:rPr lang="da-DK" dirty="0" err="1" smtClean="0"/>
              <a:t>tool</a:t>
            </a:r>
            <a:r>
              <a:rPr lang="da-DK" dirty="0" smtClean="0"/>
              <a:t>?</a:t>
            </a:r>
          </a:p>
          <a:p>
            <a:pPr lvl="1"/>
            <a:r>
              <a:rPr lang="da-DK" dirty="0" err="1" smtClean="0"/>
              <a:t>Reveals</a:t>
            </a:r>
            <a:r>
              <a:rPr lang="da-DK" dirty="0" smtClean="0"/>
              <a:t> "</a:t>
            </a:r>
            <a:r>
              <a:rPr lang="da-DK" dirty="0" err="1" smtClean="0"/>
              <a:t>tool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r>
              <a:rPr lang="da-DK" dirty="0" smtClean="0"/>
              <a:t>", </a:t>
            </a:r>
            <a:r>
              <a:rPr lang="da-DK" dirty="0" err="1" smtClean="0"/>
              <a:t>objects</a:t>
            </a:r>
            <a:r>
              <a:rPr lang="da-DK" dirty="0" smtClean="0"/>
              <a:t> </a:t>
            </a:r>
            <a:r>
              <a:rPr lang="da-DK" dirty="0" err="1" smtClean="0"/>
              <a:t>passed</a:t>
            </a:r>
            <a:r>
              <a:rPr lang="da-DK" dirty="0" smtClean="0"/>
              <a:t> </a:t>
            </a:r>
            <a:r>
              <a:rPr lang="da-DK" dirty="0" err="1" smtClean="0"/>
              <a:t>around</a:t>
            </a:r>
            <a:endParaRPr lang="da-DK" dirty="0" smtClean="0"/>
          </a:p>
          <a:p>
            <a:r>
              <a:rPr lang="da-DK" dirty="0" err="1" smtClean="0"/>
              <a:t>Dependency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r>
              <a:rPr lang="da-DK" dirty="0" smtClean="0"/>
              <a:t> generator </a:t>
            </a:r>
            <a:r>
              <a:rPr lang="da-DK" dirty="0" err="1" smtClean="0"/>
              <a:t>tool</a:t>
            </a:r>
            <a:r>
              <a:rPr lang="da-DK" dirty="0" smtClean="0"/>
              <a:t>?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678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28800"/>
            <a:ext cx="6949440" cy="457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Dependency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1547664" y="3429000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U</a:t>
            </a:r>
            <a:endParaRPr lang="da-DK" sz="1400" dirty="0"/>
          </a:p>
        </p:txBody>
      </p:sp>
      <p:sp>
        <p:nvSpPr>
          <p:cNvPr id="10" name="Tekstboks 9"/>
          <p:cNvSpPr txBox="1"/>
          <p:nvPr/>
        </p:nvSpPr>
        <p:spPr>
          <a:xfrm>
            <a:off x="6084168" y="4581128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U</a:t>
            </a:r>
            <a:endParaRPr lang="da-DK" sz="1400" dirty="0"/>
          </a:p>
        </p:txBody>
      </p:sp>
      <p:sp>
        <p:nvSpPr>
          <p:cNvPr id="11" name="Tekstboks 10"/>
          <p:cNvSpPr txBox="1"/>
          <p:nvPr/>
        </p:nvSpPr>
        <p:spPr>
          <a:xfrm>
            <a:off x="6732240" y="4531873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U</a:t>
            </a:r>
            <a:endParaRPr lang="da-DK" sz="1400" dirty="0"/>
          </a:p>
        </p:txBody>
      </p:sp>
      <p:sp>
        <p:nvSpPr>
          <p:cNvPr id="12" name="Tekstboks 11"/>
          <p:cNvSpPr txBox="1"/>
          <p:nvPr/>
        </p:nvSpPr>
        <p:spPr>
          <a:xfrm>
            <a:off x="7452320" y="4587521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U</a:t>
            </a:r>
            <a:endParaRPr lang="da-DK" sz="1400" dirty="0"/>
          </a:p>
        </p:txBody>
      </p:sp>
      <p:sp>
        <p:nvSpPr>
          <p:cNvPr id="15" name="Tekstboks 14"/>
          <p:cNvSpPr txBox="1"/>
          <p:nvPr/>
        </p:nvSpPr>
        <p:spPr>
          <a:xfrm>
            <a:off x="5004048" y="5445224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U</a:t>
            </a:r>
            <a:endParaRPr lang="da-DK" sz="1400" dirty="0"/>
          </a:p>
        </p:txBody>
      </p:sp>
      <p:sp>
        <p:nvSpPr>
          <p:cNvPr id="16" name="Tekstboks 15"/>
          <p:cNvSpPr txBox="1"/>
          <p:nvPr/>
        </p:nvSpPr>
        <p:spPr>
          <a:xfrm>
            <a:off x="4139952" y="4609548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1</a:t>
            </a:r>
          </a:p>
        </p:txBody>
      </p:sp>
      <p:sp>
        <p:nvSpPr>
          <p:cNvPr id="17" name="Tekstboks 16"/>
          <p:cNvSpPr txBox="1"/>
          <p:nvPr/>
        </p:nvSpPr>
        <p:spPr>
          <a:xfrm>
            <a:off x="5580112" y="5291335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1</a:t>
            </a:r>
          </a:p>
        </p:txBody>
      </p:sp>
      <p:sp>
        <p:nvSpPr>
          <p:cNvPr id="19" name="Tekstboks 18"/>
          <p:cNvSpPr txBox="1"/>
          <p:nvPr/>
        </p:nvSpPr>
        <p:spPr>
          <a:xfrm>
            <a:off x="5796136" y="5137447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2</a:t>
            </a:r>
            <a:endParaRPr lang="da-DK" sz="1400" dirty="0"/>
          </a:p>
        </p:txBody>
      </p:sp>
      <p:sp>
        <p:nvSpPr>
          <p:cNvPr id="20" name="Tekstboks 19"/>
          <p:cNvSpPr txBox="1"/>
          <p:nvPr/>
        </p:nvSpPr>
        <p:spPr>
          <a:xfrm>
            <a:off x="6154199" y="5128927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3</a:t>
            </a:r>
          </a:p>
        </p:txBody>
      </p:sp>
      <p:sp>
        <p:nvSpPr>
          <p:cNvPr id="21" name="Tekstboks 20"/>
          <p:cNvSpPr txBox="1"/>
          <p:nvPr/>
        </p:nvSpPr>
        <p:spPr>
          <a:xfrm>
            <a:off x="6444208" y="5229200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4</a:t>
            </a:r>
            <a:endParaRPr lang="da-DK" sz="1400" dirty="0"/>
          </a:p>
        </p:txBody>
      </p:sp>
      <p:sp>
        <p:nvSpPr>
          <p:cNvPr id="22" name="Tekstboks 21"/>
          <p:cNvSpPr txBox="1"/>
          <p:nvPr/>
        </p:nvSpPr>
        <p:spPr>
          <a:xfrm>
            <a:off x="3419872" y="4609548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5</a:t>
            </a:r>
            <a:endParaRPr lang="da-DK" sz="1400" dirty="0"/>
          </a:p>
        </p:txBody>
      </p:sp>
      <p:sp>
        <p:nvSpPr>
          <p:cNvPr id="23" name="Tekstboks 22"/>
          <p:cNvSpPr txBox="1"/>
          <p:nvPr/>
        </p:nvSpPr>
        <p:spPr>
          <a:xfrm>
            <a:off x="3419872" y="3582888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6</a:t>
            </a:r>
          </a:p>
        </p:txBody>
      </p:sp>
      <p:sp>
        <p:nvSpPr>
          <p:cNvPr id="24" name="Tekstboks 23"/>
          <p:cNvSpPr txBox="1"/>
          <p:nvPr/>
        </p:nvSpPr>
        <p:spPr>
          <a:xfrm>
            <a:off x="4932040" y="3736776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6</a:t>
            </a:r>
          </a:p>
        </p:txBody>
      </p:sp>
      <p:sp>
        <p:nvSpPr>
          <p:cNvPr id="25" name="Tekstboks 24"/>
          <p:cNvSpPr txBox="1"/>
          <p:nvPr/>
        </p:nvSpPr>
        <p:spPr>
          <a:xfrm>
            <a:off x="5963986" y="3723679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6</a:t>
            </a:r>
          </a:p>
        </p:txBody>
      </p:sp>
      <p:sp>
        <p:nvSpPr>
          <p:cNvPr id="26" name="Tekstboks 25"/>
          <p:cNvSpPr txBox="1"/>
          <p:nvPr/>
        </p:nvSpPr>
        <p:spPr>
          <a:xfrm>
            <a:off x="6870679" y="3718746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6</a:t>
            </a:r>
          </a:p>
        </p:txBody>
      </p:sp>
      <p:sp>
        <p:nvSpPr>
          <p:cNvPr id="27" name="Tekstboks 26"/>
          <p:cNvSpPr txBox="1"/>
          <p:nvPr/>
        </p:nvSpPr>
        <p:spPr>
          <a:xfrm>
            <a:off x="2483768" y="3597445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8</a:t>
            </a:r>
          </a:p>
        </p:txBody>
      </p:sp>
      <p:sp>
        <p:nvSpPr>
          <p:cNvPr id="28" name="Tekstboks 27"/>
          <p:cNvSpPr txBox="1"/>
          <p:nvPr/>
        </p:nvSpPr>
        <p:spPr>
          <a:xfrm>
            <a:off x="3707904" y="4531872"/>
            <a:ext cx="14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066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Bottom</a:t>
            </a:r>
            <a:r>
              <a:rPr lang="da-DK" dirty="0" smtClean="0"/>
              <a:t> Up Plan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309150"/>
              </p:ext>
            </p:extLst>
          </p:nvPr>
        </p:nvGraphicFramePr>
        <p:xfrm>
          <a:off x="323526" y="1488440"/>
          <a:ext cx="8633580" cy="3884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3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3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33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33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15261">
                <a:tc>
                  <a:txBody>
                    <a:bodyPr/>
                    <a:lstStyle/>
                    <a:p>
                      <a:r>
                        <a:rPr lang="da-DK" sz="1400" b="1" dirty="0" smtClean="0"/>
                        <a:t>Step</a:t>
                      </a:r>
                      <a:r>
                        <a:rPr lang="da-DK" sz="1400" b="1" baseline="0" dirty="0" smtClean="0"/>
                        <a:t> #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dirty="0" err="1" smtClean="0"/>
                        <a:t>RouletteGame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dirty="0" smtClean="0"/>
                        <a:t>Output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dirty="0" smtClean="0"/>
                        <a:t>Roulette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dirty="0" err="1" smtClean="0"/>
                        <a:t>FieldBet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dirty="0" err="1" smtClean="0"/>
                        <a:t>EvenOddBet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dirty="0" err="1" smtClean="0"/>
                        <a:t>ColorBet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dirty="0" err="1" smtClean="0"/>
                        <a:t>Rando-mizer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dirty="0" smtClean="0"/>
                        <a:t>Field Factory</a:t>
                      </a:r>
                      <a:endParaRPr lang="da-DK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dirty="0" smtClean="0"/>
                        <a:t>Field</a:t>
                      </a:r>
                      <a:endParaRPr lang="da-DK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89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89">
                <a:tc>
                  <a:txBody>
                    <a:bodyPr/>
                    <a:lstStyle/>
                    <a:p>
                      <a:r>
                        <a:rPr lang="da-DK" dirty="0" smtClean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89">
                <a:tc>
                  <a:txBody>
                    <a:bodyPr/>
                    <a:lstStyle/>
                    <a:p>
                      <a:r>
                        <a:rPr lang="da-DK" dirty="0" smtClean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189">
                <a:tc>
                  <a:txBody>
                    <a:bodyPr/>
                    <a:lstStyle/>
                    <a:p>
                      <a:r>
                        <a:rPr lang="da-DK" dirty="0" smtClean="0"/>
                        <a:t>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189">
                <a:tc>
                  <a:txBody>
                    <a:bodyPr/>
                    <a:lstStyle/>
                    <a:p>
                      <a:r>
                        <a:rPr lang="da-DK" dirty="0" smtClean="0"/>
                        <a:t>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189">
                <a:tc>
                  <a:txBody>
                    <a:bodyPr/>
                    <a:lstStyle/>
                    <a:p>
                      <a:r>
                        <a:rPr lang="da-DK" dirty="0" smtClean="0"/>
                        <a:t>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189">
                <a:tc>
                  <a:txBody>
                    <a:bodyPr/>
                    <a:lstStyle/>
                    <a:p>
                      <a:r>
                        <a:rPr lang="da-DK" dirty="0" smtClean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189">
                <a:tc>
                  <a:txBody>
                    <a:bodyPr/>
                    <a:lstStyle/>
                    <a:p>
                      <a:r>
                        <a:rPr lang="da-DK" dirty="0" smtClean="0"/>
                        <a:t>8*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X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kstboks 4"/>
          <p:cNvSpPr txBox="1"/>
          <p:nvPr/>
        </p:nvSpPr>
        <p:spPr>
          <a:xfrm>
            <a:off x="467544" y="5553116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</a:t>
            </a:r>
            <a:r>
              <a:rPr lang="da-DK" dirty="0" smtClean="0"/>
              <a:t>: This </a:t>
            </a:r>
            <a:r>
              <a:rPr lang="da-DK" dirty="0" err="1" smtClean="0"/>
              <a:t>module</a:t>
            </a:r>
            <a:r>
              <a:rPr lang="da-DK" dirty="0" smtClean="0"/>
              <a:t> is </a:t>
            </a:r>
            <a:r>
              <a:rPr lang="da-DK" dirty="0" err="1" smtClean="0"/>
              <a:t>included</a:t>
            </a:r>
            <a:r>
              <a:rPr lang="da-DK" dirty="0" smtClean="0"/>
              <a:t>, </a:t>
            </a:r>
            <a:r>
              <a:rPr lang="da-DK" dirty="0" err="1" smtClean="0"/>
              <a:t>it's</a:t>
            </a:r>
            <a:r>
              <a:rPr lang="da-DK" dirty="0" smtClean="0"/>
              <a:t> the/a top </a:t>
            </a:r>
            <a:r>
              <a:rPr lang="da-DK" dirty="0" err="1" smtClean="0"/>
              <a:t>module</a:t>
            </a:r>
            <a:r>
              <a:rPr lang="da-DK" dirty="0" smtClean="0"/>
              <a:t>, and the </a:t>
            </a:r>
            <a:r>
              <a:rPr lang="da-DK" dirty="0" err="1" smtClean="0"/>
              <a:t>one</a:t>
            </a:r>
            <a:r>
              <a:rPr lang="da-DK" dirty="0" smtClean="0"/>
              <a:t> driven</a:t>
            </a:r>
          </a:p>
          <a:p>
            <a:r>
              <a:rPr lang="da-DK" dirty="0" smtClean="0"/>
              <a:t>X: This </a:t>
            </a:r>
            <a:r>
              <a:rPr lang="da-DK" dirty="0" err="1" smtClean="0"/>
              <a:t>module</a:t>
            </a:r>
            <a:r>
              <a:rPr lang="da-DK" dirty="0" smtClean="0"/>
              <a:t> is </a:t>
            </a:r>
            <a:r>
              <a:rPr lang="da-DK" dirty="0" err="1" smtClean="0"/>
              <a:t>included</a:t>
            </a:r>
            <a:endParaRPr lang="da-DK" dirty="0" smtClean="0"/>
          </a:p>
          <a:p>
            <a:r>
              <a:rPr lang="da-DK" dirty="0"/>
              <a:t>S</a:t>
            </a:r>
            <a:r>
              <a:rPr lang="da-DK" dirty="0" smtClean="0"/>
              <a:t>: This </a:t>
            </a:r>
            <a:r>
              <a:rPr lang="da-DK" dirty="0" err="1" smtClean="0"/>
              <a:t>module</a:t>
            </a:r>
            <a:r>
              <a:rPr lang="da-DK" dirty="0" smtClean="0"/>
              <a:t> is </a:t>
            </a:r>
            <a:r>
              <a:rPr lang="da-DK" dirty="0" err="1" smtClean="0"/>
              <a:t>faked</a:t>
            </a:r>
            <a:r>
              <a:rPr lang="da-DK" dirty="0" smtClean="0"/>
              <a:t>: stubbed or </a:t>
            </a:r>
            <a:r>
              <a:rPr lang="da-DK" dirty="0" err="1" smtClean="0"/>
              <a:t>mocked</a:t>
            </a:r>
            <a:endParaRPr lang="da-DK" dirty="0" smtClean="0"/>
          </a:p>
          <a:p>
            <a:r>
              <a:rPr lang="da-DK" dirty="0" smtClean="0"/>
              <a:t>*Step # 8 is </a:t>
            </a:r>
            <a:r>
              <a:rPr lang="da-DK" dirty="0" err="1" smtClean="0"/>
              <a:t>difficult</a:t>
            </a:r>
            <a:r>
              <a:rPr lang="da-DK" dirty="0" smtClean="0"/>
              <a:t> to automate!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488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 cases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There</a:t>
            </a:r>
            <a:r>
              <a:rPr lang="da-DK" dirty="0" smtClean="0"/>
              <a:t> is </a:t>
            </a:r>
            <a:r>
              <a:rPr lang="da-DK" dirty="0" err="1" smtClean="0"/>
              <a:t>no</a:t>
            </a:r>
            <a:r>
              <a:rPr lang="da-DK" dirty="0" smtClean="0"/>
              <a:t> interface </a:t>
            </a:r>
            <a:r>
              <a:rPr lang="da-DK" dirty="0" err="1" smtClean="0"/>
              <a:t>coverage</a:t>
            </a:r>
            <a:r>
              <a:rPr lang="da-DK" dirty="0" smtClean="0"/>
              <a:t> </a:t>
            </a:r>
            <a:r>
              <a:rPr lang="da-DK" dirty="0" err="1" smtClean="0"/>
              <a:t>tool</a:t>
            </a:r>
            <a:r>
              <a:rPr lang="da-DK" dirty="0" smtClean="0"/>
              <a:t>!</a:t>
            </a:r>
          </a:p>
          <a:p>
            <a:r>
              <a:rPr lang="da-DK" dirty="0" err="1" smtClean="0"/>
              <a:t>Partial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cases</a:t>
            </a:r>
          </a:p>
          <a:p>
            <a:pPr lvl="1"/>
            <a:r>
              <a:rPr lang="da-DK" dirty="0" smtClean="0"/>
              <a:t>Look in </a:t>
            </a:r>
            <a:r>
              <a:rPr lang="da-DK" dirty="0" err="1" smtClean="0"/>
              <a:t>sequence</a:t>
            </a:r>
            <a:r>
              <a:rPr lang="da-DK" dirty="0" smtClean="0"/>
              <a:t> diagrams</a:t>
            </a:r>
          </a:p>
          <a:p>
            <a:r>
              <a:rPr lang="da-DK" dirty="0" smtClean="0"/>
              <a:t>Original Unit Test cases for the top </a:t>
            </a:r>
            <a:r>
              <a:rPr lang="da-DK" dirty="0" err="1" smtClean="0"/>
              <a:t>level</a:t>
            </a:r>
            <a:r>
              <a:rPr lang="da-DK" dirty="0" smtClean="0"/>
              <a:t> unit(s)</a:t>
            </a:r>
          </a:p>
          <a:p>
            <a:pPr lvl="1"/>
            <a:r>
              <a:rPr lang="da-DK" dirty="0" smtClean="0"/>
              <a:t>(top </a:t>
            </a:r>
            <a:r>
              <a:rPr lang="da-DK" dirty="0" err="1" smtClean="0"/>
              <a:t>level</a:t>
            </a:r>
            <a:r>
              <a:rPr lang="da-DK" dirty="0" smtClean="0"/>
              <a:t> in the </a:t>
            </a:r>
            <a:r>
              <a:rPr lang="da-DK" dirty="0" err="1" smtClean="0"/>
              <a:t>current</a:t>
            </a:r>
            <a:r>
              <a:rPr lang="da-DK" dirty="0" smtClean="0"/>
              <a:t> integration step)</a:t>
            </a:r>
          </a:p>
          <a:p>
            <a:pPr lvl="1"/>
            <a:r>
              <a:rPr lang="da-DK" dirty="0" err="1" smtClean="0"/>
              <a:t>Does</a:t>
            </a:r>
            <a:r>
              <a:rPr lang="da-DK" dirty="0" smtClean="0"/>
              <a:t> it </a:t>
            </a:r>
            <a:r>
              <a:rPr lang="da-DK" dirty="0" err="1" smtClean="0"/>
              <a:t>make</a:t>
            </a:r>
            <a:r>
              <a:rPr lang="da-DK" dirty="0" smtClean="0"/>
              <a:t> </a:t>
            </a:r>
            <a:r>
              <a:rPr lang="da-DK" dirty="0" err="1" smtClean="0"/>
              <a:t>sense</a:t>
            </a:r>
            <a:r>
              <a:rPr lang="da-DK" dirty="0" smtClean="0"/>
              <a:t> to </a:t>
            </a:r>
            <a:r>
              <a:rPr lang="da-DK" dirty="0" err="1" smtClean="0"/>
              <a:t>reuse</a:t>
            </a:r>
            <a:r>
              <a:rPr lang="da-DK" dirty="0" smtClean="0"/>
              <a:t> </a:t>
            </a:r>
            <a:r>
              <a:rPr lang="da-DK" dirty="0" err="1" smtClean="0"/>
              <a:t>them</a:t>
            </a:r>
            <a:r>
              <a:rPr lang="da-DK" dirty="0" smtClean="0"/>
              <a:t> all?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528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How to </a:t>
            </a:r>
            <a:r>
              <a:rPr lang="da-DK" dirty="0" err="1" smtClean="0"/>
              <a:t>organize</a:t>
            </a:r>
            <a:r>
              <a:rPr lang="da-DK" dirty="0" smtClean="0"/>
              <a:t> </a:t>
            </a:r>
            <a:r>
              <a:rPr lang="da-DK" dirty="0" err="1" smtClean="0"/>
              <a:t>ITs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Organize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IT steps in </a:t>
            </a:r>
            <a:r>
              <a:rPr lang="da-DK" dirty="0" err="1" smtClean="0"/>
              <a:t>one</a:t>
            </a:r>
            <a:r>
              <a:rPr lang="da-DK" dirty="0" smtClean="0"/>
              <a:t> or more separate </a:t>
            </a:r>
            <a:r>
              <a:rPr lang="da-DK" dirty="0" err="1" smtClean="0"/>
              <a:t>projects</a:t>
            </a:r>
            <a:r>
              <a:rPr lang="da-DK" dirty="0" smtClean="0"/>
              <a:t> under the same solution as the units – </a:t>
            </a:r>
            <a:r>
              <a:rPr lang="da-DK" dirty="0" err="1" smtClean="0"/>
              <a:t>one</a:t>
            </a:r>
            <a:r>
              <a:rPr lang="da-DK" dirty="0" smtClean="0"/>
              <a:t> test fixture for </a:t>
            </a:r>
            <a:r>
              <a:rPr lang="da-DK" dirty="0" err="1" smtClean="0"/>
              <a:t>each</a:t>
            </a:r>
            <a:r>
              <a:rPr lang="da-DK" dirty="0" smtClean="0"/>
              <a:t> step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844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Getting</a:t>
            </a:r>
            <a:r>
              <a:rPr lang="da-DK" dirty="0" smtClean="0"/>
              <a:t> </a:t>
            </a:r>
            <a:r>
              <a:rPr lang="da-DK" dirty="0" err="1" smtClean="0"/>
              <a:t>ready</a:t>
            </a:r>
            <a:r>
              <a:rPr lang="da-DK" dirty="0" smtClean="0"/>
              <a:t> – </a:t>
            </a:r>
            <a:r>
              <a:rPr lang="da-DK" dirty="0" err="1" smtClean="0"/>
              <a:t>mapping</a:t>
            </a:r>
            <a:r>
              <a:rPr lang="da-DK" dirty="0" smtClean="0"/>
              <a:t> the </a:t>
            </a:r>
            <a:r>
              <a:rPr lang="da-DK" dirty="0" err="1" smtClean="0"/>
              <a:t>dependency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872208"/>
          </a:xfrm>
        </p:spPr>
        <p:txBody>
          <a:bodyPr>
            <a:normAutofit/>
          </a:bodyPr>
          <a:lstStyle/>
          <a:p>
            <a:r>
              <a:rPr lang="da-DK" sz="2400" dirty="0" smtClean="0"/>
              <a:t>Integration test </a:t>
            </a:r>
            <a:r>
              <a:rPr lang="da-DK" sz="2400" dirty="0" err="1" smtClean="0"/>
              <a:t>planning</a:t>
            </a:r>
            <a:r>
              <a:rPr lang="da-DK" sz="2400" dirty="0" smtClean="0"/>
              <a:t> is </a:t>
            </a:r>
            <a:r>
              <a:rPr lang="da-DK" sz="2400" dirty="0" err="1" smtClean="0"/>
              <a:t>helped</a:t>
            </a:r>
            <a:r>
              <a:rPr lang="da-DK" sz="2400" dirty="0" smtClean="0"/>
              <a:t> </a:t>
            </a:r>
            <a:r>
              <a:rPr lang="da-DK" sz="2400" dirty="0" err="1" smtClean="0"/>
              <a:t>along</a:t>
            </a:r>
            <a:r>
              <a:rPr lang="da-DK" sz="2400" dirty="0" smtClean="0"/>
              <a:t> </a:t>
            </a:r>
            <a:r>
              <a:rPr lang="da-DK" sz="2400" dirty="0" err="1" smtClean="0"/>
              <a:t>using</a:t>
            </a:r>
            <a:r>
              <a:rPr lang="da-DK" sz="2400" dirty="0" smtClean="0"/>
              <a:t> a </a:t>
            </a:r>
            <a:r>
              <a:rPr lang="da-DK" sz="2400" i="1" dirty="0" err="1" smtClean="0"/>
              <a:t>dependency</a:t>
            </a:r>
            <a:r>
              <a:rPr lang="da-DK" sz="2400" i="1" dirty="0" smtClean="0"/>
              <a:t> </a:t>
            </a:r>
            <a:r>
              <a:rPr lang="da-DK" sz="2400" i="1" dirty="0" err="1" smtClean="0"/>
              <a:t>tree</a:t>
            </a:r>
            <a:endParaRPr lang="da-DK" sz="2400" i="1" dirty="0" smtClean="0"/>
          </a:p>
          <a:p>
            <a:pPr lvl="1"/>
            <a:r>
              <a:rPr lang="da-DK" sz="2000" dirty="0" err="1" smtClean="0"/>
              <a:t>Depicts</a:t>
            </a:r>
            <a:r>
              <a:rPr lang="da-DK" sz="2000" dirty="0" smtClean="0"/>
              <a:t> inter-</a:t>
            </a:r>
            <a:r>
              <a:rPr lang="da-DK" sz="2000" dirty="0" err="1" smtClean="0"/>
              <a:t>module</a:t>
            </a:r>
            <a:r>
              <a:rPr lang="da-DK" sz="2000" dirty="0" smtClean="0"/>
              <a:t> </a:t>
            </a:r>
            <a:r>
              <a:rPr lang="da-DK" sz="2000" dirty="0" err="1" smtClean="0"/>
              <a:t>dependencies</a:t>
            </a:r>
            <a:r>
              <a:rPr lang="da-DK" sz="2000" dirty="0" smtClean="0"/>
              <a:t> in a </a:t>
            </a:r>
            <a:r>
              <a:rPr lang="da-DK" sz="2000" dirty="0" err="1" smtClean="0"/>
              <a:t>tree-like</a:t>
            </a:r>
            <a:r>
              <a:rPr lang="da-DK" sz="2000" dirty="0" smtClean="0"/>
              <a:t> </a:t>
            </a:r>
            <a:r>
              <a:rPr lang="da-DK" sz="2000" dirty="0" err="1" smtClean="0"/>
              <a:t>structure</a:t>
            </a:r>
            <a:endParaRPr lang="da-DK" sz="2000" dirty="0" smtClean="0"/>
          </a:p>
          <a:p>
            <a:pPr lvl="1"/>
            <a:r>
              <a:rPr lang="da-DK" sz="2000" i="1" dirty="0" err="1" smtClean="0">
                <a:sym typeface="Wingdings" panose="05000000000000000000" pitchFamily="2" charset="2"/>
              </a:rPr>
              <a:t>Does</a:t>
            </a:r>
            <a:r>
              <a:rPr lang="da-DK" sz="2000" i="1" dirty="0" smtClean="0">
                <a:sym typeface="Wingdings" panose="05000000000000000000" pitchFamily="2" charset="2"/>
              </a:rPr>
              <a:t> not </a:t>
            </a:r>
            <a:r>
              <a:rPr lang="da-DK" sz="2000" dirty="0" err="1" smtClean="0">
                <a:sym typeface="Wingdings" panose="05000000000000000000" pitchFamily="2" charset="2"/>
              </a:rPr>
              <a:t>depict</a:t>
            </a:r>
            <a:r>
              <a:rPr lang="da-DK" sz="2000" dirty="0" smtClean="0">
                <a:sym typeface="Wingdings" panose="05000000000000000000" pitchFamily="2" charset="2"/>
              </a:rPr>
              <a:t> an </a:t>
            </a:r>
            <a:r>
              <a:rPr lang="da-DK" sz="2000" dirty="0" err="1" smtClean="0">
                <a:sym typeface="Wingdings" panose="05000000000000000000" pitchFamily="2" charset="2"/>
              </a:rPr>
              <a:t>inheritance</a:t>
            </a:r>
            <a:r>
              <a:rPr lang="da-DK" sz="2000" dirty="0" smtClean="0">
                <a:sym typeface="Wingdings" panose="05000000000000000000" pitchFamily="2" charset="2"/>
              </a:rPr>
              <a:t> </a:t>
            </a:r>
            <a:r>
              <a:rPr lang="da-DK" sz="2000" dirty="0" err="1" smtClean="0">
                <a:sym typeface="Wingdings" panose="05000000000000000000" pitchFamily="2" charset="2"/>
              </a:rPr>
              <a:t>hierarchy</a:t>
            </a:r>
            <a:r>
              <a:rPr lang="da-DK" sz="2000" dirty="0" smtClean="0">
                <a:sym typeface="Wingdings" panose="05000000000000000000" pitchFamily="2" charset="2"/>
              </a:rPr>
              <a:t>, </a:t>
            </a:r>
            <a:r>
              <a:rPr lang="da-DK" sz="2000" dirty="0" err="1" smtClean="0">
                <a:sym typeface="Wingdings" panose="05000000000000000000" pitchFamily="2" charset="2"/>
              </a:rPr>
              <a:t>layering</a:t>
            </a:r>
            <a:r>
              <a:rPr lang="da-DK" sz="2000" dirty="0" smtClean="0">
                <a:sym typeface="Wingdings" panose="05000000000000000000" pitchFamily="2" charset="2"/>
              </a:rPr>
              <a:t> or the </a:t>
            </a:r>
            <a:r>
              <a:rPr lang="da-DK" sz="2000" dirty="0" err="1" smtClean="0">
                <a:sym typeface="Wingdings" panose="05000000000000000000" pitchFamily="2" charset="2"/>
              </a:rPr>
              <a:t>like</a:t>
            </a:r>
            <a:endParaRPr lang="da-DK" sz="2000" dirty="0">
              <a:sym typeface="Wingdings" panose="05000000000000000000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7"/>
            <a:ext cx="3313584" cy="172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5384" y="3675895"/>
            <a:ext cx="250427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dirty="0" smtClean="0"/>
              <a:t>A </a:t>
            </a:r>
            <a:r>
              <a:rPr lang="da-DK" i="1" dirty="0" err="1" smtClean="0"/>
              <a:t>depends</a:t>
            </a:r>
            <a:r>
              <a:rPr lang="da-DK" i="1" dirty="0" smtClean="0"/>
              <a:t>-on</a:t>
            </a:r>
            <a:r>
              <a:rPr lang="da-DK" dirty="0" smtClean="0"/>
              <a:t> B, C and D</a:t>
            </a:r>
          </a:p>
          <a:p>
            <a:r>
              <a:rPr lang="da-DK" dirty="0" smtClean="0"/>
              <a:t>B </a:t>
            </a:r>
            <a:r>
              <a:rPr lang="da-DK" i="1" dirty="0" err="1" smtClean="0"/>
              <a:t>depends</a:t>
            </a:r>
            <a:r>
              <a:rPr lang="da-DK" i="1" dirty="0" smtClean="0"/>
              <a:t>-on</a:t>
            </a:r>
            <a:r>
              <a:rPr lang="da-DK" dirty="0" smtClean="0"/>
              <a:t> E and F</a:t>
            </a:r>
          </a:p>
          <a:p>
            <a:r>
              <a:rPr lang="da-DK" dirty="0" smtClean="0"/>
              <a:t>C </a:t>
            </a:r>
            <a:r>
              <a:rPr lang="da-DK" i="1" dirty="0" err="1" smtClean="0"/>
              <a:t>depends</a:t>
            </a:r>
            <a:r>
              <a:rPr lang="da-DK" i="1" dirty="0" smtClean="0"/>
              <a:t>-on</a:t>
            </a:r>
            <a:r>
              <a:rPr lang="da-DK" dirty="0" smtClean="0"/>
              <a:t> F and G</a:t>
            </a:r>
          </a:p>
          <a:p>
            <a:r>
              <a:rPr lang="da-DK" dirty="0" smtClean="0"/>
              <a:t>D </a:t>
            </a:r>
            <a:r>
              <a:rPr lang="da-DK" i="1" dirty="0" err="1" smtClean="0"/>
              <a:t>depends</a:t>
            </a:r>
            <a:r>
              <a:rPr lang="da-DK" i="1" dirty="0" smtClean="0"/>
              <a:t>-on</a:t>
            </a:r>
            <a:r>
              <a:rPr lang="da-DK" dirty="0" smtClean="0"/>
              <a:t> H and I</a:t>
            </a:r>
            <a:endParaRPr lang="da-DK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229200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sz="2000" dirty="0">
              <a:sym typeface="Wingdings" panose="05000000000000000000" pitchFamily="2" charset="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157192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 err="1" smtClean="0">
                <a:sym typeface="Wingdings" panose="05000000000000000000" pitchFamily="2" charset="2"/>
              </a:rPr>
              <a:t>Some</a:t>
            </a:r>
            <a:r>
              <a:rPr lang="da-DK" sz="2000" dirty="0" smtClean="0">
                <a:sym typeface="Wingdings" panose="05000000000000000000" pitchFamily="2" charset="2"/>
              </a:rPr>
              <a:t> </a:t>
            </a:r>
            <a:r>
              <a:rPr lang="da-DK" sz="2000" dirty="0" err="1" smtClean="0">
                <a:sym typeface="Wingdings" panose="05000000000000000000" pitchFamily="2" charset="2"/>
              </a:rPr>
              <a:t>dependencies</a:t>
            </a:r>
            <a:r>
              <a:rPr lang="da-DK" sz="2000" dirty="0" smtClean="0">
                <a:sym typeface="Wingdings" panose="05000000000000000000" pitchFamily="2" charset="2"/>
              </a:rPr>
              <a:t> </a:t>
            </a:r>
            <a:r>
              <a:rPr lang="da-DK" sz="2000" dirty="0" err="1" smtClean="0">
                <a:sym typeface="Wingdings" panose="05000000000000000000" pitchFamily="2" charset="2"/>
              </a:rPr>
              <a:t>are</a:t>
            </a:r>
            <a:r>
              <a:rPr lang="da-DK" sz="2000" dirty="0" smtClean="0">
                <a:sym typeface="Wingdings" panose="05000000000000000000" pitchFamily="2" charset="2"/>
              </a:rPr>
              <a:t> </a:t>
            </a:r>
            <a:r>
              <a:rPr lang="da-DK" sz="2000" dirty="0" err="1" smtClean="0">
                <a:sym typeface="Wingdings" panose="05000000000000000000" pitchFamily="2" charset="2"/>
              </a:rPr>
              <a:t>obvious</a:t>
            </a:r>
            <a:r>
              <a:rPr lang="da-DK" sz="2000" dirty="0" smtClean="0">
                <a:sym typeface="Wingdings" panose="05000000000000000000" pitchFamily="2" charset="2"/>
              </a:rPr>
              <a:t> from </a:t>
            </a:r>
            <a:r>
              <a:rPr lang="da-DK" sz="2000" dirty="0" err="1" smtClean="0">
                <a:sym typeface="Wingdings" panose="05000000000000000000" pitchFamily="2" charset="2"/>
              </a:rPr>
              <a:t>sequence</a:t>
            </a:r>
            <a:r>
              <a:rPr lang="da-DK" sz="2000" dirty="0" smtClean="0">
                <a:sym typeface="Wingdings" panose="05000000000000000000" pitchFamily="2" charset="2"/>
              </a:rPr>
              <a:t> diagrams, </a:t>
            </a:r>
            <a:r>
              <a:rPr lang="da-DK" sz="2000" dirty="0" err="1" smtClean="0">
                <a:sym typeface="Wingdings" panose="05000000000000000000" pitchFamily="2" charset="2"/>
              </a:rPr>
              <a:t>object</a:t>
            </a:r>
            <a:r>
              <a:rPr lang="da-DK" sz="2000" dirty="0" smtClean="0">
                <a:sym typeface="Wingdings" panose="05000000000000000000" pitchFamily="2" charset="2"/>
              </a:rPr>
              <a:t> diagrams, </a:t>
            </a:r>
            <a:r>
              <a:rPr lang="da-DK" sz="2000" dirty="0" err="1" smtClean="0">
                <a:sym typeface="Wingdings" panose="05000000000000000000" pitchFamily="2" charset="2"/>
              </a:rPr>
              <a:t>state</a:t>
            </a:r>
            <a:r>
              <a:rPr lang="da-DK" sz="2000" dirty="0" smtClean="0">
                <a:sym typeface="Wingdings" panose="05000000000000000000" pitchFamily="2" charset="2"/>
              </a:rPr>
              <a:t> </a:t>
            </a:r>
            <a:r>
              <a:rPr lang="da-DK" sz="2000" dirty="0" err="1" smtClean="0">
                <a:sym typeface="Wingdings" panose="05000000000000000000" pitchFamily="2" charset="2"/>
              </a:rPr>
              <a:t>charts</a:t>
            </a:r>
            <a:r>
              <a:rPr lang="da-DK" sz="2000" dirty="0" smtClean="0">
                <a:sym typeface="Wingdings" panose="05000000000000000000" pitchFamily="2" charset="2"/>
              </a:rPr>
              <a:t>, etc.</a:t>
            </a:r>
          </a:p>
          <a:p>
            <a:r>
              <a:rPr lang="da-DK" sz="2000" dirty="0" err="1" smtClean="0">
                <a:sym typeface="Wingdings" panose="05000000000000000000" pitchFamily="2" charset="2"/>
              </a:rPr>
              <a:t>Others</a:t>
            </a:r>
            <a:r>
              <a:rPr lang="da-DK" sz="2000" dirty="0" smtClean="0">
                <a:sym typeface="Wingdings" panose="05000000000000000000" pitchFamily="2" charset="2"/>
              </a:rPr>
              <a:t> </a:t>
            </a:r>
            <a:r>
              <a:rPr lang="da-DK" sz="2000" dirty="0" err="1" smtClean="0">
                <a:sym typeface="Wingdings" panose="05000000000000000000" pitchFamily="2" charset="2"/>
              </a:rPr>
              <a:t>require</a:t>
            </a:r>
            <a:r>
              <a:rPr lang="da-DK" sz="2000" dirty="0" smtClean="0">
                <a:sym typeface="Wingdings" panose="05000000000000000000" pitchFamily="2" charset="2"/>
              </a:rPr>
              <a:t> </a:t>
            </a:r>
            <a:r>
              <a:rPr lang="da-DK" sz="2000" dirty="0" err="1" smtClean="0">
                <a:sym typeface="Wingdings" panose="05000000000000000000" pitchFamily="2" charset="2"/>
              </a:rPr>
              <a:t>inspection</a:t>
            </a:r>
            <a:r>
              <a:rPr lang="da-DK" sz="2000" dirty="0" smtClean="0">
                <a:sym typeface="Wingdings" panose="05000000000000000000" pitchFamily="2" charset="2"/>
              </a:rPr>
              <a:t> (</a:t>
            </a:r>
            <a:r>
              <a:rPr lang="da-DK" sz="2000" dirty="0" err="1" smtClean="0">
                <a:sym typeface="Wingdings" panose="05000000000000000000" pitchFamily="2" charset="2"/>
              </a:rPr>
              <a:t>members</a:t>
            </a:r>
            <a:r>
              <a:rPr lang="da-DK" sz="2000" dirty="0" smtClean="0">
                <a:sym typeface="Wingdings" panose="05000000000000000000" pitchFamily="2" charset="2"/>
              </a:rPr>
              <a:t>, parameter types, ..)</a:t>
            </a:r>
          </a:p>
          <a:p>
            <a:r>
              <a:rPr lang="da-DK" sz="2000" dirty="0" smtClean="0">
                <a:sym typeface="Wingdings" panose="05000000000000000000" pitchFamily="2" charset="2"/>
              </a:rPr>
              <a:t>Loops must </a:t>
            </a:r>
            <a:r>
              <a:rPr lang="da-DK" sz="2000" dirty="0" err="1" smtClean="0">
                <a:sym typeface="Wingdings" panose="05000000000000000000" pitchFamily="2" charset="2"/>
              </a:rPr>
              <a:t>be</a:t>
            </a:r>
            <a:r>
              <a:rPr lang="da-DK" sz="2000" dirty="0" smtClean="0">
                <a:sym typeface="Wingdings" panose="05000000000000000000" pitchFamily="2" charset="2"/>
              </a:rPr>
              <a:t> </a:t>
            </a:r>
            <a:r>
              <a:rPr lang="da-DK" sz="2000" dirty="0" err="1" smtClean="0">
                <a:sym typeface="Wingdings" panose="05000000000000000000" pitchFamily="2" charset="2"/>
              </a:rPr>
              <a:t>broken</a:t>
            </a:r>
            <a:r>
              <a:rPr lang="da-DK" sz="2000" dirty="0" smtClean="0">
                <a:sym typeface="Wingdings" panose="05000000000000000000" pitchFamily="2" charset="2"/>
              </a:rPr>
              <a:t> </a:t>
            </a:r>
            <a:r>
              <a:rPr lang="da-DK" sz="2000" dirty="0" err="1" smtClean="0">
                <a:sym typeface="Wingdings" panose="05000000000000000000" pitchFamily="2" charset="2"/>
              </a:rPr>
              <a:t>using</a:t>
            </a:r>
            <a:r>
              <a:rPr lang="da-DK" sz="2000" dirty="0" smtClean="0">
                <a:sym typeface="Wingdings" panose="05000000000000000000" pitchFamily="2" charset="2"/>
              </a:rPr>
              <a:t> stubs</a:t>
            </a:r>
            <a:endParaRPr lang="da-DK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77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Integration test patterns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i="1" dirty="0" smtClean="0"/>
              <a:t>Integration test patterns</a:t>
            </a:r>
            <a:r>
              <a:rPr lang="da-DK" sz="2400" dirty="0" smtClean="0"/>
              <a:t> </a:t>
            </a:r>
            <a:r>
              <a:rPr lang="da-DK" sz="2400" dirty="0" err="1" smtClean="0"/>
              <a:t>are</a:t>
            </a:r>
            <a:r>
              <a:rPr lang="da-DK" sz="2400" dirty="0" smtClean="0"/>
              <a:t> </a:t>
            </a:r>
            <a:r>
              <a:rPr lang="da-DK" sz="2400" dirty="0" err="1" smtClean="0"/>
              <a:t>used</a:t>
            </a:r>
            <a:r>
              <a:rPr lang="da-DK" sz="2400" dirty="0" smtClean="0"/>
              <a:t> to plan and </a:t>
            </a:r>
            <a:r>
              <a:rPr lang="da-DK" sz="2400" dirty="0" err="1" smtClean="0"/>
              <a:t>execute</a:t>
            </a:r>
            <a:r>
              <a:rPr lang="da-DK" sz="2400" dirty="0" smtClean="0"/>
              <a:t> the integration tests.</a:t>
            </a:r>
          </a:p>
          <a:p>
            <a:endParaRPr lang="da-DK" sz="2400" dirty="0"/>
          </a:p>
          <a:p>
            <a:r>
              <a:rPr lang="da-DK" sz="2400" dirty="0" smtClean="0"/>
              <a:t>This session covers the </a:t>
            </a:r>
            <a:r>
              <a:rPr lang="da-DK" sz="2400" dirty="0" err="1" smtClean="0"/>
              <a:t>following</a:t>
            </a:r>
            <a:r>
              <a:rPr lang="da-DK" sz="2400" dirty="0" smtClean="0"/>
              <a:t> patterns</a:t>
            </a:r>
          </a:p>
          <a:p>
            <a:pPr lvl="1"/>
            <a:r>
              <a:rPr lang="da-DK" sz="2000" dirty="0" smtClean="0"/>
              <a:t>Big Bang Integration</a:t>
            </a:r>
          </a:p>
          <a:p>
            <a:pPr lvl="1"/>
            <a:r>
              <a:rPr lang="da-DK" sz="2000" dirty="0" err="1"/>
              <a:t>Bottom</a:t>
            </a:r>
            <a:r>
              <a:rPr lang="da-DK" sz="2000" dirty="0"/>
              <a:t>-up Integration</a:t>
            </a:r>
            <a:endParaRPr lang="da-DK" sz="2000" dirty="0" smtClean="0"/>
          </a:p>
          <a:p>
            <a:pPr lvl="1"/>
            <a:r>
              <a:rPr lang="da-DK" sz="2000" dirty="0"/>
              <a:t>Top-</a:t>
            </a:r>
            <a:r>
              <a:rPr lang="da-DK" sz="2000" dirty="0" err="1"/>
              <a:t>down</a:t>
            </a:r>
            <a:r>
              <a:rPr lang="da-DK" sz="2000" dirty="0"/>
              <a:t> Integration</a:t>
            </a:r>
            <a:endParaRPr lang="da-DK" sz="2000" dirty="0" smtClean="0"/>
          </a:p>
          <a:p>
            <a:pPr lvl="1"/>
            <a:r>
              <a:rPr lang="da-DK" sz="2000" dirty="0"/>
              <a:t>Collaboration Integration</a:t>
            </a:r>
            <a:endParaRPr lang="da-DK" sz="2000" dirty="0" smtClean="0"/>
          </a:p>
          <a:p>
            <a:pPr lvl="1"/>
            <a:r>
              <a:rPr lang="da-DK" sz="2000" dirty="0"/>
              <a:t>Sandwich Integration</a:t>
            </a:r>
          </a:p>
        </p:txBody>
      </p:sp>
    </p:spTree>
    <p:extLst>
      <p:ext uri="{BB962C8B-B14F-4D97-AF65-F5344CB8AC3E}">
        <p14:creationId xmlns:p14="http://schemas.microsoft.com/office/powerpoint/2010/main" val="38335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Big Bang Integration</a:t>
            </a:r>
            <a:endParaRPr lang="da-DK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663601"/>
            <a:ext cx="8497887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2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Big </a:t>
            </a:r>
            <a:r>
              <a:rPr lang="da-DK" dirty="0"/>
              <a:t>Bang Integration</a:t>
            </a:r>
          </a:p>
        </p:txBody>
      </p:sp>
      <p:sp>
        <p:nvSpPr>
          <p:cNvPr id="3" name="TextBox 2"/>
          <p:cNvSpPr txBox="1"/>
          <p:nvPr/>
        </p:nvSpPr>
        <p:spPr>
          <a:xfrm rot="357425">
            <a:off x="467544" y="1484784"/>
            <a:ext cx="2278188" cy="1415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da-DK" dirty="0" smtClean="0"/>
          </a:p>
          <a:p>
            <a:endParaRPr lang="da-DK" sz="1600" dirty="0" smtClean="0">
              <a:latin typeface="Comic Sans MS" panose="030F0702030302020204" pitchFamily="66" charset="0"/>
            </a:endParaRPr>
          </a:p>
          <a:p>
            <a:r>
              <a:rPr lang="da-DK" sz="1600" dirty="0" smtClean="0">
                <a:latin typeface="Comic Sans MS" panose="030F0702030302020204" pitchFamily="66" charset="0"/>
              </a:rPr>
              <a:t>”Fire it up, </a:t>
            </a:r>
            <a:r>
              <a:rPr lang="da-DK" sz="1600" dirty="0" err="1" smtClean="0">
                <a:latin typeface="Comic Sans MS" panose="030F0702030302020204" pitchFamily="66" charset="0"/>
              </a:rPr>
              <a:t>see</a:t>
            </a:r>
            <a:r>
              <a:rPr lang="da-DK" sz="1600" dirty="0" smtClean="0">
                <a:latin typeface="Comic Sans MS" panose="030F0702030302020204" pitchFamily="66" charset="0"/>
              </a:rPr>
              <a:t> it </a:t>
            </a:r>
            <a:r>
              <a:rPr lang="da-DK" sz="1600" dirty="0" err="1" smtClean="0">
                <a:latin typeface="Comic Sans MS" panose="030F0702030302020204" pitchFamily="66" charset="0"/>
              </a:rPr>
              <a:t>fail</a:t>
            </a:r>
            <a:r>
              <a:rPr lang="da-DK" sz="1600" dirty="0" smtClean="0">
                <a:latin typeface="Comic Sans MS" panose="030F0702030302020204" pitchFamily="66" charset="0"/>
              </a:rPr>
              <a:t>”</a:t>
            </a:r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5" name="TextBox 4"/>
          <p:cNvSpPr txBox="1"/>
          <p:nvPr/>
        </p:nvSpPr>
        <p:spPr>
          <a:xfrm rot="21213381">
            <a:off x="890523" y="2495865"/>
            <a:ext cx="2101685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 smtClean="0">
              <a:latin typeface="Comic Sans MS" panose="030F0702030302020204" pitchFamily="66" charset="0"/>
            </a:endParaRPr>
          </a:p>
          <a:p>
            <a:r>
              <a:rPr lang="da-DK" sz="1600" dirty="0" err="1" smtClean="0">
                <a:latin typeface="Comic Sans MS" panose="030F0702030302020204" pitchFamily="66" charset="0"/>
              </a:rPr>
              <a:t>Only</a:t>
            </a:r>
            <a:r>
              <a:rPr lang="da-DK" sz="1600" dirty="0" smtClean="0">
                <a:latin typeface="Comic Sans MS" panose="030F0702030302020204" pitchFamily="66" charset="0"/>
              </a:rPr>
              <a:t> </a:t>
            </a:r>
            <a:r>
              <a:rPr lang="da-DK" sz="1600" dirty="0" err="1">
                <a:latin typeface="Comic Sans MS" panose="030F0702030302020204" pitchFamily="66" charset="0"/>
              </a:rPr>
              <a:t>possible</a:t>
            </a:r>
            <a:r>
              <a:rPr lang="da-DK" sz="1600" dirty="0">
                <a:latin typeface="Comic Sans MS" panose="030F0702030302020204" pitchFamily="66" charset="0"/>
              </a:rPr>
              <a:t> </a:t>
            </a:r>
            <a:r>
              <a:rPr lang="da-DK" sz="1600" dirty="0" err="1">
                <a:latin typeface="Comic Sans MS" panose="030F0702030302020204" pitchFamily="66" charset="0"/>
              </a:rPr>
              <a:t>late</a:t>
            </a:r>
            <a:r>
              <a:rPr lang="da-DK" sz="1600" dirty="0">
                <a:latin typeface="Comic Sans MS" panose="030F0702030302020204" pitchFamily="66" charset="0"/>
              </a:rPr>
              <a:t> in </a:t>
            </a:r>
          </a:p>
          <a:p>
            <a:r>
              <a:rPr lang="da-DK" sz="1600" dirty="0" err="1">
                <a:latin typeface="Comic Sans MS" panose="030F0702030302020204" pitchFamily="66" charset="0"/>
              </a:rPr>
              <a:t>development</a:t>
            </a:r>
            <a:r>
              <a:rPr lang="da-DK" sz="1600" dirty="0">
                <a:latin typeface="Comic Sans MS" panose="030F0702030302020204" pitchFamily="66" charset="0"/>
              </a:rPr>
              <a:t> – </a:t>
            </a:r>
            <a:endParaRPr lang="da-DK" sz="1600" dirty="0" smtClean="0">
              <a:latin typeface="Comic Sans MS" panose="030F0702030302020204" pitchFamily="66" charset="0"/>
            </a:endParaRPr>
          </a:p>
          <a:p>
            <a:r>
              <a:rPr lang="da-DK" sz="1600" dirty="0" err="1" smtClean="0">
                <a:latin typeface="Comic Sans MS" panose="030F0702030302020204" pitchFamily="66" charset="0"/>
              </a:rPr>
              <a:t>errors</a:t>
            </a:r>
            <a:r>
              <a:rPr lang="da-DK" sz="1600" dirty="0" smtClean="0">
                <a:latin typeface="Comic Sans MS" panose="030F0702030302020204" pitchFamily="66" charset="0"/>
              </a:rPr>
              <a:t> </a:t>
            </a:r>
            <a:r>
              <a:rPr lang="da-DK" sz="1600" dirty="0" err="1" smtClean="0">
                <a:latin typeface="Comic Sans MS" panose="030F0702030302020204" pitchFamily="66" charset="0"/>
              </a:rPr>
              <a:t>costly</a:t>
            </a:r>
            <a:r>
              <a:rPr lang="da-DK" sz="1600" dirty="0" smtClean="0">
                <a:latin typeface="Comic Sans MS" panose="030F0702030302020204" pitchFamily="66" charset="0"/>
              </a:rPr>
              <a:t> </a:t>
            </a:r>
            <a:r>
              <a:rPr lang="da-DK" sz="1600" dirty="0">
                <a:latin typeface="Comic Sans MS" panose="030F0702030302020204" pitchFamily="66" charset="0"/>
              </a:rPr>
              <a:t>to </a:t>
            </a:r>
            <a:r>
              <a:rPr lang="da-DK" sz="1600" dirty="0" smtClean="0">
                <a:latin typeface="Comic Sans MS" panose="030F0702030302020204" pitchFamily="66" charset="0"/>
              </a:rPr>
              <a:t>fix</a:t>
            </a: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299887">
            <a:off x="433818" y="3672708"/>
            <a:ext cx="2101685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anose="030F0702030302020204" pitchFamily="66" charset="0"/>
              </a:rPr>
              <a:t>Works </a:t>
            </a:r>
            <a:r>
              <a:rPr lang="en-US" sz="1600" dirty="0">
                <a:latin typeface="Comic Sans MS" panose="030F0702030302020204" pitchFamily="66" charset="0"/>
              </a:rPr>
              <a:t>(sometimes) for small, low-complexity, stable, </a:t>
            </a:r>
            <a:r>
              <a:rPr lang="en-US" sz="1600" dirty="0" smtClean="0">
                <a:latin typeface="Comic Sans MS" panose="030F0702030302020204" pitchFamily="66" charset="0"/>
              </a:rPr>
              <a:t>systems</a:t>
            </a:r>
          </a:p>
          <a:p>
            <a:endParaRPr lang="da-DK" sz="1600" dirty="0" smtClean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332268">
            <a:off x="3563888" y="1512947"/>
            <a:ext cx="2101685" cy="1569660"/>
          </a:xfrm>
          <a:prstGeom prst="rect">
            <a:avLst/>
          </a:prstGeom>
          <a:solidFill>
            <a:srgbClr val="F0F8A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 smtClean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Works (sometimes) for small, low-complexity, stable, </a:t>
            </a:r>
            <a:r>
              <a:rPr lang="en-US" sz="1600" dirty="0" smtClean="0">
                <a:latin typeface="Comic Sans MS" panose="030F0702030302020204" pitchFamily="66" charset="0"/>
              </a:rPr>
              <a:t>systems</a:t>
            </a:r>
            <a:endParaRPr lang="da-DK" sz="1600" dirty="0" smtClean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228734">
            <a:off x="1297051" y="4533598"/>
            <a:ext cx="2101685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mic Sans MS" panose="030F0702030302020204" pitchFamily="66" charset="0"/>
            </a:endParaRPr>
          </a:p>
          <a:p>
            <a:r>
              <a:rPr lang="en-US" sz="1600" dirty="0" smtClean="0">
                <a:latin typeface="Comic Sans MS" panose="030F0702030302020204" pitchFamily="66" charset="0"/>
              </a:rPr>
              <a:t>Very </a:t>
            </a:r>
            <a:r>
              <a:rPr lang="en-US" sz="1600" dirty="0">
                <a:latin typeface="Comic Sans MS" panose="030F0702030302020204" pitchFamily="66" charset="0"/>
              </a:rPr>
              <a:t>low </a:t>
            </a:r>
            <a:r>
              <a:rPr lang="en-US" sz="1600" dirty="0" smtClean="0">
                <a:latin typeface="Comic Sans MS" panose="030F0702030302020204" pitchFamily="66" charset="0"/>
              </a:rPr>
              <a:t>probability </a:t>
            </a:r>
            <a:r>
              <a:rPr lang="en-US" sz="1600" dirty="0">
                <a:latin typeface="Comic Sans MS" panose="030F0702030302020204" pitchFamily="66" charset="0"/>
              </a:rPr>
              <a:t>of detecting </a:t>
            </a:r>
            <a:r>
              <a:rPr lang="en-US" sz="1600" dirty="0" smtClean="0">
                <a:latin typeface="Comic Sans MS" panose="030F0702030302020204" pitchFamily="66" charset="0"/>
              </a:rPr>
              <a:t>errors</a:t>
            </a: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99240">
            <a:off x="511050" y="5573915"/>
            <a:ext cx="1766830" cy="11387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sz="1600" dirty="0">
                <a:latin typeface="Comic Sans MS" panose="030F0702030302020204" pitchFamily="66" charset="0"/>
              </a:rPr>
              <a:t>Very little </a:t>
            </a:r>
            <a:r>
              <a:rPr lang="en-US" sz="1600" dirty="0" smtClean="0">
                <a:latin typeface="Comic Sans MS" panose="030F0702030302020204" pitchFamily="66" charset="0"/>
              </a:rPr>
              <a:t>feed-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back</a:t>
            </a:r>
            <a:endParaRPr lang="en-US" sz="1600" dirty="0">
              <a:latin typeface="Comic Sans MS" panose="030F0702030302020204" pitchFamily="66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991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Bottom</a:t>
            </a:r>
            <a:r>
              <a:rPr lang="da-DK" dirty="0"/>
              <a:t>-up Integration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46" y="1915319"/>
            <a:ext cx="8516937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4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Bottom</a:t>
            </a:r>
            <a:r>
              <a:rPr lang="da-DK" dirty="0"/>
              <a:t>-up Integration</a:t>
            </a:r>
          </a:p>
        </p:txBody>
      </p:sp>
      <p:sp>
        <p:nvSpPr>
          <p:cNvPr id="3" name="TextBox 2"/>
          <p:cNvSpPr txBox="1"/>
          <p:nvPr/>
        </p:nvSpPr>
        <p:spPr>
          <a:xfrm rot="294199">
            <a:off x="486353" y="2077398"/>
            <a:ext cx="2109361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da-DK" sz="1600" dirty="0" err="1" smtClean="0">
                <a:latin typeface="Comic Sans MS" panose="030F0702030302020204" pitchFamily="66" charset="0"/>
              </a:rPr>
              <a:t>Requires</a:t>
            </a:r>
            <a:r>
              <a:rPr lang="da-DK" sz="1600" dirty="0" smtClean="0">
                <a:latin typeface="Comic Sans MS" panose="030F0702030302020204" pitchFamily="66" charset="0"/>
              </a:rPr>
              <a:t> </a:t>
            </a:r>
            <a:r>
              <a:rPr lang="da-DK" sz="1600" dirty="0" err="1">
                <a:latin typeface="Comic Sans MS" panose="030F0702030302020204" pitchFamily="66" charset="0"/>
              </a:rPr>
              <a:t>many</a:t>
            </a:r>
            <a:r>
              <a:rPr lang="da-DK" sz="1600" dirty="0">
                <a:latin typeface="Comic Sans MS" panose="030F0702030302020204" pitchFamily="66" charset="0"/>
              </a:rPr>
              <a:t> drivers </a:t>
            </a:r>
            <a:r>
              <a:rPr lang="da-DK" sz="1600" dirty="0" smtClean="0">
                <a:latin typeface="Comic Sans MS" panose="030F0702030302020204" pitchFamily="66" charset="0"/>
              </a:rPr>
              <a:t>at </a:t>
            </a:r>
            <a:r>
              <a:rPr lang="da-DK" sz="1600" dirty="0" err="1">
                <a:latin typeface="Comic Sans MS" panose="030F0702030302020204" pitchFamily="66" charset="0"/>
              </a:rPr>
              <a:t>different</a:t>
            </a:r>
            <a:r>
              <a:rPr lang="da-DK" sz="1600" dirty="0">
                <a:latin typeface="Comic Sans MS" panose="030F0702030302020204" pitchFamily="66" charset="0"/>
              </a:rPr>
              <a:t> </a:t>
            </a:r>
            <a:r>
              <a:rPr lang="da-DK" sz="1600" dirty="0" err="1">
                <a:latin typeface="Comic Sans MS" panose="030F0702030302020204" pitchFamily="66" charset="0"/>
              </a:rPr>
              <a:t>levels</a:t>
            </a:r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228158">
            <a:off x="3582698" y="1916832"/>
            <a:ext cx="2101685" cy="1323439"/>
          </a:xfrm>
          <a:prstGeom prst="rect">
            <a:avLst/>
          </a:prstGeom>
          <a:solidFill>
            <a:srgbClr val="F0F8A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da-DK" sz="1600" dirty="0" err="1" smtClean="0">
                <a:latin typeface="Comic Sans MS" panose="030F0702030302020204" pitchFamily="66" charset="0"/>
              </a:rPr>
              <a:t>Reflects</a:t>
            </a:r>
            <a:r>
              <a:rPr lang="da-DK" sz="1600" dirty="0" smtClean="0">
                <a:latin typeface="Comic Sans MS" panose="030F0702030302020204" pitchFamily="66" charset="0"/>
              </a:rPr>
              <a:t> </a:t>
            </a:r>
            <a:r>
              <a:rPr lang="da-DK" sz="1600" dirty="0" err="1" smtClean="0">
                <a:latin typeface="Comic Sans MS" panose="030F0702030302020204" pitchFamily="66" charset="0"/>
              </a:rPr>
              <a:t>very</a:t>
            </a:r>
            <a:r>
              <a:rPr lang="da-DK" sz="1600" dirty="0" smtClean="0">
                <a:latin typeface="Comic Sans MS" panose="030F0702030302020204" pitchFamily="66" charset="0"/>
              </a:rPr>
              <a:t> </a:t>
            </a:r>
            <a:r>
              <a:rPr lang="da-DK" sz="1600" dirty="0">
                <a:latin typeface="Comic Sans MS" panose="030F0702030302020204" pitchFamily="66" charset="0"/>
              </a:rPr>
              <a:t>”</a:t>
            </a:r>
            <a:r>
              <a:rPr lang="da-DK" sz="1600" dirty="0" err="1">
                <a:latin typeface="Comic Sans MS" panose="030F0702030302020204" pitchFamily="66" charset="0"/>
              </a:rPr>
              <a:t>engineering-like</a:t>
            </a:r>
            <a:r>
              <a:rPr lang="da-DK" sz="1600" dirty="0">
                <a:latin typeface="Comic Sans MS" panose="030F0702030302020204" pitchFamily="66" charset="0"/>
              </a:rPr>
              <a:t>” </a:t>
            </a:r>
            <a:r>
              <a:rPr lang="da-DK" sz="1600" dirty="0" err="1" smtClean="0">
                <a:latin typeface="Comic Sans MS" panose="030F0702030302020204" pitchFamily="66" charset="0"/>
              </a:rPr>
              <a:t>mindset</a:t>
            </a:r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437157">
            <a:off x="6319002" y="1981002"/>
            <a:ext cx="2101685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da-DK" sz="1600" dirty="0">
                <a:latin typeface="Comic Sans MS" panose="030F0702030302020204" pitchFamily="66" charset="0"/>
              </a:rPr>
              <a:t>No (</a:t>
            </a:r>
            <a:r>
              <a:rPr lang="da-DK" sz="1600" dirty="0" err="1">
                <a:latin typeface="Comic Sans MS" panose="030F0702030302020204" pitchFamily="66" charset="0"/>
              </a:rPr>
              <a:t>few</a:t>
            </a:r>
            <a:r>
              <a:rPr lang="da-DK" sz="1600" dirty="0">
                <a:latin typeface="Comic Sans MS" panose="030F0702030302020204" pitchFamily="66" charset="0"/>
              </a:rPr>
              <a:t>) stubs to </a:t>
            </a:r>
            <a:r>
              <a:rPr lang="da-DK" sz="1600" dirty="0" err="1">
                <a:latin typeface="Comic Sans MS" panose="030F0702030302020204" pitchFamily="66" charset="0"/>
              </a:rPr>
              <a:t>develop</a:t>
            </a:r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1393891">
            <a:off x="774385" y="3157518"/>
            <a:ext cx="2109361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mic Sans MS" panose="030F0702030302020204" pitchFamily="66" charset="0"/>
            </a:endParaRPr>
          </a:p>
          <a:p>
            <a:r>
              <a:rPr lang="en-US" sz="1600" dirty="0" smtClean="0">
                <a:latin typeface="Comic Sans MS" panose="030F0702030302020204" pitchFamily="66" charset="0"/>
              </a:rPr>
              <a:t>Postpones </a:t>
            </a:r>
            <a:r>
              <a:rPr lang="en-US" sz="1600" dirty="0">
                <a:latin typeface="Comic Sans MS" panose="030F0702030302020204" pitchFamily="66" charset="0"/>
              </a:rPr>
              <a:t>test of critical </a:t>
            </a:r>
            <a:r>
              <a:rPr lang="en-US" sz="1600" dirty="0" smtClean="0">
                <a:latin typeface="Comic Sans MS" panose="030F0702030302020204" pitchFamily="66" charset="0"/>
              </a:rPr>
              <a:t>control com-</a:t>
            </a:r>
            <a:r>
              <a:rPr lang="en-US" sz="1600" dirty="0" err="1" smtClean="0">
                <a:latin typeface="Comic Sans MS" panose="030F0702030302020204" pitchFamily="66" charset="0"/>
              </a:rPr>
              <a:t>ponent</a:t>
            </a:r>
            <a:r>
              <a:rPr lang="en-US" sz="1600" dirty="0" smtClean="0">
                <a:latin typeface="Comic Sans MS" panose="030F0702030302020204" pitchFamily="66" charset="0"/>
              </a:rPr>
              <a:t> interfaces </a:t>
            </a: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258568">
            <a:off x="6102978" y="2982436"/>
            <a:ext cx="2101685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Easy to cover interfaces at all </a:t>
            </a:r>
            <a:r>
              <a:rPr lang="en-US" sz="1600" dirty="0" smtClean="0">
                <a:latin typeface="Comic Sans MS" panose="030F0702030302020204" pitchFamily="66" charset="0"/>
              </a:rPr>
              <a:t>levels</a:t>
            </a:r>
            <a:endParaRPr lang="da-DK" sz="1600" dirty="0" smtClean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Top-</a:t>
            </a:r>
            <a:r>
              <a:rPr lang="da-DK" dirty="0" err="1"/>
              <a:t>down</a:t>
            </a:r>
            <a:r>
              <a:rPr lang="da-DK" dirty="0"/>
              <a:t> Integration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519585"/>
            <a:ext cx="8497887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37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Top-</a:t>
            </a:r>
            <a:r>
              <a:rPr lang="da-DK" dirty="0" err="1" smtClean="0"/>
              <a:t>down</a:t>
            </a:r>
            <a:r>
              <a:rPr lang="da-DK" dirty="0" smtClean="0"/>
              <a:t> </a:t>
            </a:r>
            <a:r>
              <a:rPr lang="da-DK" dirty="0"/>
              <a:t>Integration</a:t>
            </a:r>
          </a:p>
        </p:txBody>
      </p:sp>
      <p:sp>
        <p:nvSpPr>
          <p:cNvPr id="3" name="TextBox 2"/>
          <p:cNvSpPr txBox="1"/>
          <p:nvPr/>
        </p:nvSpPr>
        <p:spPr>
          <a:xfrm rot="334698">
            <a:off x="486353" y="2399402"/>
            <a:ext cx="2109361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Hard to exercise low-level interfaces from the top 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940037">
            <a:off x="3582698" y="2238836"/>
            <a:ext cx="2101685" cy="1323439"/>
          </a:xfrm>
          <a:prstGeom prst="rect">
            <a:avLst/>
          </a:prstGeom>
          <a:solidFill>
            <a:srgbClr val="F0F8A6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mic Sans MS" panose="030F0702030302020204" pitchFamily="66" charset="0"/>
            </a:endParaRPr>
          </a:p>
          <a:p>
            <a:r>
              <a:rPr lang="en-US" sz="1600" dirty="0" smtClean="0">
                <a:latin typeface="Comic Sans MS" panose="030F0702030302020204" pitchFamily="66" charset="0"/>
              </a:rPr>
              <a:t>Needs </a:t>
            </a:r>
            <a:r>
              <a:rPr lang="en-US" sz="1600" dirty="0">
                <a:latin typeface="Comic Sans MS" panose="030F0702030302020204" pitchFamily="66" charset="0"/>
              </a:rPr>
              <a:t>lots of stubs (OK with isolation framework) 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44518">
            <a:off x="6319002" y="2303006"/>
            <a:ext cx="2101685" cy="156966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a-DK" sz="1600" dirty="0">
              <a:latin typeface="Comic Sans MS" panose="030F0702030302020204" pitchFamily="66" charset="0"/>
            </a:endParaRPr>
          </a:p>
          <a:p>
            <a:r>
              <a:rPr lang="en-US" sz="1600" dirty="0" smtClean="0">
                <a:latin typeface="Comic Sans MS" panose="030F0702030302020204" pitchFamily="66" charset="0"/>
              </a:rPr>
              <a:t>Early </a:t>
            </a:r>
            <a:r>
              <a:rPr lang="en-US" sz="1600" dirty="0">
                <a:latin typeface="Comic Sans MS" panose="030F0702030302020204" pitchFamily="66" charset="0"/>
              </a:rPr>
              <a:t>feedback on </a:t>
            </a:r>
            <a:r>
              <a:rPr lang="en-US" sz="1600" dirty="0" smtClean="0">
                <a:latin typeface="Comic Sans MS" panose="030F0702030302020204" pitchFamily="66" charset="0"/>
              </a:rPr>
              <a:t>controller compo-</a:t>
            </a:r>
            <a:r>
              <a:rPr lang="en-US" sz="1600" dirty="0" err="1" smtClean="0">
                <a:latin typeface="Comic Sans MS" panose="030F0702030302020204" pitchFamily="66" charset="0"/>
              </a:rPr>
              <a:t>nents</a:t>
            </a:r>
            <a:r>
              <a:rPr lang="en-US" sz="1600" dirty="0" smtClean="0">
                <a:latin typeface="Comic Sans MS" panose="030F0702030302020204" pitchFamily="66" charset="0"/>
              </a:rPr>
              <a:t> </a:t>
            </a:r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334920">
            <a:off x="6127468" y="3460470"/>
            <a:ext cx="2101685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mic Sans MS" panose="030F0702030302020204" pitchFamily="66" charset="0"/>
            </a:endParaRPr>
          </a:p>
          <a:p>
            <a:r>
              <a:rPr lang="en-US" sz="1600" dirty="0" smtClean="0">
                <a:latin typeface="Comic Sans MS" panose="030F0702030302020204" pitchFamily="66" charset="0"/>
              </a:rPr>
              <a:t>Facilitates </a:t>
            </a:r>
            <a:r>
              <a:rPr lang="en-US" sz="1600" dirty="0">
                <a:latin typeface="Comic Sans MS" panose="030F0702030302020204" pitchFamily="66" charset="0"/>
              </a:rPr>
              <a:t>concurrent HW and SW </a:t>
            </a:r>
            <a:r>
              <a:rPr lang="en-US" sz="1600" dirty="0" smtClean="0">
                <a:latin typeface="Comic Sans MS" panose="030F0702030302020204" pitchFamily="66" charset="0"/>
              </a:rPr>
              <a:t>development</a:t>
            </a:r>
          </a:p>
          <a:p>
            <a:endParaRPr lang="da-DK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2209</TotalTime>
  <Words>598</Words>
  <Application>Microsoft Office PowerPoint</Application>
  <PresentationFormat>Skærmshow (4:3)</PresentationFormat>
  <Paragraphs>202</Paragraphs>
  <Slides>19</Slides>
  <Notes>19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5" baseType="lpstr">
      <vt:lpstr>Arial</vt:lpstr>
      <vt:lpstr>AU Passata</vt:lpstr>
      <vt:lpstr>Calibri</vt:lpstr>
      <vt:lpstr>Comic Sans MS</vt:lpstr>
      <vt:lpstr>Wingdings</vt:lpstr>
      <vt:lpstr>Office Theme</vt:lpstr>
      <vt:lpstr>Integration Tests Planning </vt:lpstr>
      <vt:lpstr>Getting ready – mapping the dependency tree</vt:lpstr>
      <vt:lpstr>Integration test patterns</vt:lpstr>
      <vt:lpstr>Big Bang Integration</vt:lpstr>
      <vt:lpstr>Big Bang Integration</vt:lpstr>
      <vt:lpstr>Bottom-up Integration</vt:lpstr>
      <vt:lpstr>Bottom-up Integration</vt:lpstr>
      <vt:lpstr>Top-down Integration</vt:lpstr>
      <vt:lpstr>Top-down Integration</vt:lpstr>
      <vt:lpstr>Collaboration Integration</vt:lpstr>
      <vt:lpstr>Collaboration Integration</vt:lpstr>
      <vt:lpstr>Collaboration Integration</vt:lpstr>
      <vt:lpstr>Sandwich  Integration</vt:lpstr>
      <vt:lpstr>Sandwich Integration</vt:lpstr>
      <vt:lpstr>Dependency tree</vt:lpstr>
      <vt:lpstr>Dependency Tree</vt:lpstr>
      <vt:lpstr>Bottom Up Plan</vt:lpstr>
      <vt:lpstr>Test cases</vt:lpstr>
      <vt:lpstr>How to organize ITs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Frank Bodholdt Jakobsen</cp:lastModifiedBy>
  <cp:revision>134</cp:revision>
  <cp:lastPrinted>2018-11-01T08:18:17Z</cp:lastPrinted>
  <dcterms:created xsi:type="dcterms:W3CDTF">2011-04-02T15:06:22Z</dcterms:created>
  <dcterms:modified xsi:type="dcterms:W3CDTF">2019-03-27T08:03:34Z</dcterms:modified>
</cp:coreProperties>
</file>