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7" r:id="rId3"/>
    <p:sldId id="259" r:id="rId4"/>
    <p:sldId id="262" r:id="rId5"/>
    <p:sldId id="263" r:id="rId6"/>
    <p:sldId id="264" r:id="rId7"/>
    <p:sldId id="275" r:id="rId8"/>
    <p:sldId id="277" r:id="rId9"/>
    <p:sldId id="281" r:id="rId10"/>
    <p:sldId id="287" r:id="rId11"/>
    <p:sldId id="291"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2" d="100"/>
          <a:sy n="82" d="100"/>
        </p:scale>
        <p:origin x="50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B6AA0-D314-483E-8820-BDB6A1A3DB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41600A-0189-4217-B9D6-221CFDC901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3DDF01-827A-46F1-B5DE-5F2F657050EB}"/>
              </a:ext>
            </a:extLst>
          </p:cNvPr>
          <p:cNvSpPr>
            <a:spLocks noGrp="1"/>
          </p:cNvSpPr>
          <p:nvPr>
            <p:ph type="dt" sz="half" idx="10"/>
          </p:nvPr>
        </p:nvSpPr>
        <p:spPr/>
        <p:txBody>
          <a:bodyPr/>
          <a:lstStyle/>
          <a:p>
            <a:fld id="{EBA46971-F11F-4D83-887B-61A302A9074E}" type="datetimeFigureOut">
              <a:rPr lang="en-US" smtClean="0"/>
              <a:t>5/17/2021</a:t>
            </a:fld>
            <a:endParaRPr lang="en-US"/>
          </a:p>
        </p:txBody>
      </p:sp>
      <p:sp>
        <p:nvSpPr>
          <p:cNvPr id="5" name="Footer Placeholder 4">
            <a:extLst>
              <a:ext uri="{FF2B5EF4-FFF2-40B4-BE49-F238E27FC236}">
                <a16:creationId xmlns:a16="http://schemas.microsoft.com/office/drawing/2014/main" id="{C4CCBCAD-9C0E-41DF-B0F0-64012952B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829663-9FC6-459A-916A-967585F26946}"/>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380120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67907-D135-43B4-9B50-DD5E767CB8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E8D63A-85A5-42A6-AA02-22C87EF931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08056F-47C5-46FD-853A-0867D64B7E69}"/>
              </a:ext>
            </a:extLst>
          </p:cNvPr>
          <p:cNvSpPr>
            <a:spLocks noGrp="1"/>
          </p:cNvSpPr>
          <p:nvPr>
            <p:ph type="dt" sz="half" idx="10"/>
          </p:nvPr>
        </p:nvSpPr>
        <p:spPr/>
        <p:txBody>
          <a:bodyPr/>
          <a:lstStyle/>
          <a:p>
            <a:fld id="{EBA46971-F11F-4D83-887B-61A302A9074E}" type="datetimeFigureOut">
              <a:rPr lang="en-US" smtClean="0"/>
              <a:t>5/17/2021</a:t>
            </a:fld>
            <a:endParaRPr lang="en-US"/>
          </a:p>
        </p:txBody>
      </p:sp>
      <p:sp>
        <p:nvSpPr>
          <p:cNvPr id="5" name="Footer Placeholder 4">
            <a:extLst>
              <a:ext uri="{FF2B5EF4-FFF2-40B4-BE49-F238E27FC236}">
                <a16:creationId xmlns:a16="http://schemas.microsoft.com/office/drawing/2014/main" id="{B7367917-7968-442C-A97E-4F52013B3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F7E06-DD0E-49B7-838E-D75895C9C61D}"/>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3190625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F08FB4-9295-41E5-8D52-14270F2D0F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12C826-42A3-4011-BB45-20D08C3443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DCB65E-31C1-4244-B503-8F2B453F6C65}"/>
              </a:ext>
            </a:extLst>
          </p:cNvPr>
          <p:cNvSpPr>
            <a:spLocks noGrp="1"/>
          </p:cNvSpPr>
          <p:nvPr>
            <p:ph type="dt" sz="half" idx="10"/>
          </p:nvPr>
        </p:nvSpPr>
        <p:spPr/>
        <p:txBody>
          <a:bodyPr/>
          <a:lstStyle/>
          <a:p>
            <a:fld id="{EBA46971-F11F-4D83-887B-61A302A9074E}" type="datetimeFigureOut">
              <a:rPr lang="en-US" smtClean="0"/>
              <a:t>5/17/2021</a:t>
            </a:fld>
            <a:endParaRPr lang="en-US"/>
          </a:p>
        </p:txBody>
      </p:sp>
      <p:sp>
        <p:nvSpPr>
          <p:cNvPr id="5" name="Footer Placeholder 4">
            <a:extLst>
              <a:ext uri="{FF2B5EF4-FFF2-40B4-BE49-F238E27FC236}">
                <a16:creationId xmlns:a16="http://schemas.microsoft.com/office/drawing/2014/main" id="{4AACF79B-504F-4B32-91CD-FE2E121EF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A52C4D-7DE8-4E97-9283-EF5D7B646CA9}"/>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364047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B9D56-502C-4058-9099-8347C45C9A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6E4ABB-19F8-43E3-B158-EFB204B371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ACE6A1-4448-474F-825F-A3016CF5E8C5}"/>
              </a:ext>
            </a:extLst>
          </p:cNvPr>
          <p:cNvSpPr>
            <a:spLocks noGrp="1"/>
          </p:cNvSpPr>
          <p:nvPr>
            <p:ph type="dt" sz="half" idx="10"/>
          </p:nvPr>
        </p:nvSpPr>
        <p:spPr/>
        <p:txBody>
          <a:bodyPr/>
          <a:lstStyle/>
          <a:p>
            <a:fld id="{EBA46971-F11F-4D83-887B-61A302A9074E}" type="datetimeFigureOut">
              <a:rPr lang="en-US" smtClean="0"/>
              <a:t>5/17/2021</a:t>
            </a:fld>
            <a:endParaRPr lang="en-US"/>
          </a:p>
        </p:txBody>
      </p:sp>
      <p:sp>
        <p:nvSpPr>
          <p:cNvPr id="5" name="Footer Placeholder 4">
            <a:extLst>
              <a:ext uri="{FF2B5EF4-FFF2-40B4-BE49-F238E27FC236}">
                <a16:creationId xmlns:a16="http://schemas.microsoft.com/office/drawing/2014/main" id="{ACE0C680-D422-4777-95CF-4EC7D9AE9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A0E23-A2C9-4F6F-8D56-1D273B63C654}"/>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1523139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38E5-73E2-46F7-AF11-F4968AB13D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A85555-9890-44F1-91F2-960348C96F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3A8287-ADF0-4997-911D-3F6197B6E7A4}"/>
              </a:ext>
            </a:extLst>
          </p:cNvPr>
          <p:cNvSpPr>
            <a:spLocks noGrp="1"/>
          </p:cNvSpPr>
          <p:nvPr>
            <p:ph type="dt" sz="half" idx="10"/>
          </p:nvPr>
        </p:nvSpPr>
        <p:spPr/>
        <p:txBody>
          <a:bodyPr/>
          <a:lstStyle/>
          <a:p>
            <a:fld id="{EBA46971-F11F-4D83-887B-61A302A9074E}" type="datetimeFigureOut">
              <a:rPr lang="en-US" smtClean="0"/>
              <a:t>5/17/2021</a:t>
            </a:fld>
            <a:endParaRPr lang="en-US"/>
          </a:p>
        </p:txBody>
      </p:sp>
      <p:sp>
        <p:nvSpPr>
          <p:cNvPr id="5" name="Footer Placeholder 4">
            <a:extLst>
              <a:ext uri="{FF2B5EF4-FFF2-40B4-BE49-F238E27FC236}">
                <a16:creationId xmlns:a16="http://schemas.microsoft.com/office/drawing/2014/main" id="{84A44108-CB65-48E2-9472-4D0222DB0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A2ABED-C783-46D0-A595-7C5734960F86}"/>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3062012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5EFF-E3F4-48DB-8916-8DCFF87731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2989C0-D548-4F65-805C-90C6C3BF260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DD4927-1F58-4EB9-979B-DEBF13F8F5A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23CD66-F649-4C90-A47D-7A9434A15385}"/>
              </a:ext>
            </a:extLst>
          </p:cNvPr>
          <p:cNvSpPr>
            <a:spLocks noGrp="1"/>
          </p:cNvSpPr>
          <p:nvPr>
            <p:ph type="dt" sz="half" idx="10"/>
          </p:nvPr>
        </p:nvSpPr>
        <p:spPr/>
        <p:txBody>
          <a:bodyPr/>
          <a:lstStyle/>
          <a:p>
            <a:fld id="{EBA46971-F11F-4D83-887B-61A302A9074E}" type="datetimeFigureOut">
              <a:rPr lang="en-US" smtClean="0"/>
              <a:t>5/17/2021</a:t>
            </a:fld>
            <a:endParaRPr lang="en-US"/>
          </a:p>
        </p:txBody>
      </p:sp>
      <p:sp>
        <p:nvSpPr>
          <p:cNvPr id="6" name="Footer Placeholder 5">
            <a:extLst>
              <a:ext uri="{FF2B5EF4-FFF2-40B4-BE49-F238E27FC236}">
                <a16:creationId xmlns:a16="http://schemas.microsoft.com/office/drawing/2014/main" id="{FD2FAB22-F520-468F-A9C4-867E213051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0A6582-D61D-4248-AF46-CC835607210B}"/>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1685214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C9B6-77A7-4766-95BF-6E7C3EDB02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C385C4-274C-4D13-A740-9AFA9D56F6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22DB332-346D-4BC7-A8C6-151B3CAA70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8796C0-3ADB-473E-AF88-A99EAAFEC1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4E84D29-9BEB-444C-B354-018A299E64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3F0DF6-16EC-453E-AD90-B11098F3E36C}"/>
              </a:ext>
            </a:extLst>
          </p:cNvPr>
          <p:cNvSpPr>
            <a:spLocks noGrp="1"/>
          </p:cNvSpPr>
          <p:nvPr>
            <p:ph type="dt" sz="half" idx="10"/>
          </p:nvPr>
        </p:nvSpPr>
        <p:spPr/>
        <p:txBody>
          <a:bodyPr/>
          <a:lstStyle/>
          <a:p>
            <a:fld id="{EBA46971-F11F-4D83-887B-61A302A9074E}" type="datetimeFigureOut">
              <a:rPr lang="en-US" smtClean="0"/>
              <a:t>5/17/2021</a:t>
            </a:fld>
            <a:endParaRPr lang="en-US"/>
          </a:p>
        </p:txBody>
      </p:sp>
      <p:sp>
        <p:nvSpPr>
          <p:cNvPr id="8" name="Footer Placeholder 7">
            <a:extLst>
              <a:ext uri="{FF2B5EF4-FFF2-40B4-BE49-F238E27FC236}">
                <a16:creationId xmlns:a16="http://schemas.microsoft.com/office/drawing/2014/main" id="{1726DD3B-78E8-4741-B2BC-E1E12FAE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9FE8E0-FE0B-427B-B33C-B116E4042ADB}"/>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341906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717F-0290-4909-81B8-2C6A96E3D0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A9314B-1ECB-4CCC-A4FB-9C77CAEBBBC0}"/>
              </a:ext>
            </a:extLst>
          </p:cNvPr>
          <p:cNvSpPr>
            <a:spLocks noGrp="1"/>
          </p:cNvSpPr>
          <p:nvPr>
            <p:ph type="dt" sz="half" idx="10"/>
          </p:nvPr>
        </p:nvSpPr>
        <p:spPr/>
        <p:txBody>
          <a:bodyPr/>
          <a:lstStyle/>
          <a:p>
            <a:fld id="{EBA46971-F11F-4D83-887B-61A302A9074E}" type="datetimeFigureOut">
              <a:rPr lang="en-US" smtClean="0"/>
              <a:t>5/17/2021</a:t>
            </a:fld>
            <a:endParaRPr lang="en-US"/>
          </a:p>
        </p:txBody>
      </p:sp>
      <p:sp>
        <p:nvSpPr>
          <p:cNvPr id="4" name="Footer Placeholder 3">
            <a:extLst>
              <a:ext uri="{FF2B5EF4-FFF2-40B4-BE49-F238E27FC236}">
                <a16:creationId xmlns:a16="http://schemas.microsoft.com/office/drawing/2014/main" id="{6173858B-CD8F-405F-906B-3281EEAD99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B4A3C5-E330-4F7A-A898-F94642C1E41C}"/>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4025803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0D1FF9-0D96-4CC9-A051-83EE960EC5CB}"/>
              </a:ext>
            </a:extLst>
          </p:cNvPr>
          <p:cNvSpPr>
            <a:spLocks noGrp="1"/>
          </p:cNvSpPr>
          <p:nvPr>
            <p:ph type="dt" sz="half" idx="10"/>
          </p:nvPr>
        </p:nvSpPr>
        <p:spPr/>
        <p:txBody>
          <a:bodyPr/>
          <a:lstStyle/>
          <a:p>
            <a:fld id="{EBA46971-F11F-4D83-887B-61A302A9074E}" type="datetimeFigureOut">
              <a:rPr lang="en-US" smtClean="0"/>
              <a:t>5/17/2021</a:t>
            </a:fld>
            <a:endParaRPr lang="en-US"/>
          </a:p>
        </p:txBody>
      </p:sp>
      <p:sp>
        <p:nvSpPr>
          <p:cNvPr id="3" name="Footer Placeholder 2">
            <a:extLst>
              <a:ext uri="{FF2B5EF4-FFF2-40B4-BE49-F238E27FC236}">
                <a16:creationId xmlns:a16="http://schemas.microsoft.com/office/drawing/2014/main" id="{A7A0B9C2-F77A-4742-BF4D-23A02BB271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20F32E-4173-41C6-9ADE-B9EA4526D3C2}"/>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50843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565E-CF49-47A4-AF18-032A0B9070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F243AB-54BF-4F8E-AB45-1F25612ADF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27FBDF-C437-45D9-9588-A71BAFE809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630CC2-A145-48CF-8E75-98BEA718F5DF}"/>
              </a:ext>
            </a:extLst>
          </p:cNvPr>
          <p:cNvSpPr>
            <a:spLocks noGrp="1"/>
          </p:cNvSpPr>
          <p:nvPr>
            <p:ph type="dt" sz="half" idx="10"/>
          </p:nvPr>
        </p:nvSpPr>
        <p:spPr/>
        <p:txBody>
          <a:bodyPr/>
          <a:lstStyle/>
          <a:p>
            <a:fld id="{EBA46971-F11F-4D83-887B-61A302A9074E}" type="datetimeFigureOut">
              <a:rPr lang="en-US" smtClean="0"/>
              <a:t>5/17/2021</a:t>
            </a:fld>
            <a:endParaRPr lang="en-US"/>
          </a:p>
        </p:txBody>
      </p:sp>
      <p:sp>
        <p:nvSpPr>
          <p:cNvPr id="6" name="Footer Placeholder 5">
            <a:extLst>
              <a:ext uri="{FF2B5EF4-FFF2-40B4-BE49-F238E27FC236}">
                <a16:creationId xmlns:a16="http://schemas.microsoft.com/office/drawing/2014/main" id="{2F05740F-25B3-40A1-84B7-5AE7652A28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32EDDF-4E90-4825-91BC-37B233C54AC4}"/>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4236112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5E10-3E60-442A-93D5-6D073454BD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F08905-B25A-461D-A986-DD18C4193C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D979FB-4EC5-49FA-ADD5-5E4BE9EC1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6CDFC8-F822-48F3-A666-9E5485853DE8}"/>
              </a:ext>
            </a:extLst>
          </p:cNvPr>
          <p:cNvSpPr>
            <a:spLocks noGrp="1"/>
          </p:cNvSpPr>
          <p:nvPr>
            <p:ph type="dt" sz="half" idx="10"/>
          </p:nvPr>
        </p:nvSpPr>
        <p:spPr/>
        <p:txBody>
          <a:bodyPr/>
          <a:lstStyle/>
          <a:p>
            <a:fld id="{EBA46971-F11F-4D83-887B-61A302A9074E}" type="datetimeFigureOut">
              <a:rPr lang="en-US" smtClean="0"/>
              <a:t>5/17/2021</a:t>
            </a:fld>
            <a:endParaRPr lang="en-US"/>
          </a:p>
        </p:txBody>
      </p:sp>
      <p:sp>
        <p:nvSpPr>
          <p:cNvPr id="6" name="Footer Placeholder 5">
            <a:extLst>
              <a:ext uri="{FF2B5EF4-FFF2-40B4-BE49-F238E27FC236}">
                <a16:creationId xmlns:a16="http://schemas.microsoft.com/office/drawing/2014/main" id="{E1BFCF72-4F33-48C7-BFF9-23F2554F41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8B55AB-3640-4A5B-8D99-BBFB1BB605F8}"/>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3648821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8000">
              <a:schemeClr val="bg1">
                <a:lumMod val="75000"/>
              </a:schemeClr>
            </a:gs>
            <a:gs pos="0">
              <a:schemeClr val="accent1">
                <a:lumMod val="5000"/>
                <a:lumOff val="9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DB8E0E-EE53-4CFB-98A8-C929BFB284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94BEC3-ADFF-4C6C-8FDE-AEFABEC0AD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CBCE54-D3D9-4B47-8F2C-CF4EFBD4EA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A46971-F11F-4D83-887B-61A302A9074E}" type="datetimeFigureOut">
              <a:rPr lang="en-US" smtClean="0"/>
              <a:t>5/17/2021</a:t>
            </a:fld>
            <a:endParaRPr lang="en-US"/>
          </a:p>
        </p:txBody>
      </p:sp>
      <p:sp>
        <p:nvSpPr>
          <p:cNvPr id="5" name="Footer Placeholder 4">
            <a:extLst>
              <a:ext uri="{FF2B5EF4-FFF2-40B4-BE49-F238E27FC236}">
                <a16:creationId xmlns:a16="http://schemas.microsoft.com/office/drawing/2014/main" id="{B58E7E9C-C525-4965-B805-8498186FAC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C83EC4-616E-41FC-85DA-EB03E515FE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2AEBE2-8A59-4ECF-B5C0-B2C1FF80079D}" type="slidenum">
              <a:rPr lang="en-US" smtClean="0"/>
              <a:t>‹#›</a:t>
            </a:fld>
            <a:endParaRPr lang="en-US"/>
          </a:p>
        </p:txBody>
      </p:sp>
    </p:spTree>
    <p:extLst>
      <p:ext uri="{BB962C8B-B14F-4D97-AF65-F5344CB8AC3E}">
        <p14:creationId xmlns:p14="http://schemas.microsoft.com/office/powerpoint/2010/main" val="1212442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1CC631E9-1559-4F34-AB4F-6BC54496E08A}"/>
              </a:ext>
            </a:extLst>
          </p:cNvPr>
          <p:cNvSpPr txBox="1">
            <a:spLocks/>
          </p:cNvSpPr>
          <p:nvPr/>
        </p:nvSpPr>
        <p:spPr>
          <a:xfrm>
            <a:off x="1524000" y="584895"/>
            <a:ext cx="9144000" cy="168751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tx1">
                    <a:lumMod val="85000"/>
                    <a:lumOff val="15000"/>
                  </a:schemeClr>
                </a:solidFill>
              </a:rPr>
              <a:t>AUTOMATIC DETECTION OF TRAFFIC VIOLATION</a:t>
            </a:r>
            <a:endParaRPr lang="en-US" sz="4800" b="1" dirty="0"/>
          </a:p>
        </p:txBody>
      </p:sp>
      <p:sp>
        <p:nvSpPr>
          <p:cNvPr id="7" name="Oval 6">
            <a:extLst>
              <a:ext uri="{FF2B5EF4-FFF2-40B4-BE49-F238E27FC236}">
                <a16:creationId xmlns:a16="http://schemas.microsoft.com/office/drawing/2014/main" id="{47D4534A-7BE3-4E3C-8667-0D89A3EDEBF5}"/>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1</a:t>
            </a:r>
          </a:p>
        </p:txBody>
      </p:sp>
      <p:sp>
        <p:nvSpPr>
          <p:cNvPr id="8" name="Title 6">
            <a:extLst>
              <a:ext uri="{FF2B5EF4-FFF2-40B4-BE49-F238E27FC236}">
                <a16:creationId xmlns:a16="http://schemas.microsoft.com/office/drawing/2014/main" id="{A03E6206-C6CD-4CB6-B9CD-069D200494B7}"/>
              </a:ext>
            </a:extLst>
          </p:cNvPr>
          <p:cNvSpPr txBox="1">
            <a:spLocks/>
          </p:cNvSpPr>
          <p:nvPr/>
        </p:nvSpPr>
        <p:spPr>
          <a:xfrm>
            <a:off x="1752599" y="2678934"/>
            <a:ext cx="5576999" cy="1426722"/>
          </a:xfrm>
          <a:prstGeom prst="rect">
            <a:avLst/>
          </a:prstGeom>
          <a:noFill/>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 </a:t>
            </a:r>
          </a:p>
          <a:p>
            <a:r>
              <a:rPr lang="en-US" sz="9600" b="1" dirty="0"/>
              <a:t>Supervised By</a:t>
            </a:r>
          </a:p>
          <a:p>
            <a:endParaRPr lang="en-US" sz="9600" b="1" dirty="0"/>
          </a:p>
          <a:p>
            <a:r>
              <a:rPr lang="en-US" sz="8000" dirty="0">
                <a:latin typeface="+mn-lt"/>
              </a:rPr>
              <a:t>Sharfuddin Waseem Mohammed</a:t>
            </a:r>
          </a:p>
          <a:p>
            <a:r>
              <a:rPr lang="en-US" sz="8000" dirty="0">
                <a:latin typeface="+mn-lt"/>
              </a:rPr>
              <a:t>Asst. Professor</a:t>
            </a:r>
          </a:p>
          <a:p>
            <a:r>
              <a:rPr lang="en-US" sz="8000" dirty="0">
                <a:latin typeface="+mn-lt"/>
              </a:rPr>
              <a:t>Dept. of Computer Science and Engineering</a:t>
            </a:r>
          </a:p>
          <a:p>
            <a:pPr algn="ctr"/>
            <a:endParaRPr lang="en-US" sz="4800" b="1" dirty="0"/>
          </a:p>
        </p:txBody>
      </p:sp>
      <p:sp>
        <p:nvSpPr>
          <p:cNvPr id="9" name="Title 6">
            <a:extLst>
              <a:ext uri="{FF2B5EF4-FFF2-40B4-BE49-F238E27FC236}">
                <a16:creationId xmlns:a16="http://schemas.microsoft.com/office/drawing/2014/main" id="{8887BD5B-A4A3-4565-BBEF-6AC0D4E1C118}"/>
              </a:ext>
            </a:extLst>
          </p:cNvPr>
          <p:cNvSpPr txBox="1">
            <a:spLocks/>
          </p:cNvSpPr>
          <p:nvPr/>
        </p:nvSpPr>
        <p:spPr>
          <a:xfrm>
            <a:off x="7047690" y="2061231"/>
            <a:ext cx="4104401" cy="2529149"/>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Presented By</a:t>
            </a:r>
          </a:p>
          <a:p>
            <a:endParaRPr lang="en-US" sz="2400" dirty="0"/>
          </a:p>
          <a:p>
            <a:r>
              <a:rPr lang="en-US" sz="2000" dirty="0">
                <a:latin typeface="+mn-lt"/>
              </a:rPr>
              <a:t>Abdul Bari Mohammed</a:t>
            </a:r>
          </a:p>
          <a:p>
            <a:r>
              <a:rPr lang="en-US" sz="2000" dirty="0">
                <a:latin typeface="+mn-lt"/>
              </a:rPr>
              <a:t>Roll No.: B19CS185L</a:t>
            </a:r>
          </a:p>
        </p:txBody>
      </p:sp>
      <p:sp>
        <p:nvSpPr>
          <p:cNvPr id="10" name="Title 6">
            <a:extLst>
              <a:ext uri="{FF2B5EF4-FFF2-40B4-BE49-F238E27FC236}">
                <a16:creationId xmlns:a16="http://schemas.microsoft.com/office/drawing/2014/main" id="{0CB05795-000C-435D-AA4D-C6B1F138DFEC}"/>
              </a:ext>
            </a:extLst>
          </p:cNvPr>
          <p:cNvSpPr txBox="1">
            <a:spLocks/>
          </p:cNvSpPr>
          <p:nvPr/>
        </p:nvSpPr>
        <p:spPr>
          <a:xfrm>
            <a:off x="2655800" y="4852159"/>
            <a:ext cx="8717205" cy="129374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900" b="1" dirty="0"/>
              <a:t>Department of Computer Science and Engineering</a:t>
            </a:r>
            <a:endParaRPr lang="en-US" sz="2900" dirty="0"/>
          </a:p>
          <a:p>
            <a:r>
              <a:rPr lang="en-US" sz="2900" b="1" dirty="0"/>
              <a:t>Kakatiya Institute of Technology &amp; Science, Warangal</a:t>
            </a:r>
            <a:endParaRPr lang="en-US" sz="2900" dirty="0"/>
          </a:p>
          <a:p>
            <a:pPr algn="ctr"/>
            <a:endParaRPr lang="en-US" sz="4800" b="1" dirty="0"/>
          </a:p>
        </p:txBody>
      </p:sp>
      <p:pic>
        <p:nvPicPr>
          <p:cNvPr id="5" name="Picture 4">
            <a:extLst>
              <a:ext uri="{FF2B5EF4-FFF2-40B4-BE49-F238E27FC236}">
                <a16:creationId xmlns:a16="http://schemas.microsoft.com/office/drawing/2014/main" id="{C855980B-4E83-4B66-BA0F-CA2610404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009" y="4585594"/>
            <a:ext cx="1432791" cy="1293744"/>
          </a:xfrm>
          <a:prstGeom prst="rect">
            <a:avLst/>
          </a:prstGeom>
        </p:spPr>
      </p:pic>
    </p:spTree>
    <p:extLst>
      <p:ext uri="{BB962C8B-B14F-4D97-AF65-F5344CB8AC3E}">
        <p14:creationId xmlns:p14="http://schemas.microsoft.com/office/powerpoint/2010/main" val="156342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348706"/>
            <a:ext cx="8302752" cy="769441"/>
          </a:xfrm>
          <a:prstGeom prst="rect">
            <a:avLst/>
          </a:prstGeom>
          <a:noFill/>
        </p:spPr>
        <p:txBody>
          <a:bodyPr wrap="square" rtlCol="0">
            <a:spAutoFit/>
          </a:bodyPr>
          <a:lstStyle/>
          <a:p>
            <a:r>
              <a:rPr lang="en-GB" sz="4400" b="1" dirty="0"/>
              <a:t>Implementation </a:t>
            </a:r>
            <a:r>
              <a:rPr lang="en-GB" sz="4400" dirty="0"/>
              <a:t>(Cont.)</a:t>
            </a:r>
            <a:r>
              <a:rPr lang="en-GB" sz="4400" b="1" dirty="0"/>
              <a:t> </a:t>
            </a:r>
          </a:p>
        </p:txBody>
      </p:sp>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10</a:t>
            </a:r>
          </a:p>
        </p:txBody>
      </p:sp>
      <p:pic>
        <p:nvPicPr>
          <p:cNvPr id="11" name="Picture 10">
            <a:extLst>
              <a:ext uri="{FF2B5EF4-FFF2-40B4-BE49-F238E27FC236}">
                <a16:creationId xmlns:a16="http://schemas.microsoft.com/office/drawing/2014/main" id="{FB9C5B1C-FC9F-404C-B559-7880C9BC7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313" y="1568225"/>
            <a:ext cx="5557421" cy="3721550"/>
          </a:xfrm>
          <a:prstGeom prst="rect">
            <a:avLst/>
          </a:prstGeom>
        </p:spPr>
      </p:pic>
      <p:sp>
        <p:nvSpPr>
          <p:cNvPr id="12" name="Content Placeholder 2">
            <a:extLst>
              <a:ext uri="{FF2B5EF4-FFF2-40B4-BE49-F238E27FC236}">
                <a16:creationId xmlns:a16="http://schemas.microsoft.com/office/drawing/2014/main" id="{ABD02243-95C4-46B0-A432-A9BDB8493FF4}"/>
              </a:ext>
            </a:extLst>
          </p:cNvPr>
          <p:cNvSpPr txBox="1">
            <a:spLocks/>
          </p:cNvSpPr>
          <p:nvPr/>
        </p:nvSpPr>
        <p:spPr>
          <a:xfrm>
            <a:off x="1724691" y="5474196"/>
            <a:ext cx="3237746" cy="76944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Region of Interest</a:t>
            </a:r>
          </a:p>
          <a:p>
            <a:pPr marL="0" indent="0" algn="ctr">
              <a:buNone/>
            </a:pPr>
            <a:r>
              <a:rPr lang="en-US" dirty="0">
                <a:latin typeface="Calibri" panose="020F0502020204030204" pitchFamily="34" charset="0"/>
                <a:cs typeface="Calibri" panose="020F0502020204030204" pitchFamily="34" charset="0"/>
              </a:rPr>
              <a:t>(Drawing Signal Line)</a:t>
            </a:r>
            <a:endParaRPr lang="en-GB" dirty="0">
              <a:latin typeface="Calibri" panose="020F0502020204030204" pitchFamily="34" charset="0"/>
              <a:cs typeface="Calibri" panose="020F0502020204030204" pitchFamily="34" charset="0"/>
            </a:endParaRPr>
          </a:p>
        </p:txBody>
      </p:sp>
      <p:pic>
        <p:nvPicPr>
          <p:cNvPr id="9" name="Content Placeholder 7">
            <a:extLst>
              <a:ext uri="{FF2B5EF4-FFF2-40B4-BE49-F238E27FC236}">
                <a16:creationId xmlns:a16="http://schemas.microsoft.com/office/drawing/2014/main" id="{FAA738CD-5619-4B5B-89D9-DC84B0E3E60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10268" y="1568225"/>
            <a:ext cx="5557421" cy="3721550"/>
          </a:xfrm>
        </p:spPr>
      </p:pic>
      <p:sp>
        <p:nvSpPr>
          <p:cNvPr id="10" name="Content Placeholder 2">
            <a:extLst>
              <a:ext uri="{FF2B5EF4-FFF2-40B4-BE49-F238E27FC236}">
                <a16:creationId xmlns:a16="http://schemas.microsoft.com/office/drawing/2014/main" id="{F29D7A44-2046-43D5-B63B-BC0AD50D62A8}"/>
              </a:ext>
            </a:extLst>
          </p:cNvPr>
          <p:cNvSpPr txBox="1">
            <a:spLocks/>
          </p:cNvSpPr>
          <p:nvPr/>
        </p:nvSpPr>
        <p:spPr>
          <a:xfrm>
            <a:off x="7370105" y="5474196"/>
            <a:ext cx="3237746" cy="76944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Final Output</a:t>
            </a:r>
          </a:p>
          <a:p>
            <a:pPr marL="0" indent="0" algn="ctr">
              <a:buNone/>
            </a:pPr>
            <a:r>
              <a:rPr lang="en-US" dirty="0">
                <a:latin typeface="Calibri" panose="020F0502020204030204" pitchFamily="34" charset="0"/>
                <a:cs typeface="Calibri" panose="020F0502020204030204" pitchFamily="34" charset="0"/>
              </a:rPr>
              <a:t>(On Each frame)</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3820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5E86693-1D01-443D-AA83-B699EB3A3428}"/>
              </a:ext>
            </a:extLst>
          </p:cNvPr>
          <p:cNvSpPr>
            <a:spLocks noGrp="1"/>
          </p:cNvSpPr>
          <p:nvPr>
            <p:ph type="title"/>
          </p:nvPr>
        </p:nvSpPr>
        <p:spPr>
          <a:xfrm>
            <a:off x="838200" y="633478"/>
            <a:ext cx="10515600" cy="1325563"/>
          </a:xfrm>
        </p:spPr>
        <p:txBody>
          <a:bodyPr/>
          <a:lstStyle/>
          <a:p>
            <a:r>
              <a:rPr lang="en-GB" b="1" dirty="0">
                <a:latin typeface="Calibri" panose="020F0502020204030204" pitchFamily="34" charset="0"/>
                <a:cs typeface="Calibri" panose="020F0502020204030204" pitchFamily="34" charset="0"/>
              </a:rPr>
              <a:t>Conclusion</a:t>
            </a:r>
            <a:endParaRPr lang="en-US" dirty="0"/>
          </a:p>
        </p:txBody>
      </p:sp>
      <p:sp>
        <p:nvSpPr>
          <p:cNvPr id="16" name="Content Placeholder 2">
            <a:extLst>
              <a:ext uri="{FF2B5EF4-FFF2-40B4-BE49-F238E27FC236}">
                <a16:creationId xmlns:a16="http://schemas.microsoft.com/office/drawing/2014/main" id="{7E74BE60-7CAC-4745-A815-F38BA931B00A}"/>
              </a:ext>
            </a:extLst>
          </p:cNvPr>
          <p:cNvSpPr>
            <a:spLocks noGrp="1"/>
          </p:cNvSpPr>
          <p:nvPr>
            <p:ph idx="1"/>
          </p:nvPr>
        </p:nvSpPr>
        <p:spPr>
          <a:xfrm>
            <a:off x="838200" y="2141537"/>
            <a:ext cx="10515600" cy="4351338"/>
          </a:xfrm>
        </p:spPr>
        <p:txBody>
          <a:bodyPr/>
          <a:lstStyle/>
          <a:p>
            <a:pPr>
              <a:lnSpc>
                <a:spcPct val="150000"/>
              </a:lnSpc>
              <a:buFont typeface="Wingdings" panose="05000000000000000000" pitchFamily="2" charset="2"/>
              <a:buChar char="Ø"/>
            </a:pPr>
            <a:r>
              <a:rPr lang="en-US" dirty="0"/>
              <a:t> Adding more real life features</a:t>
            </a:r>
          </a:p>
          <a:p>
            <a:pPr>
              <a:lnSpc>
                <a:spcPct val="150000"/>
              </a:lnSpc>
              <a:buFont typeface="Wingdings" panose="05000000000000000000" pitchFamily="2" charset="2"/>
              <a:buChar char="Ø"/>
            </a:pPr>
            <a:r>
              <a:rPr lang="en-US" dirty="0"/>
              <a:t> Making this system more robust</a:t>
            </a:r>
          </a:p>
          <a:p>
            <a:pPr>
              <a:lnSpc>
                <a:spcPct val="150000"/>
              </a:lnSpc>
              <a:buFont typeface="Wingdings" panose="05000000000000000000" pitchFamily="2" charset="2"/>
              <a:buChar char="Ø"/>
            </a:pPr>
            <a:r>
              <a:rPr lang="en-US" dirty="0"/>
              <a:t> Adding Number Plate Detection with OCR support</a:t>
            </a:r>
          </a:p>
          <a:p>
            <a:pPr>
              <a:lnSpc>
                <a:spcPct val="150000"/>
              </a:lnSpc>
              <a:buFont typeface="Wingdings" panose="05000000000000000000" pitchFamily="2" charset="2"/>
              <a:buChar char="Ø"/>
            </a:pPr>
            <a:r>
              <a:rPr lang="en-US" dirty="0"/>
              <a:t> Adding more traffic violation conditions</a:t>
            </a:r>
          </a:p>
          <a:p>
            <a:pPr marL="0" indent="0">
              <a:lnSpc>
                <a:spcPct val="150000"/>
              </a:lnSpc>
              <a:buNone/>
            </a:pPr>
            <a:endParaRPr lang="en-US" dirty="0"/>
          </a:p>
          <a:p>
            <a:pPr>
              <a:lnSpc>
                <a:spcPct val="150000"/>
              </a:lnSpc>
              <a:buFont typeface="Wingdings" panose="05000000000000000000" pitchFamily="2" charset="2"/>
              <a:buChar char="Ø"/>
            </a:pPr>
            <a:endParaRPr lang="en-US" dirty="0"/>
          </a:p>
        </p:txBody>
      </p:sp>
      <p:sp>
        <p:nvSpPr>
          <p:cNvPr id="5" name="Oval 4">
            <a:extLst>
              <a:ext uri="{FF2B5EF4-FFF2-40B4-BE49-F238E27FC236}">
                <a16:creationId xmlns:a16="http://schemas.microsoft.com/office/drawing/2014/main" id="{A8531322-1947-465B-B597-18A16FD35601}"/>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11</a:t>
            </a:r>
          </a:p>
        </p:txBody>
      </p:sp>
    </p:spTree>
    <p:extLst>
      <p:ext uri="{BB962C8B-B14F-4D97-AF65-F5344CB8AC3E}">
        <p14:creationId xmlns:p14="http://schemas.microsoft.com/office/powerpoint/2010/main" val="2720053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F93767-2DDB-43A5-BF79-ED24E52220B3}"/>
              </a:ext>
            </a:extLst>
          </p:cNvPr>
          <p:cNvSpPr txBox="1"/>
          <p:nvPr/>
        </p:nvSpPr>
        <p:spPr>
          <a:xfrm>
            <a:off x="599660" y="2232855"/>
            <a:ext cx="10992679" cy="1569660"/>
          </a:xfrm>
          <a:prstGeom prst="rect">
            <a:avLst/>
          </a:prstGeom>
          <a:noFill/>
        </p:spPr>
        <p:txBody>
          <a:bodyPr wrap="square" rtlCol="0">
            <a:spAutoFit/>
          </a:bodyPr>
          <a:lstStyle/>
          <a:p>
            <a:pPr algn="ctr"/>
            <a:r>
              <a:rPr lang="en-GB" sz="9600" dirty="0"/>
              <a:t>THANK YOU</a:t>
            </a:r>
          </a:p>
        </p:txBody>
      </p:sp>
      <p:sp>
        <p:nvSpPr>
          <p:cNvPr id="5" name="Oval 4">
            <a:extLst>
              <a:ext uri="{FF2B5EF4-FFF2-40B4-BE49-F238E27FC236}">
                <a16:creationId xmlns:a16="http://schemas.microsoft.com/office/drawing/2014/main" id="{3675EAF5-2FDB-40C0-81C3-774535E947E6}"/>
              </a:ext>
            </a:extLst>
          </p:cNvPr>
          <p:cNvSpPr/>
          <p:nvPr/>
        </p:nvSpPr>
        <p:spPr>
          <a:xfrm>
            <a:off x="10674626" y="6090201"/>
            <a:ext cx="517248"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Bell MT" panose="02020503060305020303" pitchFamily="18" charset="0"/>
              </a:rPr>
              <a:t>12</a:t>
            </a:r>
            <a:endParaRPr lang="en-US" sz="1400" dirty="0">
              <a:latin typeface="Bell MT" panose="02020503060305020303" pitchFamily="18" charset="0"/>
            </a:endParaRPr>
          </a:p>
        </p:txBody>
      </p:sp>
    </p:spTree>
    <p:extLst>
      <p:ext uri="{BB962C8B-B14F-4D97-AF65-F5344CB8AC3E}">
        <p14:creationId xmlns:p14="http://schemas.microsoft.com/office/powerpoint/2010/main" val="917382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167F9F65-DBF4-4850-9EC4-99C5EA6242C1}"/>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2</a:t>
            </a:r>
          </a:p>
        </p:txBody>
      </p:sp>
      <p:sp>
        <p:nvSpPr>
          <p:cNvPr id="14" name="Title 1">
            <a:extLst>
              <a:ext uri="{FF2B5EF4-FFF2-40B4-BE49-F238E27FC236}">
                <a16:creationId xmlns:a16="http://schemas.microsoft.com/office/drawing/2014/main" id="{05E86693-1D01-443D-AA83-B699EB3A3428}"/>
              </a:ext>
            </a:extLst>
          </p:cNvPr>
          <p:cNvSpPr>
            <a:spLocks noGrp="1"/>
          </p:cNvSpPr>
          <p:nvPr>
            <p:ph type="title"/>
          </p:nvPr>
        </p:nvSpPr>
        <p:spPr>
          <a:xfrm>
            <a:off x="838200" y="633478"/>
            <a:ext cx="10515600" cy="1325563"/>
          </a:xfrm>
        </p:spPr>
        <p:txBody>
          <a:bodyPr/>
          <a:lstStyle/>
          <a:p>
            <a:r>
              <a:rPr lang="en-GB" b="1" dirty="0">
                <a:latin typeface="Calibri" panose="020F0502020204030204" pitchFamily="34" charset="0"/>
                <a:cs typeface="Calibri" panose="020F0502020204030204" pitchFamily="34" charset="0"/>
              </a:rPr>
              <a:t>Objectives</a:t>
            </a:r>
            <a:endParaRPr lang="en-US" dirty="0"/>
          </a:p>
        </p:txBody>
      </p:sp>
      <p:sp>
        <p:nvSpPr>
          <p:cNvPr id="16" name="Content Placeholder 2">
            <a:extLst>
              <a:ext uri="{FF2B5EF4-FFF2-40B4-BE49-F238E27FC236}">
                <a16:creationId xmlns:a16="http://schemas.microsoft.com/office/drawing/2014/main" id="{7E74BE60-7CAC-4745-A815-F38BA931B00A}"/>
              </a:ext>
            </a:extLst>
          </p:cNvPr>
          <p:cNvSpPr>
            <a:spLocks noGrp="1"/>
          </p:cNvSpPr>
          <p:nvPr>
            <p:ph idx="1"/>
          </p:nvPr>
        </p:nvSpPr>
        <p:spPr>
          <a:xfrm>
            <a:off x="838200" y="2141537"/>
            <a:ext cx="10515600" cy="4351338"/>
          </a:xfrm>
        </p:spPr>
        <p:txBody>
          <a:bodyPr/>
          <a:lstStyle/>
          <a:p>
            <a:pPr>
              <a:buFont typeface="Wingdings" panose="05000000000000000000" pitchFamily="2" charset="2"/>
              <a:buChar char="Ø"/>
            </a:pPr>
            <a:r>
              <a:rPr lang="en-US" dirty="0"/>
              <a:t> Automate traffic signal violation detection</a:t>
            </a:r>
          </a:p>
          <a:p>
            <a:pPr>
              <a:buFont typeface="Wingdings" panose="05000000000000000000" pitchFamily="2" charset="2"/>
              <a:buChar char="Ø"/>
            </a:pPr>
            <a:endParaRPr lang="en-US" dirty="0"/>
          </a:p>
          <a:p>
            <a:pPr>
              <a:buFont typeface="Wingdings" panose="05000000000000000000" pitchFamily="2" charset="2"/>
              <a:buChar char="Ø"/>
            </a:pPr>
            <a:r>
              <a:rPr lang="en-US" dirty="0"/>
              <a:t> Make it easy for the traffic police department to monitor the traffic</a:t>
            </a:r>
          </a:p>
          <a:p>
            <a:pPr>
              <a:buFont typeface="Wingdings" panose="05000000000000000000" pitchFamily="2" charset="2"/>
              <a:buChar char="Ø"/>
            </a:pPr>
            <a:endParaRPr lang="en-US" dirty="0"/>
          </a:p>
          <a:p>
            <a:pPr>
              <a:buFont typeface="Wingdings" panose="05000000000000000000" pitchFamily="2" charset="2"/>
              <a:buChar char="Ø"/>
            </a:pPr>
            <a:r>
              <a:rPr lang="en-US" dirty="0"/>
              <a:t> Detecting and tracking the vehicle and their activities accurately</a:t>
            </a:r>
          </a:p>
        </p:txBody>
      </p:sp>
    </p:spTree>
    <p:extLst>
      <p:ext uri="{BB962C8B-B14F-4D97-AF65-F5344CB8AC3E}">
        <p14:creationId xmlns:p14="http://schemas.microsoft.com/office/powerpoint/2010/main" val="613372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6031A-393C-4366-8082-CCF0EBEB21C4}"/>
              </a:ext>
            </a:extLst>
          </p:cNvPr>
          <p:cNvSpPr>
            <a:spLocks noGrp="1"/>
          </p:cNvSpPr>
          <p:nvPr>
            <p:ph type="title"/>
          </p:nvPr>
        </p:nvSpPr>
        <p:spPr>
          <a:xfrm>
            <a:off x="839788" y="457200"/>
            <a:ext cx="3932237" cy="872836"/>
          </a:xfrm>
        </p:spPr>
        <p:txBody>
          <a:bodyPr/>
          <a:lstStyle/>
          <a:p>
            <a:r>
              <a:rPr lang="en-GB" b="1" dirty="0">
                <a:latin typeface="Calibri" panose="020F0502020204030204" pitchFamily="34" charset="0"/>
                <a:cs typeface="Calibri" panose="020F0502020204030204" pitchFamily="34" charset="0"/>
              </a:rPr>
              <a:t>SYSTEM OVERVIEW</a:t>
            </a:r>
            <a:endParaRPr lang="en-US" dirty="0"/>
          </a:p>
        </p:txBody>
      </p:sp>
      <p:sp>
        <p:nvSpPr>
          <p:cNvPr id="6" name="Text Placeholder 5">
            <a:extLst>
              <a:ext uri="{FF2B5EF4-FFF2-40B4-BE49-F238E27FC236}">
                <a16:creationId xmlns:a16="http://schemas.microsoft.com/office/drawing/2014/main" id="{36BEBC4C-80D0-4CCD-AEF6-21D27EF46168}"/>
              </a:ext>
            </a:extLst>
          </p:cNvPr>
          <p:cNvSpPr>
            <a:spLocks noGrp="1"/>
          </p:cNvSpPr>
          <p:nvPr>
            <p:ph type="body" sz="half" idx="2"/>
          </p:nvPr>
        </p:nvSpPr>
        <p:spPr>
          <a:xfrm>
            <a:off x="836612" y="1330036"/>
            <a:ext cx="3932237" cy="3811588"/>
          </a:xfrm>
        </p:spPr>
        <p:txBody>
          <a:bodyPr/>
          <a:lstStyle/>
          <a:p>
            <a:pPr marL="0" indent="0">
              <a:buNone/>
            </a:pPr>
            <a:endParaRPr lang="en-US" dirty="0"/>
          </a:p>
          <a:p>
            <a:pPr marL="0" indent="0">
              <a:buNone/>
            </a:pPr>
            <a:r>
              <a:rPr lang="en-US" sz="1600" dirty="0"/>
              <a:t>The System contains two main components –</a:t>
            </a:r>
          </a:p>
          <a:p>
            <a:pPr marL="342900" indent="-342900">
              <a:buFont typeface="+mj-lt"/>
              <a:buAutoNum type="arabicPeriod"/>
            </a:pPr>
            <a:r>
              <a:rPr lang="en-US" sz="1600" dirty="0"/>
              <a:t>Vehicle Detection Model (YOLOv3)</a:t>
            </a:r>
          </a:p>
          <a:p>
            <a:pPr marL="342900" indent="-342900">
              <a:buFont typeface="+mj-lt"/>
              <a:buAutoNum type="arabicPeriod"/>
            </a:pPr>
            <a:r>
              <a:rPr lang="en-US" sz="1600" dirty="0"/>
              <a:t>Graphical User Interface (Tkinter)  </a:t>
            </a:r>
          </a:p>
          <a:p>
            <a:endParaRPr lang="en-IN" dirty="0"/>
          </a:p>
        </p:txBody>
      </p:sp>
      <p:sp>
        <p:nvSpPr>
          <p:cNvPr id="4" name="Oval 3">
            <a:extLst>
              <a:ext uri="{FF2B5EF4-FFF2-40B4-BE49-F238E27FC236}">
                <a16:creationId xmlns:a16="http://schemas.microsoft.com/office/drawing/2014/main" id="{12E83567-2D44-4592-84F3-9816555A7ED2}"/>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3</a:t>
            </a:r>
          </a:p>
        </p:txBody>
      </p:sp>
      <p:pic>
        <p:nvPicPr>
          <p:cNvPr id="5" name="Content Placeholder 7">
            <a:extLst>
              <a:ext uri="{FF2B5EF4-FFF2-40B4-BE49-F238E27FC236}">
                <a16:creationId xmlns:a16="http://schemas.microsoft.com/office/drawing/2014/main" id="{99B51911-9793-4B48-B5DB-8D9CD372C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88" y="2817091"/>
            <a:ext cx="3929061" cy="3297959"/>
          </a:xfrm>
          <a:prstGeom prst="rect">
            <a:avLst/>
          </a:prstGeom>
        </p:spPr>
      </p:pic>
      <p:sp>
        <p:nvSpPr>
          <p:cNvPr id="7" name="Text Placeholder 5">
            <a:extLst>
              <a:ext uri="{FF2B5EF4-FFF2-40B4-BE49-F238E27FC236}">
                <a16:creationId xmlns:a16="http://schemas.microsoft.com/office/drawing/2014/main" id="{E3C2E66C-4417-4B8C-A3E8-ED3BAF11B19C}"/>
              </a:ext>
            </a:extLst>
          </p:cNvPr>
          <p:cNvSpPr txBox="1">
            <a:spLocks/>
          </p:cNvSpPr>
          <p:nvPr/>
        </p:nvSpPr>
        <p:spPr>
          <a:xfrm>
            <a:off x="6735763" y="1330036"/>
            <a:ext cx="3932237"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US" dirty="0"/>
          </a:p>
          <a:p>
            <a:endParaRPr lang="en-IN" dirty="0"/>
          </a:p>
        </p:txBody>
      </p:sp>
      <p:sp>
        <p:nvSpPr>
          <p:cNvPr id="8" name="Title 1">
            <a:extLst>
              <a:ext uri="{FF2B5EF4-FFF2-40B4-BE49-F238E27FC236}">
                <a16:creationId xmlns:a16="http://schemas.microsoft.com/office/drawing/2014/main" id="{D6FA848F-DC0E-4E42-8A21-81591C752523}"/>
              </a:ext>
            </a:extLst>
          </p:cNvPr>
          <p:cNvSpPr txBox="1">
            <a:spLocks/>
          </p:cNvSpPr>
          <p:nvPr/>
        </p:nvSpPr>
        <p:spPr>
          <a:xfrm>
            <a:off x="6732587" y="457200"/>
            <a:ext cx="3932237" cy="872836"/>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GB" b="1" dirty="0">
                <a:latin typeface="Calibri" panose="020F0502020204030204" pitchFamily="34" charset="0"/>
                <a:cs typeface="Calibri" panose="020F0502020204030204" pitchFamily="34" charset="0"/>
              </a:rPr>
              <a:t>SOFTWARE OVERVIEW</a:t>
            </a:r>
            <a:endParaRPr lang="en-US" dirty="0"/>
          </a:p>
        </p:txBody>
      </p:sp>
      <p:pic>
        <p:nvPicPr>
          <p:cNvPr id="9" name="Content Placeholder 8">
            <a:extLst>
              <a:ext uri="{FF2B5EF4-FFF2-40B4-BE49-F238E27FC236}">
                <a16:creationId xmlns:a16="http://schemas.microsoft.com/office/drawing/2014/main" id="{316B3645-9556-40A7-B196-46EB067EA90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1" y="1653309"/>
            <a:ext cx="4565648" cy="4408632"/>
          </a:xfrm>
        </p:spPr>
      </p:pic>
    </p:spTree>
    <p:extLst>
      <p:ext uri="{BB962C8B-B14F-4D97-AF65-F5344CB8AC3E}">
        <p14:creationId xmlns:p14="http://schemas.microsoft.com/office/powerpoint/2010/main" val="1942382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787176"/>
            <a:ext cx="8302752" cy="830997"/>
          </a:xfrm>
          <a:prstGeom prst="rect">
            <a:avLst/>
          </a:prstGeom>
          <a:noFill/>
        </p:spPr>
        <p:txBody>
          <a:bodyPr wrap="square" rtlCol="0">
            <a:spAutoFit/>
          </a:bodyPr>
          <a:lstStyle/>
          <a:p>
            <a:r>
              <a:rPr lang="en-GB" sz="4800" b="1" dirty="0"/>
              <a:t>Algorithm</a:t>
            </a:r>
          </a:p>
        </p:txBody>
      </p:sp>
      <p:sp>
        <p:nvSpPr>
          <p:cNvPr id="5" name="Content Placeholder 2">
            <a:extLst>
              <a:ext uri="{FF2B5EF4-FFF2-40B4-BE49-F238E27FC236}">
                <a16:creationId xmlns:a16="http://schemas.microsoft.com/office/drawing/2014/main" id="{00F0F885-9006-406F-B61F-A8AFA23C4F77}"/>
              </a:ext>
            </a:extLst>
          </p:cNvPr>
          <p:cNvSpPr>
            <a:spLocks noGrp="1"/>
          </p:cNvSpPr>
          <p:nvPr>
            <p:ph idx="1"/>
          </p:nvPr>
        </p:nvSpPr>
        <p:spPr>
          <a:xfrm>
            <a:off x="632566" y="1799398"/>
            <a:ext cx="10926868" cy="4707930"/>
          </a:xfrm>
        </p:spPr>
        <p:txBody>
          <a:bodyPr>
            <a:normAutofit/>
          </a:bodyPr>
          <a:lstStyle/>
          <a:p>
            <a:pPr marL="0" indent="0" algn="just">
              <a:buNone/>
            </a:pPr>
            <a:r>
              <a:rPr lang="en-GB" b="1" dirty="0">
                <a:latin typeface="Calibri" panose="020F0502020204030204" pitchFamily="34" charset="0"/>
                <a:cs typeface="Calibri" panose="020F0502020204030204" pitchFamily="34" charset="0"/>
              </a:rPr>
              <a:t>Vehicle Classification:</a:t>
            </a:r>
          </a:p>
          <a:p>
            <a:pPr marL="0" indent="0">
              <a:buNone/>
            </a:pPr>
            <a:r>
              <a:rPr lang="en-US" dirty="0"/>
              <a:t>An object detection model YOLOv3 is used to classify moving vehicles. </a:t>
            </a:r>
          </a:p>
          <a:p>
            <a:pPr marL="0" indent="0">
              <a:buNone/>
            </a:pPr>
            <a:endParaRPr lang="en-US" sz="1000" dirty="0"/>
          </a:p>
          <a:p>
            <a:pPr marL="0" indent="0">
              <a:buNone/>
            </a:pPr>
            <a:r>
              <a:rPr lang="en-US" dirty="0"/>
              <a:t>Features of the model:</a:t>
            </a:r>
          </a:p>
          <a:p>
            <a:pPr>
              <a:buFont typeface="Wingdings" panose="05000000000000000000" pitchFamily="2" charset="2"/>
              <a:buChar char="Ø"/>
            </a:pPr>
            <a:r>
              <a:rPr lang="en-US" dirty="0"/>
              <a:t> Bounding Box Predictions</a:t>
            </a:r>
          </a:p>
          <a:p>
            <a:pPr>
              <a:buFont typeface="Wingdings" panose="05000000000000000000" pitchFamily="2" charset="2"/>
              <a:buChar char="Ø"/>
            </a:pPr>
            <a:r>
              <a:rPr lang="en-US" dirty="0"/>
              <a:t> Class Prediction</a:t>
            </a:r>
          </a:p>
          <a:p>
            <a:pPr>
              <a:buFont typeface="Wingdings" panose="05000000000000000000" pitchFamily="2" charset="2"/>
              <a:buChar char="Ø"/>
            </a:pPr>
            <a:r>
              <a:rPr lang="en-US" dirty="0"/>
              <a:t> Predictions across scales</a:t>
            </a:r>
          </a:p>
          <a:p>
            <a:pPr>
              <a:buFont typeface="Wingdings" panose="05000000000000000000" pitchFamily="2" charset="2"/>
              <a:buChar char="Ø"/>
            </a:pPr>
            <a:r>
              <a:rPr lang="en-US" dirty="0"/>
              <a:t> Feature Extractor</a:t>
            </a:r>
            <a:br>
              <a:rPr lang="en-US" dirty="0"/>
            </a:br>
            <a:endParaRPr lang="en-US" dirty="0"/>
          </a:p>
          <a:p>
            <a:pPr marL="0" indent="0" algn="just">
              <a:buNone/>
            </a:pPr>
            <a:endParaRPr lang="en-GB" dirty="0">
              <a:latin typeface="Calibri" panose="020F0502020204030204" pitchFamily="34" charset="0"/>
              <a:cs typeface="Calibri" panose="020F0502020204030204" pitchFamily="34" charset="0"/>
            </a:endParaRPr>
          </a:p>
          <a:p>
            <a:pPr marL="0" indent="0" algn="just">
              <a:buNone/>
            </a:pPr>
            <a:endParaRPr lang="en-GB" dirty="0">
              <a:latin typeface="Calibri" panose="020F0502020204030204" pitchFamily="34" charset="0"/>
              <a:cs typeface="Calibri" panose="020F0502020204030204" pitchFamily="34" charset="0"/>
            </a:endParaRPr>
          </a:p>
        </p:txBody>
      </p:sp>
      <p:sp>
        <p:nvSpPr>
          <p:cNvPr id="6" name="Oval 5">
            <a:extLst>
              <a:ext uri="{FF2B5EF4-FFF2-40B4-BE49-F238E27FC236}">
                <a16:creationId xmlns:a16="http://schemas.microsoft.com/office/drawing/2014/main" id="{FC7E0B3E-9150-45E6-AB47-E3C8139C380F}"/>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4</a:t>
            </a:r>
          </a:p>
        </p:txBody>
      </p:sp>
    </p:spTree>
    <p:extLst>
      <p:ext uri="{BB962C8B-B14F-4D97-AF65-F5344CB8AC3E}">
        <p14:creationId xmlns:p14="http://schemas.microsoft.com/office/powerpoint/2010/main" val="3540267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60E8846-1C35-471A-A60C-0FCC292137BD}"/>
              </a:ext>
            </a:extLst>
          </p:cNvPr>
          <p:cNvSpPr txBox="1"/>
          <p:nvPr/>
        </p:nvSpPr>
        <p:spPr>
          <a:xfrm>
            <a:off x="424313" y="787176"/>
            <a:ext cx="8302752" cy="830997"/>
          </a:xfrm>
          <a:prstGeom prst="rect">
            <a:avLst/>
          </a:prstGeom>
          <a:noFill/>
        </p:spPr>
        <p:txBody>
          <a:bodyPr wrap="square" rtlCol="0">
            <a:spAutoFit/>
          </a:bodyPr>
          <a:lstStyle/>
          <a:p>
            <a:r>
              <a:rPr lang="en-GB" sz="4800" b="1"/>
              <a:t>Methodology</a:t>
            </a:r>
            <a:endParaRPr lang="en-GB" sz="4800" dirty="0"/>
          </a:p>
        </p:txBody>
      </p:sp>
      <p:sp>
        <p:nvSpPr>
          <p:cNvPr id="9" name="Content Placeholder 2">
            <a:extLst>
              <a:ext uri="{FF2B5EF4-FFF2-40B4-BE49-F238E27FC236}">
                <a16:creationId xmlns:a16="http://schemas.microsoft.com/office/drawing/2014/main" id="{1BC3E919-1879-47B6-923A-3180D2CADE53}"/>
              </a:ext>
            </a:extLst>
          </p:cNvPr>
          <p:cNvSpPr>
            <a:spLocks noGrp="1"/>
          </p:cNvSpPr>
          <p:nvPr>
            <p:ph idx="1"/>
          </p:nvPr>
        </p:nvSpPr>
        <p:spPr>
          <a:xfrm>
            <a:off x="1040940" y="2150070"/>
            <a:ext cx="9541245" cy="4117565"/>
          </a:xfrm>
        </p:spPr>
        <p:txBody>
          <a:bodyPr>
            <a:normAutofit/>
          </a:bodyPr>
          <a:lstStyle/>
          <a:p>
            <a:pPr marL="0" indent="0" algn="just">
              <a:buNone/>
            </a:pPr>
            <a:r>
              <a:rPr lang="en-GB" b="1" dirty="0">
                <a:latin typeface="Calibri" panose="020F0502020204030204" pitchFamily="34" charset="0"/>
                <a:cs typeface="Calibri" panose="020F0502020204030204" pitchFamily="34" charset="0"/>
              </a:rPr>
              <a:t>Bounding Box Predictions:</a:t>
            </a:r>
          </a:p>
          <a:p>
            <a:pPr marL="0" indent="0" algn="just">
              <a:buNone/>
            </a:pPr>
            <a:r>
              <a:rPr lang="en-US" dirty="0"/>
              <a:t>	The network predicts 4 coordinates for each bounding box. YOLOv3 predicts an objectiveness score for each bounding box using logistic regression. 1 means complete overlap of bounding box prior over the ground truth object. It will predict only 1 bonding box prior for one ground truth object and any error in this would incur for both classification as well as detection loss.</a:t>
            </a:r>
          </a:p>
        </p:txBody>
      </p:sp>
      <p:sp>
        <p:nvSpPr>
          <p:cNvPr id="10" name="Oval 9">
            <a:extLst>
              <a:ext uri="{FF2B5EF4-FFF2-40B4-BE49-F238E27FC236}">
                <a16:creationId xmlns:a16="http://schemas.microsoft.com/office/drawing/2014/main" id="{CEA25805-B17C-401A-B7F6-09274E77BD52}"/>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5</a:t>
            </a:r>
          </a:p>
        </p:txBody>
      </p:sp>
    </p:spTree>
    <p:extLst>
      <p:ext uri="{BB962C8B-B14F-4D97-AF65-F5344CB8AC3E}">
        <p14:creationId xmlns:p14="http://schemas.microsoft.com/office/powerpoint/2010/main" val="316791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459267-71E5-4722-BCA6-8A9CDAE050A2}"/>
              </a:ext>
            </a:extLst>
          </p:cNvPr>
          <p:cNvSpPr txBox="1"/>
          <p:nvPr/>
        </p:nvSpPr>
        <p:spPr>
          <a:xfrm>
            <a:off x="424313" y="787176"/>
            <a:ext cx="8302752" cy="830997"/>
          </a:xfrm>
          <a:prstGeom prst="rect">
            <a:avLst/>
          </a:prstGeom>
          <a:noFill/>
        </p:spPr>
        <p:txBody>
          <a:bodyPr wrap="square" rtlCol="0">
            <a:spAutoFit/>
          </a:bodyPr>
          <a:lstStyle/>
          <a:p>
            <a:r>
              <a:rPr lang="en-GB" sz="4800" b="1" dirty="0"/>
              <a:t>Methodology </a:t>
            </a:r>
            <a:r>
              <a:rPr lang="en-GB" sz="4800" dirty="0"/>
              <a:t>(Cont.)</a:t>
            </a:r>
          </a:p>
        </p:txBody>
      </p:sp>
      <p:sp>
        <p:nvSpPr>
          <p:cNvPr id="8" name="Content Placeholder 2">
            <a:extLst>
              <a:ext uri="{FF2B5EF4-FFF2-40B4-BE49-F238E27FC236}">
                <a16:creationId xmlns:a16="http://schemas.microsoft.com/office/drawing/2014/main" id="{041E1758-20E7-4AF3-A980-CA6BDA3B1095}"/>
              </a:ext>
            </a:extLst>
          </p:cNvPr>
          <p:cNvSpPr>
            <a:spLocks noGrp="1"/>
          </p:cNvSpPr>
          <p:nvPr>
            <p:ph idx="1"/>
          </p:nvPr>
        </p:nvSpPr>
        <p:spPr>
          <a:xfrm>
            <a:off x="1040940" y="2309870"/>
            <a:ext cx="9541245" cy="3398474"/>
          </a:xfrm>
        </p:spPr>
        <p:txBody>
          <a:bodyPr>
            <a:normAutofit/>
          </a:bodyPr>
          <a:lstStyle/>
          <a:p>
            <a:pPr marL="0" indent="0" algn="just">
              <a:buNone/>
            </a:pPr>
            <a:r>
              <a:rPr lang="en-GB" b="1" dirty="0">
                <a:latin typeface="Calibri" panose="020F0502020204030204" pitchFamily="34" charset="0"/>
                <a:cs typeface="Calibri" panose="020F0502020204030204" pitchFamily="34" charset="0"/>
              </a:rPr>
              <a:t>Class Prediction:</a:t>
            </a:r>
          </a:p>
          <a:p>
            <a:pPr marL="0" indent="0" algn="just">
              <a:buNone/>
            </a:pPr>
            <a:r>
              <a:rPr lang="en-US" dirty="0"/>
              <a:t>	YOLOv3 uses independent logistic classifiers for each class instead of a regular </a:t>
            </a:r>
            <a:r>
              <a:rPr lang="en-US" dirty="0" err="1"/>
              <a:t>softmax</a:t>
            </a:r>
            <a:r>
              <a:rPr lang="en-US" dirty="0"/>
              <a:t> layer. This is done to make the classification multi-label classification. Each box predicts the classes the bounding box may contain using multilabel classification. </a:t>
            </a:r>
          </a:p>
          <a:p>
            <a:pPr marL="0" indent="0" algn="just">
              <a:buNone/>
            </a:pPr>
            <a:endParaRPr lang="en-US" dirty="0"/>
          </a:p>
        </p:txBody>
      </p:sp>
      <p:sp>
        <p:nvSpPr>
          <p:cNvPr id="9" name="Oval 8">
            <a:extLst>
              <a:ext uri="{FF2B5EF4-FFF2-40B4-BE49-F238E27FC236}">
                <a16:creationId xmlns:a16="http://schemas.microsoft.com/office/drawing/2014/main" id="{4491A98E-D9BA-4290-BE07-DB6B8A7825FD}"/>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6</a:t>
            </a:r>
          </a:p>
        </p:txBody>
      </p:sp>
    </p:spTree>
    <p:extLst>
      <p:ext uri="{BB962C8B-B14F-4D97-AF65-F5344CB8AC3E}">
        <p14:creationId xmlns:p14="http://schemas.microsoft.com/office/powerpoint/2010/main" val="996949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459267-71E5-4722-BCA6-8A9CDAE050A2}"/>
              </a:ext>
            </a:extLst>
          </p:cNvPr>
          <p:cNvSpPr txBox="1"/>
          <p:nvPr/>
        </p:nvSpPr>
        <p:spPr>
          <a:xfrm>
            <a:off x="424313" y="787176"/>
            <a:ext cx="8302752" cy="830997"/>
          </a:xfrm>
          <a:prstGeom prst="rect">
            <a:avLst/>
          </a:prstGeom>
          <a:noFill/>
        </p:spPr>
        <p:txBody>
          <a:bodyPr wrap="square" rtlCol="0">
            <a:spAutoFit/>
          </a:bodyPr>
          <a:lstStyle/>
          <a:p>
            <a:r>
              <a:rPr lang="en-GB" sz="4800" b="1" dirty="0"/>
              <a:t>Methodology </a:t>
            </a:r>
            <a:r>
              <a:rPr lang="en-GB" sz="4800" dirty="0"/>
              <a:t>(Cont.)</a:t>
            </a:r>
          </a:p>
        </p:txBody>
      </p:sp>
      <p:sp>
        <p:nvSpPr>
          <p:cNvPr id="8" name="Content Placeholder 2">
            <a:extLst>
              <a:ext uri="{FF2B5EF4-FFF2-40B4-BE49-F238E27FC236}">
                <a16:creationId xmlns:a16="http://schemas.microsoft.com/office/drawing/2014/main" id="{041E1758-20E7-4AF3-A980-CA6BDA3B1095}"/>
              </a:ext>
            </a:extLst>
          </p:cNvPr>
          <p:cNvSpPr>
            <a:spLocks noGrp="1"/>
          </p:cNvSpPr>
          <p:nvPr>
            <p:ph idx="1"/>
          </p:nvPr>
        </p:nvSpPr>
        <p:spPr>
          <a:xfrm>
            <a:off x="1161142" y="1729762"/>
            <a:ext cx="9869716" cy="4341061"/>
          </a:xfrm>
        </p:spPr>
        <p:txBody>
          <a:bodyPr>
            <a:normAutofit fontScale="92500" lnSpcReduction="10000"/>
          </a:bodyPr>
          <a:lstStyle/>
          <a:p>
            <a:pPr marL="0" lvl="0" indent="0" algn="just">
              <a:buNone/>
            </a:pPr>
            <a:r>
              <a:rPr lang="en-US" b="1" dirty="0"/>
              <a:t>Predictions across scales:</a:t>
            </a:r>
          </a:p>
          <a:p>
            <a:pPr marL="0" lvl="0" indent="0" algn="just">
              <a:buNone/>
            </a:pPr>
            <a:endParaRPr lang="en-US" sz="1000" dirty="0"/>
          </a:p>
          <a:p>
            <a:pPr algn="just"/>
            <a:r>
              <a:rPr lang="en-US" dirty="0"/>
              <a:t>YOLOv3 predicts boxes at 3 different scales</a:t>
            </a:r>
          </a:p>
          <a:p>
            <a:pPr algn="just"/>
            <a:r>
              <a:rPr lang="en-US" dirty="0"/>
              <a:t>Features are extracted from each scale by using feature pyramid networks</a:t>
            </a:r>
          </a:p>
          <a:p>
            <a:pPr algn="just"/>
            <a:r>
              <a:rPr lang="en-US" dirty="0"/>
              <a:t>There are 3 bounding box priors per scale and thus total 9 bounding box priors</a:t>
            </a:r>
          </a:p>
          <a:p>
            <a:pPr marL="0" lvl="0" indent="0" algn="just">
              <a:buNone/>
            </a:pPr>
            <a:r>
              <a:rPr lang="en-US" b="1" dirty="0"/>
              <a:t>Feature Extractor:</a:t>
            </a:r>
          </a:p>
          <a:p>
            <a:pPr marL="0" lvl="0" indent="0" algn="just">
              <a:buNone/>
            </a:pPr>
            <a:endParaRPr lang="en-US" sz="1000" b="1" dirty="0"/>
          </a:p>
          <a:p>
            <a:pPr marL="0" indent="0" algn="just">
              <a:buNone/>
            </a:pPr>
            <a:r>
              <a:rPr lang="en-US" dirty="0"/>
              <a:t>YOLOv3 uses a new network </a:t>
            </a:r>
            <a:r>
              <a:rPr lang="en-US" i="1" dirty="0"/>
              <a:t>Darknet-53</a:t>
            </a:r>
            <a:r>
              <a:rPr lang="en-US" b="1" dirty="0"/>
              <a:t>. </a:t>
            </a:r>
            <a:r>
              <a:rPr lang="en-US" dirty="0"/>
              <a:t>Darknet-53 has 53 convolutional layers.</a:t>
            </a:r>
          </a:p>
          <a:p>
            <a:pPr marL="0" indent="0" algn="just">
              <a:buNone/>
            </a:pPr>
            <a:endParaRPr lang="en-US" dirty="0"/>
          </a:p>
          <a:p>
            <a:pPr marL="0" indent="0" algn="just">
              <a:buNone/>
            </a:pPr>
            <a:endParaRPr lang="en-US" dirty="0"/>
          </a:p>
        </p:txBody>
      </p:sp>
      <p:sp>
        <p:nvSpPr>
          <p:cNvPr id="9" name="Oval 8">
            <a:extLst>
              <a:ext uri="{FF2B5EF4-FFF2-40B4-BE49-F238E27FC236}">
                <a16:creationId xmlns:a16="http://schemas.microsoft.com/office/drawing/2014/main" id="{4491A98E-D9BA-4290-BE07-DB6B8A7825FD}"/>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7</a:t>
            </a:r>
          </a:p>
        </p:txBody>
      </p:sp>
    </p:spTree>
    <p:extLst>
      <p:ext uri="{BB962C8B-B14F-4D97-AF65-F5344CB8AC3E}">
        <p14:creationId xmlns:p14="http://schemas.microsoft.com/office/powerpoint/2010/main" val="3473870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787176"/>
            <a:ext cx="8302752" cy="830997"/>
          </a:xfrm>
          <a:prstGeom prst="rect">
            <a:avLst/>
          </a:prstGeom>
          <a:noFill/>
        </p:spPr>
        <p:txBody>
          <a:bodyPr wrap="square" rtlCol="0">
            <a:spAutoFit/>
          </a:bodyPr>
          <a:lstStyle/>
          <a:p>
            <a:r>
              <a:rPr lang="en-GB" sz="4800" b="1" dirty="0"/>
              <a:t>Methodology </a:t>
            </a:r>
            <a:r>
              <a:rPr lang="en-GB" sz="4800" dirty="0"/>
              <a:t>(Cont.)</a:t>
            </a:r>
            <a:endParaRPr lang="en-GB" sz="4800" b="1" dirty="0"/>
          </a:p>
        </p:txBody>
      </p:sp>
      <p:sp>
        <p:nvSpPr>
          <p:cNvPr id="5" name="Content Placeholder 2">
            <a:extLst>
              <a:ext uri="{FF2B5EF4-FFF2-40B4-BE49-F238E27FC236}">
                <a16:creationId xmlns:a16="http://schemas.microsoft.com/office/drawing/2014/main" id="{00F0F885-9006-406F-B61F-A8AFA23C4F77}"/>
              </a:ext>
            </a:extLst>
          </p:cNvPr>
          <p:cNvSpPr>
            <a:spLocks noGrp="1"/>
          </p:cNvSpPr>
          <p:nvPr>
            <p:ph idx="1"/>
          </p:nvPr>
        </p:nvSpPr>
        <p:spPr>
          <a:xfrm>
            <a:off x="632566" y="1799398"/>
            <a:ext cx="10926868" cy="4707930"/>
          </a:xfrm>
        </p:spPr>
        <p:txBody>
          <a:bodyPr>
            <a:normAutofit/>
          </a:bodyPr>
          <a:lstStyle/>
          <a:p>
            <a:pPr marL="0" indent="0" algn="just">
              <a:buNone/>
            </a:pPr>
            <a:r>
              <a:rPr lang="en-GB" b="1" dirty="0">
                <a:latin typeface="Calibri" panose="020F0502020204030204" pitchFamily="34" charset="0"/>
                <a:cs typeface="Calibri" panose="020F0502020204030204" pitchFamily="34" charset="0"/>
              </a:rPr>
              <a:t>Violation Detection:</a:t>
            </a:r>
          </a:p>
          <a:p>
            <a:r>
              <a:rPr lang="en-US" dirty="0"/>
              <a:t>The vehicles are detected using YOLOv3 model. After detecting the vehicles, violation cases are checked. A traffic line is drawn over the road in the preview of the given video footage by the user. The line specifies that the traffic light is red. Violation happens if any vehicle crosses the traffic line in red state.</a:t>
            </a:r>
          </a:p>
          <a:p>
            <a:r>
              <a:rPr lang="en-US" dirty="0"/>
              <a:t>The detected objects have a green bounding box. If any vehicle passes the traffic light in red state, violation happens. After detecting violation, the bounding box around the vehicle becomes red.</a:t>
            </a:r>
          </a:p>
          <a:p>
            <a:pPr marL="0" indent="0">
              <a:buNone/>
            </a:pPr>
            <a:br>
              <a:rPr lang="en-US" dirty="0"/>
            </a:br>
            <a:endParaRPr lang="en-US" dirty="0"/>
          </a:p>
          <a:p>
            <a:pPr marL="0" indent="0" algn="just">
              <a:buNone/>
            </a:pPr>
            <a:endParaRPr lang="en-GB" dirty="0">
              <a:latin typeface="Calibri" panose="020F0502020204030204" pitchFamily="34" charset="0"/>
              <a:cs typeface="Calibri" panose="020F0502020204030204" pitchFamily="34" charset="0"/>
            </a:endParaRPr>
          </a:p>
          <a:p>
            <a:pPr marL="0" indent="0" algn="just">
              <a:buNone/>
            </a:pPr>
            <a:endParaRPr lang="en-GB" dirty="0">
              <a:latin typeface="Calibri" panose="020F0502020204030204" pitchFamily="34" charset="0"/>
              <a:cs typeface="Calibri" panose="020F0502020204030204" pitchFamily="34" charset="0"/>
            </a:endParaRPr>
          </a:p>
        </p:txBody>
      </p:sp>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8</a:t>
            </a:r>
          </a:p>
        </p:txBody>
      </p:sp>
    </p:spTree>
    <p:extLst>
      <p:ext uri="{BB962C8B-B14F-4D97-AF65-F5344CB8AC3E}">
        <p14:creationId xmlns:p14="http://schemas.microsoft.com/office/powerpoint/2010/main" val="1870388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787176"/>
            <a:ext cx="8302752" cy="830997"/>
          </a:xfrm>
          <a:prstGeom prst="rect">
            <a:avLst/>
          </a:prstGeom>
          <a:noFill/>
        </p:spPr>
        <p:txBody>
          <a:bodyPr wrap="square" rtlCol="0">
            <a:spAutoFit/>
          </a:bodyPr>
          <a:lstStyle/>
          <a:p>
            <a:r>
              <a:rPr lang="en-GB" sz="4800" b="1" dirty="0"/>
              <a:t>Implementation</a:t>
            </a:r>
          </a:p>
        </p:txBody>
      </p:sp>
      <p:sp>
        <p:nvSpPr>
          <p:cNvPr id="5" name="Content Placeholder 2">
            <a:extLst>
              <a:ext uri="{FF2B5EF4-FFF2-40B4-BE49-F238E27FC236}">
                <a16:creationId xmlns:a16="http://schemas.microsoft.com/office/drawing/2014/main" id="{00F0F885-9006-406F-B61F-A8AFA23C4F77}"/>
              </a:ext>
            </a:extLst>
          </p:cNvPr>
          <p:cNvSpPr>
            <a:spLocks noGrp="1"/>
          </p:cNvSpPr>
          <p:nvPr>
            <p:ph idx="1"/>
          </p:nvPr>
        </p:nvSpPr>
        <p:spPr>
          <a:xfrm>
            <a:off x="632565" y="2278791"/>
            <a:ext cx="11112591" cy="3456183"/>
          </a:xfrm>
        </p:spPr>
        <p:txBody>
          <a:bodyPr>
            <a:normAutofit lnSpcReduction="10000"/>
          </a:bodyPr>
          <a:lstStyle/>
          <a:p>
            <a:pPr marL="0" indent="0" algn="just">
              <a:buNone/>
            </a:pPr>
            <a:r>
              <a:rPr lang="en-GB" b="1" dirty="0">
                <a:latin typeface="Calibri" panose="020F0502020204030204" pitchFamily="34" charset="0"/>
                <a:cs typeface="Calibri" panose="020F0502020204030204" pitchFamily="34" charset="0"/>
              </a:rPr>
              <a:t>Computer Vision:</a:t>
            </a:r>
          </a:p>
          <a:p>
            <a:pPr marL="0" indent="0">
              <a:buNone/>
            </a:pPr>
            <a:r>
              <a:rPr lang="en-US" dirty="0"/>
              <a:t>	OpenCV is an open source computer vision and machine learning software library which is used in this project for image processing purpose. Tensorflow is used for implementing the vehicle classifier with </a:t>
            </a:r>
            <a:r>
              <a:rPr lang="en-US" i="1" dirty="0"/>
              <a:t>darknet-53</a:t>
            </a:r>
            <a:r>
              <a:rPr lang="en-US" dirty="0"/>
              <a:t>. </a:t>
            </a:r>
          </a:p>
          <a:p>
            <a:pPr marL="0" indent="0">
              <a:buNone/>
            </a:pPr>
            <a:br>
              <a:rPr lang="en-US" dirty="0"/>
            </a:br>
            <a:r>
              <a:rPr lang="en-GB" b="1" dirty="0">
                <a:latin typeface="Calibri" panose="020F0502020204030204" pitchFamily="34" charset="0"/>
                <a:cs typeface="Calibri" panose="020F0502020204030204" pitchFamily="34" charset="0"/>
              </a:rPr>
              <a:t>Graphical User Interface:</a:t>
            </a:r>
          </a:p>
          <a:p>
            <a:pPr marL="0" indent="0" algn="just">
              <a:buNone/>
            </a:pPr>
            <a:endParaRPr lang="en-GB" sz="1000" b="1" dirty="0">
              <a:latin typeface="Calibri" panose="020F0502020204030204" pitchFamily="34" charset="0"/>
              <a:cs typeface="Calibri" panose="020F0502020204030204" pitchFamily="34" charset="0"/>
            </a:endParaRPr>
          </a:p>
          <a:p>
            <a:pPr marL="0" indent="0">
              <a:buNone/>
            </a:pPr>
            <a:r>
              <a:rPr lang="en-US" dirty="0"/>
              <a:t>	</a:t>
            </a:r>
            <a:r>
              <a:rPr lang="en-GB" dirty="0">
                <a:latin typeface="Calibri" panose="020F0502020204030204" pitchFamily="34" charset="0"/>
                <a:cs typeface="Calibri" panose="020F0502020204030204" pitchFamily="34" charset="0"/>
              </a:rPr>
              <a:t>Tkinter library has been used to build the GUI. </a:t>
            </a:r>
            <a:r>
              <a:rPr lang="en-US" dirty="0"/>
              <a:t>The graphical user interface has all the options needed for the software.</a:t>
            </a:r>
            <a:endParaRPr lang="en-GB" dirty="0">
              <a:latin typeface="Calibri" panose="020F0502020204030204" pitchFamily="34" charset="0"/>
              <a:cs typeface="Calibri" panose="020F0502020204030204" pitchFamily="34" charset="0"/>
            </a:endParaRPr>
          </a:p>
          <a:p>
            <a:pPr marL="0" indent="0">
              <a:buNone/>
            </a:pPr>
            <a:endParaRPr lang="en-US" dirty="0"/>
          </a:p>
          <a:p>
            <a:pPr marL="0" indent="0" algn="just">
              <a:buNone/>
            </a:pPr>
            <a:endParaRPr lang="en-GB" dirty="0">
              <a:latin typeface="Calibri" panose="020F0502020204030204" pitchFamily="34" charset="0"/>
              <a:cs typeface="Calibri" panose="020F0502020204030204" pitchFamily="34" charset="0"/>
            </a:endParaRPr>
          </a:p>
          <a:p>
            <a:pPr marL="0" indent="0" algn="just">
              <a:buNone/>
            </a:pPr>
            <a:endParaRPr lang="en-GB" dirty="0">
              <a:latin typeface="Calibri" panose="020F0502020204030204" pitchFamily="34" charset="0"/>
              <a:cs typeface="Calibri" panose="020F0502020204030204" pitchFamily="34" charset="0"/>
            </a:endParaRPr>
          </a:p>
        </p:txBody>
      </p:sp>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9</a:t>
            </a:r>
          </a:p>
        </p:txBody>
      </p:sp>
    </p:spTree>
    <p:extLst>
      <p:ext uri="{BB962C8B-B14F-4D97-AF65-F5344CB8AC3E}">
        <p14:creationId xmlns:p14="http://schemas.microsoft.com/office/powerpoint/2010/main" val="1440983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TotalTime>
  <Words>542</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Bell MT</vt:lpstr>
      <vt:lpstr>Calibri</vt:lpstr>
      <vt:lpstr>Calibri Light</vt:lpstr>
      <vt:lpstr>Wingdings</vt:lpstr>
      <vt:lpstr>Office Theme</vt:lpstr>
      <vt:lpstr>PowerPoint Presentation</vt:lpstr>
      <vt:lpstr>Objectives</vt:lpstr>
      <vt:lpstr>SYSTEM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ANMS</dc:creator>
  <cp:lastModifiedBy>Abdul Bari</cp:lastModifiedBy>
  <cp:revision>86</cp:revision>
  <dcterms:created xsi:type="dcterms:W3CDTF">2019-06-24T09:56:15Z</dcterms:created>
  <dcterms:modified xsi:type="dcterms:W3CDTF">2021-05-17T08:49:54Z</dcterms:modified>
</cp:coreProperties>
</file>