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2" r:id="rId3"/>
    <p:sldId id="260" r:id="rId4"/>
    <p:sldId id="284" r:id="rId5"/>
    <p:sldId id="283" r:id="rId6"/>
    <p:sldId id="257" r:id="rId7"/>
    <p:sldId id="258" r:id="rId8"/>
    <p:sldId id="259" r:id="rId9"/>
    <p:sldId id="262" r:id="rId10"/>
    <p:sldId id="264" r:id="rId11"/>
    <p:sldId id="285" r:id="rId12"/>
    <p:sldId id="286" r:id="rId13"/>
    <p:sldId id="287" r:id="rId14"/>
    <p:sldId id="288" r:id="rId15"/>
    <p:sldId id="289" r:id="rId16"/>
    <p:sldId id="290" r:id="rId17"/>
    <p:sldId id="263"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53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2056" y="677082"/>
            <a:ext cx="11092488" cy="2794035"/>
          </a:xfrm>
        </p:spPr>
        <p:txBody>
          <a:bodyPr>
            <a:normAutofit/>
          </a:bodyPr>
          <a:lstStyle/>
          <a:p>
            <a:pPr algn="ctr"/>
            <a:r>
              <a:rPr lang="en-US" sz="3200" dirty="0" smtClean="0">
                <a:solidFill>
                  <a:schemeClr val="tx1"/>
                </a:solidFill>
                <a:latin typeface="Bahnschrift SemiBold" panose="020B0502040204020203" pitchFamily="34" charset="0"/>
              </a:rPr>
              <a:t>SUPER MARKET  BILLING </a:t>
            </a:r>
            <a:br>
              <a:rPr lang="en-US" sz="3200" dirty="0" smtClean="0">
                <a:solidFill>
                  <a:schemeClr val="tx1"/>
                </a:solidFill>
                <a:latin typeface="Bahnschrift SemiBold" panose="020B0502040204020203" pitchFamily="34" charset="0"/>
              </a:rPr>
            </a:br>
            <a:r>
              <a:rPr lang="en-US" sz="3200" dirty="0" smtClean="0">
                <a:solidFill>
                  <a:schemeClr val="tx1"/>
                </a:solidFill>
                <a:latin typeface="Bahnschrift SemiBold" panose="020B0502040204020203" pitchFamily="34" charset="0"/>
              </a:rPr>
              <a:t>SYSTEM</a:t>
            </a:r>
            <a:endParaRPr lang="en-US" sz="3200" dirty="0">
              <a:solidFill>
                <a:schemeClr val="tx1"/>
              </a:solidFill>
              <a:latin typeface="Bahnschrift SemiBold" panose="020B0502040204020203" pitchFamily="34" charset="0"/>
            </a:endParaRPr>
          </a:p>
        </p:txBody>
      </p:sp>
      <p:sp>
        <p:nvSpPr>
          <p:cNvPr id="4" name="TextBox 3"/>
          <p:cNvSpPr txBox="1"/>
          <p:nvPr/>
        </p:nvSpPr>
        <p:spPr>
          <a:xfrm>
            <a:off x="0" y="3863663"/>
            <a:ext cx="12192000" cy="1477328"/>
          </a:xfrm>
          <a:prstGeom prst="rect">
            <a:avLst/>
          </a:prstGeom>
          <a:noFill/>
        </p:spPr>
        <p:txBody>
          <a:bodyPr wrap="square" rtlCol="0">
            <a:spAutoFit/>
          </a:bodyPr>
          <a:lstStyle/>
          <a:p>
            <a:pPr algn="ctr"/>
            <a:r>
              <a:rPr lang="en-US" dirty="0" smtClean="0">
                <a:latin typeface="Bookman Old Style" panose="02050604050505020204" pitchFamily="18" charset="0"/>
                <a:cs typeface="Arial" panose="020B0604020202020204" pitchFamily="34" charset="0"/>
              </a:rPr>
              <a:t>19K-1361 SHEIKH ABDUL BASIT</a:t>
            </a:r>
          </a:p>
          <a:p>
            <a:pPr algn="ctr"/>
            <a:r>
              <a:rPr lang="en-US" dirty="0" smtClean="0">
                <a:latin typeface="Bookman Old Style" panose="02050604050505020204" pitchFamily="18" charset="0"/>
                <a:cs typeface="Arial" panose="020B0604020202020204" pitchFamily="34" charset="0"/>
              </a:rPr>
              <a:t>19K-0154 HAMZA SIDDIQUI</a:t>
            </a:r>
          </a:p>
          <a:p>
            <a:pPr algn="ctr"/>
            <a:r>
              <a:rPr lang="en-US" dirty="0" smtClean="0">
                <a:latin typeface="Bookman Old Style" panose="02050604050505020204" pitchFamily="18" charset="0"/>
                <a:cs typeface="Arial" panose="020B0604020202020204" pitchFamily="34" charset="0"/>
              </a:rPr>
              <a:t>19K-0151 SALMAN ALI</a:t>
            </a:r>
          </a:p>
          <a:p>
            <a:pPr algn="ctr"/>
            <a:endParaRPr lang="en-US" dirty="0" smtClean="0">
              <a:latin typeface="Bookman Old Style" panose="02050604050505020204" pitchFamily="18" charset="0"/>
              <a:cs typeface="Arial" panose="020B0604020202020204" pitchFamily="34" charset="0"/>
            </a:endParaRPr>
          </a:p>
          <a:p>
            <a:pPr algn="ctr"/>
            <a:r>
              <a:rPr lang="en-US" dirty="0" smtClean="0">
                <a:latin typeface="Arial" panose="020B0604020202020204" pitchFamily="34" charset="0"/>
                <a:cs typeface="Arial" panose="020B0604020202020204" pitchFamily="34" charset="0"/>
              </a:rPr>
              <a:t>OOP SECTION C</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0888" y="309092"/>
            <a:ext cx="2274960" cy="2061229"/>
          </a:xfrm>
          <a:prstGeom prst="rect">
            <a:avLst/>
          </a:prstGeom>
        </p:spPr>
      </p:pic>
    </p:spTree>
    <p:extLst>
      <p:ext uri="{BB962C8B-B14F-4D97-AF65-F5344CB8AC3E}">
        <p14:creationId xmlns:p14="http://schemas.microsoft.com/office/powerpoint/2010/main" val="1469969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15728" y="439947"/>
            <a:ext cx="6357668" cy="646331"/>
          </a:xfrm>
          <a:prstGeom prst="rect">
            <a:avLst/>
          </a:prstGeom>
          <a:noFill/>
        </p:spPr>
        <p:txBody>
          <a:bodyPr wrap="square" rtlCol="0">
            <a:spAutoFit/>
          </a:bodyPr>
          <a:lstStyle/>
          <a:p>
            <a:r>
              <a:rPr lang="en-GB" sz="2800" dirty="0" smtClean="0">
                <a:latin typeface="Bookman Old Style" panose="02050604050505020204" pitchFamily="18" charset="0"/>
              </a:rPr>
              <a:t>Work</a:t>
            </a:r>
            <a:r>
              <a:rPr lang="en-GB" sz="3600" dirty="0" smtClean="0">
                <a:latin typeface="Bookman Old Style" panose="02050604050505020204" pitchFamily="18" charset="0"/>
              </a:rPr>
              <a:t> </a:t>
            </a:r>
            <a:r>
              <a:rPr lang="en-GB" sz="2400" dirty="0" smtClean="0">
                <a:latin typeface="Bookman Old Style" panose="02050604050505020204" pitchFamily="18" charset="0"/>
              </a:rPr>
              <a:t>Management/CONTRIBUTION</a:t>
            </a:r>
            <a:endParaRPr lang="en-US" sz="2400" dirty="0">
              <a:latin typeface="Bookman Old Style" panose="020506040505050202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87750710"/>
              </p:ext>
            </p:extLst>
          </p:nvPr>
        </p:nvGraphicFramePr>
        <p:xfrm>
          <a:off x="1922583" y="1518804"/>
          <a:ext cx="8276493" cy="4213782"/>
        </p:xfrm>
        <a:graphic>
          <a:graphicData uri="http://schemas.openxmlformats.org/drawingml/2006/table">
            <a:tbl>
              <a:tblPr firstRow="1" bandRow="1">
                <a:tableStyleId>{125E5076-3810-47DD-B79F-674D7AD40C01}</a:tableStyleId>
              </a:tblPr>
              <a:tblGrid>
                <a:gridCol w="2069123"/>
                <a:gridCol w="2092571"/>
                <a:gridCol w="2288925"/>
                <a:gridCol w="1825874"/>
              </a:tblGrid>
              <a:tr h="884861">
                <a:tc>
                  <a:txBody>
                    <a:bodyPr/>
                    <a:lstStyle/>
                    <a:p>
                      <a:pPr algn="ctr"/>
                      <a:r>
                        <a:rPr lang="en-GB" dirty="0" smtClean="0"/>
                        <a:t>Program Modules</a:t>
                      </a:r>
                      <a:endParaRPr lang="en-US" dirty="0"/>
                    </a:p>
                  </a:txBody>
                  <a:tcPr/>
                </a:tc>
                <a:tc>
                  <a:txBody>
                    <a:bodyPr/>
                    <a:lstStyle/>
                    <a:p>
                      <a:pPr algn="ctr"/>
                      <a:r>
                        <a:rPr lang="en-GB" dirty="0" smtClean="0"/>
                        <a:t>Sheikh Abdul Basit</a:t>
                      </a:r>
                      <a:r>
                        <a:rPr lang="en-GB" baseline="0" dirty="0" smtClean="0"/>
                        <a:t> </a:t>
                      </a:r>
                      <a:endParaRPr lang="en-US" dirty="0"/>
                    </a:p>
                  </a:txBody>
                  <a:tcPr/>
                </a:tc>
                <a:tc>
                  <a:txBody>
                    <a:bodyPr/>
                    <a:lstStyle/>
                    <a:p>
                      <a:pPr algn="ctr"/>
                      <a:r>
                        <a:rPr lang="en-GB" dirty="0" smtClean="0"/>
                        <a:t>Salman Ali</a:t>
                      </a:r>
                      <a:endParaRPr lang="en-US" dirty="0"/>
                    </a:p>
                  </a:txBody>
                  <a:tcPr/>
                </a:tc>
                <a:tc>
                  <a:txBody>
                    <a:bodyPr/>
                    <a:lstStyle/>
                    <a:p>
                      <a:pPr algn="ctr"/>
                      <a:r>
                        <a:rPr lang="en-GB" dirty="0" smtClean="0"/>
                        <a:t>Hamza Siddiqui</a:t>
                      </a:r>
                      <a:endParaRPr lang="en-US" dirty="0"/>
                    </a:p>
                  </a:txBody>
                  <a:tcPr/>
                </a:tc>
              </a:tr>
              <a:tr h="1286395">
                <a:tc>
                  <a:txBody>
                    <a:bodyPr/>
                    <a:lstStyle/>
                    <a:p>
                      <a:pPr algn="ctr"/>
                      <a:r>
                        <a:rPr lang="en-GB" dirty="0" smtClean="0"/>
                        <a:t>Time given</a:t>
                      </a:r>
                      <a:endParaRPr lang="en-US" dirty="0"/>
                    </a:p>
                  </a:txBody>
                  <a:tcPr/>
                </a:tc>
                <a:tc>
                  <a:txBody>
                    <a:bodyPr/>
                    <a:lstStyle/>
                    <a:p>
                      <a:pPr algn="ctr"/>
                      <a:r>
                        <a:rPr lang="en-GB" dirty="0" smtClean="0"/>
                        <a:t>2hrs/week</a:t>
                      </a:r>
                      <a:endParaRPr lang="en-US" dirty="0"/>
                    </a:p>
                  </a:txBody>
                  <a:tcPr/>
                </a:tc>
                <a:tc>
                  <a:txBody>
                    <a:bodyPr/>
                    <a:lstStyle/>
                    <a:p>
                      <a:pPr algn="ctr"/>
                      <a:r>
                        <a:rPr lang="en-GB" dirty="0" smtClean="0"/>
                        <a:t>2hrs/week</a:t>
                      </a:r>
                      <a:endParaRPr lang="en-US" dirty="0"/>
                    </a:p>
                  </a:txBody>
                  <a:tcPr/>
                </a:tc>
                <a:tc>
                  <a:txBody>
                    <a:bodyPr/>
                    <a:lstStyle/>
                    <a:p>
                      <a:pPr algn="ctr"/>
                      <a:r>
                        <a:rPr lang="en-GB" dirty="0" smtClean="0"/>
                        <a:t>2hrs/week</a:t>
                      </a:r>
                      <a:endParaRPr lang="en-US" dirty="0"/>
                    </a:p>
                  </a:txBody>
                  <a:tcPr/>
                </a:tc>
              </a:tr>
              <a:tr h="2042526">
                <a:tc>
                  <a:txBody>
                    <a:bodyPr/>
                    <a:lstStyle/>
                    <a:p>
                      <a:pPr algn="ctr"/>
                      <a:r>
                        <a:rPr lang="en-GB" dirty="0" smtClean="0"/>
                        <a:t>Work Allotted</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MAIN LAYOUT </a:t>
                      </a:r>
                      <a:r>
                        <a:rPr lang="en-US" sz="2000" dirty="0" err="1" smtClean="0"/>
                        <a:t>portal,SALES</a:t>
                      </a:r>
                      <a:r>
                        <a:rPr lang="en-US" sz="2000" dirty="0" smtClean="0"/>
                        <a:t> PERSON  ,DEPT MANAGER</a:t>
                      </a:r>
                      <a:r>
                        <a:rPr lang="en-US" sz="2000" baseline="0" dirty="0" smtClean="0"/>
                        <a:t> and </a:t>
                      </a:r>
                      <a:r>
                        <a:rPr lang="en-GB" sz="2000" baseline="0" dirty="0" smtClean="0"/>
                        <a:t>header files</a:t>
                      </a:r>
                      <a:r>
                        <a:rPr lang="en-GB" sz="2000" dirty="0" smtClean="0"/>
                        <a:t> </a:t>
                      </a:r>
                      <a:endParaRPr lang="en-US" sz="2000" dirty="0" smtClean="0"/>
                    </a:p>
                  </a:txBody>
                  <a:tcPr/>
                </a:tc>
                <a:tc>
                  <a:txBody>
                    <a:bodyPr/>
                    <a:lstStyle/>
                    <a:p>
                      <a:pPr algn="ctr"/>
                      <a:r>
                        <a:rPr lang="en-US" sz="2000" dirty="0" smtClean="0"/>
                        <a:t>Administration</a:t>
                      </a:r>
                      <a:r>
                        <a:rPr lang="en-US" sz="2000" baseline="0" dirty="0" smtClean="0"/>
                        <a:t> portal AND EMPLOYEE portal and functions related to it</a:t>
                      </a:r>
                      <a:endParaRPr lang="en-US" sz="2000" dirty="0"/>
                    </a:p>
                  </a:txBody>
                  <a:tcPr/>
                </a:tc>
                <a:tc>
                  <a:txBody>
                    <a:bodyPr/>
                    <a:lstStyle/>
                    <a:p>
                      <a:pPr algn="ctr"/>
                      <a:r>
                        <a:rPr lang="en-GB" dirty="0" smtClean="0"/>
                        <a:t>Inventory portal and </a:t>
                      </a:r>
                    </a:p>
                    <a:p>
                      <a:pPr algn="ctr"/>
                      <a:r>
                        <a:rPr lang="en-GB" sz="1800" dirty="0" smtClean="0"/>
                        <a:t>Billing portal </a:t>
                      </a:r>
                      <a:r>
                        <a:rPr lang="en-US" sz="1800" baseline="0" dirty="0" smtClean="0"/>
                        <a:t>and functions related to it</a:t>
                      </a:r>
                      <a:endParaRPr lang="en-US" sz="1800" dirty="0"/>
                    </a:p>
                  </a:txBody>
                  <a:tcPr/>
                </a:tc>
              </a:tr>
            </a:tbl>
          </a:graphicData>
        </a:graphic>
      </p:graphicFrame>
    </p:spTree>
    <p:extLst>
      <p:ext uri="{BB962C8B-B14F-4D97-AF65-F5344CB8AC3E}">
        <p14:creationId xmlns:p14="http://schemas.microsoft.com/office/powerpoint/2010/main" val="2645274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861" y="1638050"/>
            <a:ext cx="9326277" cy="3581900"/>
          </a:xfrm>
          <a:prstGeom prst="rect">
            <a:avLst/>
          </a:prstGeom>
        </p:spPr>
      </p:pic>
      <p:sp>
        <p:nvSpPr>
          <p:cNvPr id="3" name="TextBox 2"/>
          <p:cNvSpPr txBox="1"/>
          <p:nvPr/>
        </p:nvSpPr>
        <p:spPr>
          <a:xfrm>
            <a:off x="1547446" y="1052283"/>
            <a:ext cx="5251939" cy="523220"/>
          </a:xfrm>
          <a:prstGeom prst="rect">
            <a:avLst/>
          </a:prstGeom>
          <a:noFill/>
        </p:spPr>
        <p:txBody>
          <a:bodyPr wrap="square" rtlCol="0">
            <a:spAutoFit/>
          </a:bodyPr>
          <a:lstStyle/>
          <a:p>
            <a:r>
              <a:rPr lang="en-US" sz="2800" dirty="0" smtClean="0">
                <a:latin typeface="Bahnschrift SemiBold" panose="020B0502040204020203" pitchFamily="34" charset="0"/>
              </a:rPr>
              <a:t>MAIN LAYOUT</a:t>
            </a:r>
          </a:p>
        </p:txBody>
      </p:sp>
    </p:spTree>
    <p:extLst>
      <p:ext uri="{BB962C8B-B14F-4D97-AF65-F5344CB8AC3E}">
        <p14:creationId xmlns:p14="http://schemas.microsoft.com/office/powerpoint/2010/main" val="212854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110" y="1162080"/>
            <a:ext cx="8911687" cy="899891"/>
          </a:xfrm>
        </p:spPr>
        <p:txBody>
          <a:bodyPr/>
          <a:lstStyle/>
          <a:p>
            <a:r>
              <a:rPr lang="en-US" dirty="0" smtClean="0"/>
              <a:t>INVENTORY PORTAL:</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861" y="2061971"/>
            <a:ext cx="9326277" cy="2734057"/>
          </a:xfrm>
          <a:prstGeom prst="rect">
            <a:avLst/>
          </a:prstGeom>
        </p:spPr>
      </p:pic>
    </p:spTree>
    <p:extLst>
      <p:ext uri="{BB962C8B-B14F-4D97-AF65-F5344CB8AC3E}">
        <p14:creationId xmlns:p14="http://schemas.microsoft.com/office/powerpoint/2010/main" val="1037298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801" y="1409556"/>
            <a:ext cx="8911687" cy="888167"/>
          </a:xfrm>
        </p:spPr>
        <p:txBody>
          <a:bodyPr/>
          <a:lstStyle/>
          <a:p>
            <a:r>
              <a:rPr lang="en-US" dirty="0" smtClean="0"/>
              <a:t>INVENTORY ENTRY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803" y="2199712"/>
            <a:ext cx="6916115" cy="2810267"/>
          </a:xfrm>
          <a:prstGeom prst="rect">
            <a:avLst/>
          </a:prstGeom>
        </p:spPr>
      </p:pic>
    </p:spTree>
    <p:extLst>
      <p:ext uri="{BB962C8B-B14F-4D97-AF65-F5344CB8AC3E}">
        <p14:creationId xmlns:p14="http://schemas.microsoft.com/office/powerpoint/2010/main" val="2044569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47" y="1057864"/>
            <a:ext cx="8911687" cy="958505"/>
          </a:xfrm>
        </p:spPr>
        <p:txBody>
          <a:bodyPr/>
          <a:lstStyle/>
          <a:p>
            <a:r>
              <a:rPr lang="en-US" dirty="0" smtClean="0"/>
              <a:t>ADMINISTRATION PORTAL</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973" y="1937432"/>
            <a:ext cx="4477375" cy="2467319"/>
          </a:xfrm>
          <a:prstGeom prst="rect">
            <a:avLst/>
          </a:prstGeom>
        </p:spPr>
      </p:pic>
    </p:spTree>
    <p:extLst>
      <p:ext uri="{BB962C8B-B14F-4D97-AF65-F5344CB8AC3E}">
        <p14:creationId xmlns:p14="http://schemas.microsoft.com/office/powerpoint/2010/main" val="1181782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8217" y="1219199"/>
            <a:ext cx="8911687" cy="955431"/>
          </a:xfrm>
        </p:spPr>
        <p:txBody>
          <a:bodyPr/>
          <a:lstStyle/>
          <a:p>
            <a:r>
              <a:rPr lang="en-US" dirty="0" smtClean="0"/>
              <a:t>EMPLOYEE PORTAL</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123" y="2081024"/>
            <a:ext cx="5174959" cy="2695951"/>
          </a:xfrm>
          <a:prstGeom prst="rect">
            <a:avLst/>
          </a:prstGeom>
        </p:spPr>
      </p:pic>
    </p:spTree>
    <p:extLst>
      <p:ext uri="{BB962C8B-B14F-4D97-AF65-F5344CB8AC3E}">
        <p14:creationId xmlns:p14="http://schemas.microsoft.com/office/powerpoint/2010/main" val="749172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263" y="999248"/>
            <a:ext cx="8911687" cy="1122795"/>
          </a:xfrm>
        </p:spPr>
        <p:txBody>
          <a:bodyPr/>
          <a:lstStyle/>
          <a:p>
            <a:r>
              <a:rPr lang="en-US" dirty="0" smtClean="0"/>
              <a:t>Employee entry: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732" y="2004813"/>
            <a:ext cx="7068536" cy="2848373"/>
          </a:xfrm>
          <a:prstGeom prst="rect">
            <a:avLst/>
          </a:prstGeom>
        </p:spPr>
      </p:pic>
    </p:spTree>
    <p:extLst>
      <p:ext uri="{BB962C8B-B14F-4D97-AF65-F5344CB8AC3E}">
        <p14:creationId xmlns:p14="http://schemas.microsoft.com/office/powerpoint/2010/main" val="2201393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12985"/>
            <a:ext cx="12192000" cy="1172308"/>
          </a:xfrm>
        </p:spPr>
        <p:txBody>
          <a:bodyPr>
            <a:normAutofit/>
          </a:bodyPr>
          <a:lstStyle/>
          <a:p>
            <a:pPr algn="ctr"/>
            <a:r>
              <a:rPr lang="en-US" sz="3200" b="1" dirty="0" smtClean="0">
                <a:solidFill>
                  <a:schemeClr val="tx1"/>
                </a:solidFill>
                <a:latin typeface="Bahnschrift SemiBold" panose="020B0502040204020203" pitchFamily="34" charset="0"/>
              </a:rPr>
              <a:t>Concepts used:</a:t>
            </a:r>
            <a:endParaRPr lang="en-US" sz="3200" b="1" dirty="0">
              <a:solidFill>
                <a:schemeClr val="tx1"/>
              </a:solidFill>
              <a:latin typeface="Bahnschrift SemiBold" panose="020B0502040204020203" pitchFamily="34" charset="0"/>
            </a:endParaRPr>
          </a:p>
        </p:txBody>
      </p:sp>
      <p:sp>
        <p:nvSpPr>
          <p:cNvPr id="3" name="Text Placeholder 2"/>
          <p:cNvSpPr>
            <a:spLocks noGrp="1"/>
          </p:cNvSpPr>
          <p:nvPr>
            <p:ph type="body" idx="1"/>
          </p:nvPr>
        </p:nvSpPr>
        <p:spPr>
          <a:xfrm>
            <a:off x="1676400" y="2602524"/>
            <a:ext cx="10515599" cy="3677236"/>
          </a:xfrm>
        </p:spPr>
        <p:txBody>
          <a:bodyPr>
            <a:normAutofit/>
          </a:bodyPr>
          <a:lstStyle/>
          <a:p>
            <a:pPr marL="285750" indent="-285750">
              <a:buFont typeface="Arial" panose="020B0604020202020204" pitchFamily="34" charset="0"/>
              <a:buChar char="•"/>
            </a:pPr>
            <a:r>
              <a:rPr lang="en-US" dirty="0" smtClean="0">
                <a:solidFill>
                  <a:schemeClr val="tx1"/>
                </a:solidFill>
                <a:latin typeface="Bahnschrift SemiBold" panose="020B0502040204020203" pitchFamily="34" charset="0"/>
              </a:rPr>
              <a:t>Inheritance</a:t>
            </a:r>
            <a:r>
              <a:rPr lang="en-US" dirty="0" smtClean="0">
                <a:solidFill>
                  <a:schemeClr val="tx1"/>
                </a:solidFill>
                <a:latin typeface="Bahnschrift SemiBold" panose="020B0502040204020203" pitchFamily="34" charset="0"/>
              </a:rPr>
              <a:t>.</a:t>
            </a:r>
          </a:p>
          <a:p>
            <a:pPr marL="285750" indent="-285750">
              <a:buFont typeface="Arial" panose="020B0604020202020204" pitchFamily="34" charset="0"/>
              <a:buChar char="•"/>
            </a:pPr>
            <a:r>
              <a:rPr lang="en-US" dirty="0" smtClean="0">
                <a:solidFill>
                  <a:schemeClr val="tx1"/>
                </a:solidFill>
                <a:latin typeface="Bahnschrift SemiBold" panose="020B0502040204020203" pitchFamily="34" charset="0"/>
              </a:rPr>
              <a:t>Filing</a:t>
            </a:r>
            <a:r>
              <a:rPr lang="en-US" dirty="0" smtClean="0">
                <a:solidFill>
                  <a:schemeClr val="tx1"/>
                </a:solidFill>
                <a:latin typeface="Bahnschrift SemiBold" panose="020B0502040204020203" pitchFamily="34" charset="0"/>
              </a:rPr>
              <a:t>.</a:t>
            </a:r>
          </a:p>
          <a:p>
            <a:pPr marL="285750" indent="-285750">
              <a:buFont typeface="Arial" panose="020B0604020202020204" pitchFamily="34" charset="0"/>
              <a:buChar char="•"/>
            </a:pPr>
            <a:r>
              <a:rPr lang="en-US" dirty="0" smtClean="0">
                <a:solidFill>
                  <a:schemeClr val="tx1"/>
                </a:solidFill>
                <a:latin typeface="Bahnschrift SemiBold" panose="020B0502040204020203" pitchFamily="34" charset="0"/>
              </a:rPr>
              <a:t>Friend Function</a:t>
            </a:r>
            <a:r>
              <a:rPr lang="en-US" dirty="0" smtClean="0">
                <a:solidFill>
                  <a:schemeClr val="tx1"/>
                </a:solidFill>
                <a:latin typeface="Bahnschrift SemiBold" panose="020B0502040204020203" pitchFamily="34" charset="0"/>
              </a:rPr>
              <a:t>.</a:t>
            </a:r>
          </a:p>
          <a:p>
            <a:pPr marL="285750" indent="-285750">
              <a:buFont typeface="Arial" panose="020B0604020202020204" pitchFamily="34" charset="0"/>
              <a:buChar char="•"/>
            </a:pPr>
            <a:r>
              <a:rPr lang="en-US" dirty="0" smtClean="0">
                <a:solidFill>
                  <a:schemeClr val="tx1"/>
                </a:solidFill>
                <a:latin typeface="Bahnschrift SemiBold" panose="020B0502040204020203" pitchFamily="34" charset="0"/>
              </a:rPr>
              <a:t>Friend Class</a:t>
            </a:r>
            <a:endParaRPr lang="en-US" dirty="0" smtClean="0">
              <a:solidFill>
                <a:schemeClr val="tx1"/>
              </a:solidFill>
              <a:latin typeface="Bahnschrift SemiBold" panose="020B0502040204020203" pitchFamily="34" charset="0"/>
            </a:endParaRPr>
          </a:p>
          <a:p>
            <a:pPr marL="285750" indent="-285750">
              <a:buFont typeface="Arial" panose="020B0604020202020204" pitchFamily="34" charset="0"/>
              <a:buChar char="•"/>
            </a:pPr>
            <a:r>
              <a:rPr lang="en-US" dirty="0" smtClean="0">
                <a:solidFill>
                  <a:schemeClr val="tx1"/>
                </a:solidFill>
                <a:latin typeface="Bahnschrift SemiBold" panose="020B0502040204020203" pitchFamily="34" charset="0"/>
              </a:rPr>
              <a:t>Abstraction</a:t>
            </a:r>
          </a:p>
          <a:p>
            <a:pPr marL="285750" indent="-285750">
              <a:buFont typeface="Arial" panose="020B0604020202020204" pitchFamily="34" charset="0"/>
              <a:buChar char="•"/>
            </a:pPr>
            <a:r>
              <a:rPr lang="en-US" dirty="0" smtClean="0">
                <a:solidFill>
                  <a:schemeClr val="tx1"/>
                </a:solidFill>
                <a:latin typeface="Bahnschrift SemiBold" panose="020B0502040204020203" pitchFamily="34" charset="0"/>
              </a:rPr>
              <a:t>Encapsulation.</a:t>
            </a:r>
          </a:p>
          <a:p>
            <a:pPr marL="285750" indent="-285750">
              <a:buFont typeface="Arial" panose="020B0604020202020204" pitchFamily="34" charset="0"/>
              <a:buChar char="•"/>
            </a:pPr>
            <a:r>
              <a:rPr lang="en-US" dirty="0" smtClean="0">
                <a:solidFill>
                  <a:schemeClr val="tx1"/>
                </a:solidFill>
                <a:latin typeface="Bahnschrift SemiBold" panose="020B0502040204020203" pitchFamily="34" charset="0"/>
              </a:rPr>
              <a:t>Header </a:t>
            </a:r>
            <a:r>
              <a:rPr lang="en-US" dirty="0" smtClean="0">
                <a:solidFill>
                  <a:schemeClr val="tx1"/>
                </a:solidFill>
                <a:latin typeface="Bahnschrift SemiBold" panose="020B0502040204020203" pitchFamily="34" charset="0"/>
              </a:rPr>
              <a:t>Files.</a:t>
            </a:r>
          </a:p>
          <a:p>
            <a:pPr marL="285750" indent="-285750">
              <a:buFont typeface="Arial" panose="020B0604020202020204" pitchFamily="34" charset="0"/>
              <a:buChar char="•"/>
            </a:pPr>
            <a:r>
              <a:rPr lang="en-US" dirty="0" smtClean="0">
                <a:solidFill>
                  <a:schemeClr val="tx1"/>
                </a:solidFill>
                <a:latin typeface="Bahnschrift SemiBold" panose="020B0502040204020203" pitchFamily="34" charset="0"/>
              </a:rPr>
              <a:t>Operator Overloading</a:t>
            </a:r>
            <a:endParaRPr lang="en-US" dirty="0" smtClean="0">
              <a:solidFill>
                <a:schemeClr val="tx1"/>
              </a:solidFill>
              <a:latin typeface="Bahnschrift SemiBold" panose="020B0502040204020203" pitchFamily="34" charset="0"/>
            </a:endParaRPr>
          </a:p>
        </p:txBody>
      </p:sp>
    </p:spTree>
    <p:extLst>
      <p:ext uri="{BB962C8B-B14F-4D97-AF65-F5344CB8AC3E}">
        <p14:creationId xmlns:p14="http://schemas.microsoft.com/office/powerpoint/2010/main" val="3090410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50123" y="3317631"/>
            <a:ext cx="6482862" cy="1015663"/>
          </a:xfrm>
          <a:prstGeom prst="rect">
            <a:avLst/>
          </a:prstGeom>
          <a:noFill/>
        </p:spPr>
        <p:txBody>
          <a:bodyPr wrap="square" rtlCol="0">
            <a:spAutoFit/>
          </a:bodyPr>
          <a:lstStyle/>
          <a:p>
            <a:pPr algn="ctr"/>
            <a:r>
              <a:rPr lang="en-US" sz="6000" b="1" dirty="0" smtClean="0">
                <a:latin typeface="Arial Rounded MT Bold" panose="020F0704030504030204" pitchFamily="34" charset="0"/>
              </a:rPr>
              <a:t>THANKS </a:t>
            </a:r>
            <a:endParaRPr lang="en-US" sz="6000" b="1" dirty="0">
              <a:latin typeface="Arial Rounded MT Bold" panose="020F0704030504030204" pitchFamily="34" charset="0"/>
            </a:endParaRPr>
          </a:p>
        </p:txBody>
      </p:sp>
    </p:spTree>
    <p:extLst>
      <p:ext uri="{BB962C8B-B14F-4D97-AF65-F5344CB8AC3E}">
        <p14:creationId xmlns:p14="http://schemas.microsoft.com/office/powerpoint/2010/main" val="641110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818" y="1456448"/>
            <a:ext cx="8911687" cy="806105"/>
          </a:xfrm>
          <a:solidFill>
            <a:schemeClr val="bg1"/>
          </a:solidFill>
        </p:spPr>
        <p:txBody>
          <a:bodyPr/>
          <a:lstStyle/>
          <a:p>
            <a:r>
              <a:rPr lang="en-US" dirty="0" smtClean="0">
                <a:solidFill>
                  <a:schemeClr val="tx1"/>
                </a:solidFill>
              </a:rPr>
              <a:t>About:</a:t>
            </a:r>
            <a:endParaRPr lang="en-US" dirty="0">
              <a:solidFill>
                <a:schemeClr val="tx1"/>
              </a:solidFill>
            </a:endParaRPr>
          </a:p>
        </p:txBody>
      </p:sp>
      <p:sp>
        <p:nvSpPr>
          <p:cNvPr id="3" name="Content Placeholder 2"/>
          <p:cNvSpPr>
            <a:spLocks noGrp="1"/>
          </p:cNvSpPr>
          <p:nvPr>
            <p:ph idx="1"/>
          </p:nvPr>
        </p:nvSpPr>
        <p:spPr>
          <a:xfrm>
            <a:off x="2296135" y="2121877"/>
            <a:ext cx="8915400" cy="3777622"/>
          </a:xfrm>
        </p:spPr>
        <p:txBody>
          <a:bodyPr/>
          <a:lstStyle/>
          <a:p>
            <a:r>
              <a:rPr lang="en-US" dirty="0"/>
              <a:t>This supermarket billing system is a simple console application built in C++without the use of graphics. This project will help you understand basically </a:t>
            </a:r>
            <a:r>
              <a:rPr lang="en-US" dirty="0" smtClean="0"/>
              <a:t>two things</a:t>
            </a:r>
            <a:endParaRPr lang="en-US" dirty="0"/>
          </a:p>
          <a:p>
            <a:endParaRPr lang="en-US" dirty="0"/>
          </a:p>
          <a:p>
            <a:r>
              <a:rPr lang="en-US" dirty="0"/>
              <a:t> use of stream class and file handling in </a:t>
            </a:r>
            <a:r>
              <a:rPr lang="en-US" dirty="0" err="1"/>
              <a:t>c++</a:t>
            </a:r>
            <a:r>
              <a:rPr lang="en-US" dirty="0"/>
              <a:t> programming language</a:t>
            </a:r>
            <a:r>
              <a:rPr lang="en-US" dirty="0" smtClean="0"/>
              <a:t>. There are several classes</a:t>
            </a:r>
            <a:r>
              <a:rPr lang="en-US" dirty="0"/>
              <a:t>, class </a:t>
            </a:r>
            <a:r>
              <a:rPr lang="en-US" dirty="0" smtClean="0"/>
              <a:t>billing,</a:t>
            </a:r>
            <a:r>
              <a:rPr lang="en-US" dirty="0"/>
              <a:t> </a:t>
            </a:r>
            <a:r>
              <a:rPr lang="en-US" dirty="0" smtClean="0"/>
              <a:t>class Inventory, </a:t>
            </a:r>
            <a:r>
              <a:rPr lang="en-US" dirty="0"/>
              <a:t>class </a:t>
            </a:r>
            <a:r>
              <a:rPr lang="en-US" dirty="0" smtClean="0"/>
              <a:t>Accountant, class employee and its derived classes </a:t>
            </a:r>
            <a:r>
              <a:rPr lang="en-US" dirty="0" err="1" smtClean="0"/>
              <a:t>Dept</a:t>
            </a:r>
            <a:r>
              <a:rPr lang="en-US" dirty="0" smtClean="0"/>
              <a:t> manager and Sales person which can </a:t>
            </a:r>
            <a:r>
              <a:rPr lang="en-US" dirty="0"/>
              <a:t>be found in this </a:t>
            </a:r>
            <a:r>
              <a:rPr lang="en-US" dirty="0" smtClean="0"/>
              <a:t>project. </a:t>
            </a:r>
            <a:r>
              <a:rPr lang="en-US" dirty="0"/>
              <a:t>The project is simple </a:t>
            </a:r>
            <a:r>
              <a:rPr lang="en-US" dirty="0" smtClean="0"/>
              <a:t>to understand</a:t>
            </a:r>
            <a:r>
              <a:rPr lang="en-US" dirty="0"/>
              <a:t>, and the source code has been presented in an </a:t>
            </a:r>
            <a:r>
              <a:rPr lang="en-US" dirty="0" smtClean="0"/>
              <a:t>understandable manner</a:t>
            </a:r>
          </a:p>
          <a:p>
            <a:r>
              <a:rPr lang="en-US" dirty="0"/>
              <a:t>Understanding the source code will give you the idea regarding file </a:t>
            </a:r>
            <a:r>
              <a:rPr lang="en-US" dirty="0" smtClean="0"/>
              <a:t>handling</a:t>
            </a:r>
            <a:r>
              <a:rPr lang="en-US" dirty="0"/>
              <a:t>,</a:t>
            </a:r>
            <a:r>
              <a:rPr lang="en-US" dirty="0" smtClean="0"/>
              <a:t> how </a:t>
            </a:r>
            <a:r>
              <a:rPr lang="en-US" dirty="0"/>
              <a:t>to add, remove, edit, and search data or info to/from file.</a:t>
            </a:r>
            <a:endParaRPr lang="en-US" dirty="0" smtClean="0"/>
          </a:p>
          <a:p>
            <a:pPr marL="0" indent="0">
              <a:buNone/>
            </a:pPr>
            <a:endParaRPr lang="en-US" dirty="0"/>
          </a:p>
        </p:txBody>
      </p:sp>
    </p:spTree>
    <p:extLst>
      <p:ext uri="{BB962C8B-B14F-4D97-AF65-F5344CB8AC3E}">
        <p14:creationId xmlns:p14="http://schemas.microsoft.com/office/powerpoint/2010/main" val="263238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402" y="1245433"/>
            <a:ext cx="8911687" cy="1280890"/>
          </a:xfrm>
        </p:spPr>
        <p:txBody>
          <a:bodyPr/>
          <a:lstStyle/>
          <a:p>
            <a:r>
              <a:rPr lang="en-GB" dirty="0" smtClean="0">
                <a:solidFill>
                  <a:schemeClr val="tx1"/>
                </a:solidFill>
              </a:rPr>
              <a:t>Problem faced</a:t>
            </a:r>
            <a:endParaRPr lang="en-US" dirty="0">
              <a:solidFill>
                <a:schemeClr val="tx1"/>
              </a:solidFill>
            </a:endParaRPr>
          </a:p>
        </p:txBody>
      </p:sp>
      <p:sp>
        <p:nvSpPr>
          <p:cNvPr id="3" name="Content Placeholder 2"/>
          <p:cNvSpPr>
            <a:spLocks noGrp="1"/>
          </p:cNvSpPr>
          <p:nvPr>
            <p:ph idx="1"/>
          </p:nvPr>
        </p:nvSpPr>
        <p:spPr>
          <a:xfrm>
            <a:off x="1780320" y="2567354"/>
            <a:ext cx="8915400" cy="3777622"/>
          </a:xfrm>
        </p:spPr>
        <p:txBody>
          <a:bodyPr>
            <a:normAutofit/>
          </a:bodyPr>
          <a:lstStyle/>
          <a:p>
            <a:r>
              <a:rPr lang="en-GB" sz="2400" dirty="0" smtClean="0"/>
              <a:t>Syntax errors .</a:t>
            </a:r>
            <a:endParaRPr lang="en-GB" sz="2400" dirty="0"/>
          </a:p>
          <a:p>
            <a:r>
              <a:rPr lang="en-GB" sz="2400" dirty="0" smtClean="0"/>
              <a:t>Logical errors.</a:t>
            </a:r>
          </a:p>
          <a:p>
            <a:r>
              <a:rPr lang="en-GB" sz="2400" dirty="0" smtClean="0"/>
              <a:t>Leakage in filing.</a:t>
            </a:r>
          </a:p>
          <a:p>
            <a:r>
              <a:rPr lang="en-GB" sz="2400" dirty="0" smtClean="0"/>
              <a:t>Uses of header files.</a:t>
            </a:r>
            <a:endParaRPr lang="en-GB" sz="2400" dirty="0"/>
          </a:p>
          <a:p>
            <a:r>
              <a:rPr lang="en-GB" sz="2400" dirty="0" smtClean="0"/>
              <a:t>Buffers were not cleared.</a:t>
            </a:r>
            <a:endParaRPr lang="en-US" sz="2400" dirty="0"/>
          </a:p>
        </p:txBody>
      </p:sp>
    </p:spTree>
    <p:extLst>
      <p:ext uri="{BB962C8B-B14F-4D97-AF65-F5344CB8AC3E}">
        <p14:creationId xmlns:p14="http://schemas.microsoft.com/office/powerpoint/2010/main" val="3976029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879" y="928910"/>
            <a:ext cx="8911687" cy="794382"/>
          </a:xfrm>
        </p:spPr>
        <p:txBody>
          <a:bodyPr/>
          <a:lstStyle/>
          <a:p>
            <a:r>
              <a:rPr lang="en-US" b="1" dirty="0" smtClean="0">
                <a:solidFill>
                  <a:schemeClr val="tx1"/>
                </a:solidFill>
                <a:latin typeface="Bahnschrift SemiBold" panose="020B0502040204020203" pitchFamily="34" charset="0"/>
              </a:rPr>
              <a:t>PURPOSE:</a:t>
            </a:r>
            <a:endParaRPr lang="en-US" b="1" dirty="0">
              <a:solidFill>
                <a:schemeClr val="tx1"/>
              </a:solidFill>
              <a:latin typeface="Bahnschrift SemiBold" panose="020B0502040204020203" pitchFamily="34" charset="0"/>
            </a:endParaRPr>
          </a:p>
        </p:txBody>
      </p:sp>
      <p:sp>
        <p:nvSpPr>
          <p:cNvPr id="3" name="Content Placeholder 2"/>
          <p:cNvSpPr>
            <a:spLocks noGrp="1"/>
          </p:cNvSpPr>
          <p:nvPr>
            <p:ph idx="1"/>
          </p:nvPr>
        </p:nvSpPr>
        <p:spPr>
          <a:xfrm>
            <a:off x="1803766" y="1676400"/>
            <a:ext cx="8915400" cy="3777622"/>
          </a:xfrm>
        </p:spPr>
        <p:txBody>
          <a:bodyPr/>
          <a:lstStyle/>
          <a:p>
            <a:pPr marL="0" indent="0">
              <a:buNone/>
            </a:pPr>
            <a:r>
              <a:rPr lang="en-US" sz="2800" dirty="0">
                <a:latin typeface="Bahnschrift SemiBold" panose="020B0502040204020203" pitchFamily="34" charset="0"/>
              </a:rPr>
              <a:t>The purpose of this program is to build it in a way to reduce the manual </a:t>
            </a:r>
            <a:r>
              <a:rPr lang="en-US" sz="2800" dirty="0" smtClean="0">
                <a:latin typeface="Bahnschrift SemiBold" panose="020B0502040204020203" pitchFamily="34" charset="0"/>
              </a:rPr>
              <a:t>work </a:t>
            </a:r>
            <a:r>
              <a:rPr lang="en-US" sz="2800" dirty="0">
                <a:latin typeface="Bahnschrift SemiBold" panose="020B0502040204020203" pitchFamily="34" charset="0"/>
              </a:rPr>
              <a:t>for </a:t>
            </a:r>
            <a:r>
              <a:rPr lang="en-US" sz="2800" dirty="0" smtClean="0">
                <a:latin typeface="Bahnschrift SemiBold" panose="020B0502040204020203" pitchFamily="34" charset="0"/>
              </a:rPr>
              <a:t>supermarkets for billing. </a:t>
            </a:r>
            <a:r>
              <a:rPr lang="en-US" sz="2800" dirty="0">
                <a:latin typeface="Bahnschrift SemiBold" panose="020B0502040204020203" pitchFamily="34" charset="0"/>
              </a:rPr>
              <a:t>It provides searching facilities </a:t>
            </a:r>
            <a:r>
              <a:rPr lang="en-US" sz="2800" dirty="0" smtClean="0">
                <a:latin typeface="Bahnschrift SemiBold" panose="020B0502040204020203" pitchFamily="34" charset="0"/>
              </a:rPr>
              <a:t>to admin to search for the inventory and to check weather the items quantity are stable or not. Admin can check the details of its employee sales and also manage it easily. </a:t>
            </a:r>
            <a:r>
              <a:rPr lang="en-US" sz="2800" dirty="0">
                <a:latin typeface="Bahnschrift SemiBold" panose="020B0502040204020203" pitchFamily="34" charset="0"/>
              </a:rPr>
              <a:t> </a:t>
            </a:r>
          </a:p>
          <a:p>
            <a:endParaRPr lang="en-US" dirty="0"/>
          </a:p>
        </p:txBody>
      </p:sp>
    </p:spTree>
    <p:extLst>
      <p:ext uri="{BB962C8B-B14F-4D97-AF65-F5344CB8AC3E}">
        <p14:creationId xmlns:p14="http://schemas.microsoft.com/office/powerpoint/2010/main" val="303599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725" y="1233710"/>
            <a:ext cx="8911687" cy="759213"/>
          </a:xfrm>
        </p:spPr>
        <p:txBody>
          <a:bodyPr/>
          <a:lstStyle/>
          <a:p>
            <a:r>
              <a:rPr lang="en-US" dirty="0" smtClean="0">
                <a:solidFill>
                  <a:schemeClr val="tx1"/>
                </a:solidFill>
              </a:rPr>
              <a:t>FEATURES:</a:t>
            </a:r>
            <a:endParaRPr lang="en-US" dirty="0">
              <a:solidFill>
                <a:schemeClr val="tx1"/>
              </a:solidFill>
            </a:endParaRPr>
          </a:p>
        </p:txBody>
      </p:sp>
      <p:sp>
        <p:nvSpPr>
          <p:cNvPr id="3" name="Content Placeholder 2"/>
          <p:cNvSpPr>
            <a:spLocks noGrp="1"/>
          </p:cNvSpPr>
          <p:nvPr>
            <p:ph idx="1"/>
          </p:nvPr>
        </p:nvSpPr>
        <p:spPr/>
        <p:txBody>
          <a:bodyPr/>
          <a:lstStyle/>
          <a:p>
            <a:pPr marL="0" indent="0">
              <a:buNone/>
            </a:pPr>
            <a:r>
              <a:rPr lang="en-US" dirty="0"/>
              <a:t>Listed below are the key features of this project</a:t>
            </a:r>
            <a:r>
              <a:rPr lang="en-US" dirty="0" smtClean="0"/>
              <a:t>:</a:t>
            </a:r>
          </a:p>
          <a:p>
            <a:r>
              <a:rPr lang="en-US" dirty="0" smtClean="0"/>
              <a:t>BILLING: </a:t>
            </a:r>
            <a:r>
              <a:rPr lang="en-US" dirty="0"/>
              <a:t>It </a:t>
            </a:r>
            <a:r>
              <a:rPr lang="en-US" dirty="0" smtClean="0"/>
              <a:t>generates the bill of items and it also shows </a:t>
            </a:r>
            <a:r>
              <a:rPr lang="en-US" dirty="0"/>
              <a:t>the bill report of all the items added </a:t>
            </a:r>
            <a:r>
              <a:rPr lang="en-US" dirty="0" smtClean="0"/>
              <a:t>in supermarket </a:t>
            </a:r>
            <a:r>
              <a:rPr lang="en-US" dirty="0"/>
              <a:t>billing </a:t>
            </a:r>
            <a:r>
              <a:rPr lang="en-US" dirty="0" smtClean="0"/>
              <a:t>system.</a:t>
            </a:r>
          </a:p>
          <a:p>
            <a:pPr marL="0" indent="0">
              <a:buNone/>
            </a:pPr>
            <a:endParaRPr lang="en-US" dirty="0"/>
          </a:p>
          <a:p>
            <a:r>
              <a:rPr lang="en-US" dirty="0" smtClean="0"/>
              <a:t>INVENTORY: it enables admin to add the inventory of items in store or to check the quantity of items you have in your inventory</a:t>
            </a:r>
          </a:p>
          <a:p>
            <a:endParaRPr lang="en-US" dirty="0"/>
          </a:p>
          <a:p>
            <a:r>
              <a:rPr lang="en-US" dirty="0" smtClean="0"/>
              <a:t>ADMINISTRATION: it enables the admin to create new account of employee and also you can check the sales report of that employee.</a:t>
            </a:r>
          </a:p>
          <a:p>
            <a:endParaRPr lang="en-US" dirty="0"/>
          </a:p>
        </p:txBody>
      </p:sp>
    </p:spTree>
    <p:extLst>
      <p:ext uri="{BB962C8B-B14F-4D97-AF65-F5344CB8AC3E}">
        <p14:creationId xmlns:p14="http://schemas.microsoft.com/office/powerpoint/2010/main" val="2839670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solidFill>
                  <a:schemeClr val="tx1"/>
                </a:solidFill>
                <a:latin typeface="Bookman Old Style" panose="02050604050505020204" pitchFamily="18" charset="0"/>
              </a:rPr>
              <a:t>PAC CHART</a:t>
            </a:r>
            <a:br>
              <a:rPr lang="en-GB" sz="3200" dirty="0" smtClean="0">
                <a:solidFill>
                  <a:schemeClr val="tx1"/>
                </a:solidFill>
                <a:latin typeface="Bookman Old Style" panose="02050604050505020204" pitchFamily="18" charset="0"/>
              </a:rPr>
            </a:br>
            <a:endParaRPr lang="en-US" sz="3200" dirty="0">
              <a:solidFill>
                <a:schemeClr val="tx1"/>
              </a:solidFill>
              <a:latin typeface="Bookman Old Style" panose="020506040505050202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55658467"/>
              </p:ext>
            </p:extLst>
          </p:nvPr>
        </p:nvGraphicFramePr>
        <p:xfrm>
          <a:off x="3128596" y="1662479"/>
          <a:ext cx="6096000" cy="3657600"/>
        </p:xfrm>
        <a:graphic>
          <a:graphicData uri="http://schemas.openxmlformats.org/drawingml/2006/table">
            <a:tbl>
              <a:tblPr firstRow="1" bandRow="1">
                <a:tableStyleId>{125E5076-3810-47DD-B79F-674D7AD40C01}</a:tableStyleId>
              </a:tblPr>
              <a:tblGrid>
                <a:gridCol w="2032000"/>
                <a:gridCol w="2032000"/>
                <a:gridCol w="2032000"/>
              </a:tblGrid>
              <a:tr h="299467">
                <a:tc>
                  <a:txBody>
                    <a:bodyPr/>
                    <a:lstStyle/>
                    <a:p>
                      <a:pPr algn="ctr"/>
                      <a:r>
                        <a:rPr lang="en-US" dirty="0" smtClean="0"/>
                        <a:t>INPUT</a:t>
                      </a:r>
                      <a:endParaRPr lang="en-US" dirty="0"/>
                    </a:p>
                  </a:txBody>
                  <a:tcPr/>
                </a:tc>
                <a:tc>
                  <a:txBody>
                    <a:bodyPr/>
                    <a:lstStyle/>
                    <a:p>
                      <a:pPr algn="ctr"/>
                      <a:r>
                        <a:rPr lang="en-US" dirty="0" smtClean="0"/>
                        <a:t>PROCESSSNG </a:t>
                      </a:r>
                      <a:endParaRPr lang="en-US" dirty="0"/>
                    </a:p>
                  </a:txBody>
                  <a:tcPr/>
                </a:tc>
                <a:tc>
                  <a:txBody>
                    <a:bodyPr/>
                    <a:lstStyle/>
                    <a:p>
                      <a:pPr algn="ctr"/>
                      <a:r>
                        <a:rPr lang="en-US" dirty="0" smtClean="0"/>
                        <a:t>OUTPUT</a:t>
                      </a:r>
                      <a:endParaRPr lang="en-US" dirty="0"/>
                    </a:p>
                  </a:txBody>
                  <a:tcPr/>
                </a:tc>
              </a:tr>
              <a:tr h="299467">
                <a:tc>
                  <a:txBody>
                    <a:bodyPr/>
                    <a:lstStyle/>
                    <a:p>
                      <a:r>
                        <a:rPr lang="en-US" dirty="0" smtClean="0"/>
                        <a:t>Select</a:t>
                      </a:r>
                      <a:r>
                        <a:rPr lang="en-US" baseline="0" dirty="0" smtClean="0"/>
                        <a:t>  user type</a:t>
                      </a:r>
                      <a:endParaRPr lang="en-US" dirty="0"/>
                    </a:p>
                  </a:txBody>
                  <a:tcPr/>
                </a:tc>
                <a:tc>
                  <a:txBody>
                    <a:bodyPr/>
                    <a:lstStyle/>
                    <a:p>
                      <a:r>
                        <a:rPr lang="en-US" dirty="0" smtClean="0"/>
                        <a:t>Enter</a:t>
                      </a:r>
                      <a:r>
                        <a:rPr lang="en-US" baseline="0" dirty="0" smtClean="0"/>
                        <a:t> choice for billing</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Display</a:t>
                      </a:r>
                      <a:r>
                        <a:rPr lang="en-US" baseline="0" dirty="0" smtClean="0"/>
                        <a:t> </a:t>
                      </a:r>
                      <a:r>
                        <a:rPr lang="en-US" dirty="0" smtClean="0"/>
                        <a:t>billing details </a:t>
                      </a:r>
                    </a:p>
                    <a:p>
                      <a:endParaRPr lang="en-US" dirty="0"/>
                    </a:p>
                  </a:txBody>
                  <a:tcPr/>
                </a:tc>
              </a:tr>
              <a:tr h="417195">
                <a:tc>
                  <a:txBody>
                    <a:bodyPr/>
                    <a:lstStyle/>
                    <a:p>
                      <a:r>
                        <a:rPr lang="en-US" dirty="0" smtClean="0"/>
                        <a:t>Enter </a:t>
                      </a:r>
                      <a:r>
                        <a:rPr lang="en-US" dirty="0" err="1" smtClean="0"/>
                        <a:t>isbn</a:t>
                      </a:r>
                      <a:r>
                        <a:rPr lang="en-US" dirty="0" smtClean="0"/>
                        <a:t> number</a:t>
                      </a:r>
                      <a:endParaRPr lang="en-US" dirty="0"/>
                    </a:p>
                  </a:txBody>
                  <a:tcPr/>
                </a:tc>
                <a:tc>
                  <a:txBody>
                    <a:bodyPr/>
                    <a:lstStyle/>
                    <a:p>
                      <a:r>
                        <a:rPr lang="en-GB" dirty="0" smtClean="0"/>
                        <a:t>inventory</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Display</a:t>
                      </a:r>
                      <a:r>
                        <a:rPr lang="en-GB" baseline="0" dirty="0" smtClean="0"/>
                        <a:t> </a:t>
                      </a:r>
                      <a:r>
                        <a:rPr lang="en-GB" dirty="0" smtClean="0"/>
                        <a:t>inventory</a:t>
                      </a:r>
                      <a:endParaRPr lang="en-US" dirty="0" smtClean="0"/>
                    </a:p>
                    <a:p>
                      <a:r>
                        <a:rPr lang="en-GB" baseline="0" dirty="0" smtClean="0"/>
                        <a:t> details.</a:t>
                      </a:r>
                      <a:endParaRPr lang="en-US" dirty="0"/>
                    </a:p>
                  </a:txBody>
                  <a:tcPr/>
                </a:tc>
              </a:tr>
              <a:tr h="5168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Enter employee</a:t>
                      </a:r>
                      <a:r>
                        <a:rPr lang="en-US" baseline="0" dirty="0" smtClean="0"/>
                        <a:t> name</a:t>
                      </a:r>
                      <a:endParaRPr lang="en-US" dirty="0" smtClean="0"/>
                    </a:p>
                  </a:txBody>
                  <a:tcPr/>
                </a:tc>
                <a:tc>
                  <a:txBody>
                    <a:bodyPr/>
                    <a:lstStyle/>
                    <a:p>
                      <a:r>
                        <a:rPr lang="en-US" dirty="0" smtClean="0"/>
                        <a:t>Administration</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Display</a:t>
                      </a:r>
                      <a:r>
                        <a:rPr lang="en-GB" baseline="0" dirty="0" smtClean="0"/>
                        <a:t> </a:t>
                      </a:r>
                      <a:r>
                        <a:rPr lang="en-US" dirty="0" smtClean="0"/>
                        <a:t>Administration</a:t>
                      </a:r>
                    </a:p>
                    <a:p>
                      <a:r>
                        <a:rPr lang="en-GB" baseline="0" dirty="0" smtClean="0"/>
                        <a:t> portal and sales reports.</a:t>
                      </a:r>
                      <a:endParaRPr lang="en-US" dirty="0" smtClean="0"/>
                    </a:p>
                    <a:p>
                      <a:endParaRPr lang="en-US" dirty="0"/>
                    </a:p>
                  </a:txBody>
                  <a:tcPr/>
                </a:tc>
              </a:tr>
            </a:tbl>
          </a:graphicData>
        </a:graphic>
      </p:graphicFrame>
    </p:spTree>
    <p:extLst>
      <p:ext uri="{BB962C8B-B14F-4D97-AF65-F5344CB8AC3E}">
        <p14:creationId xmlns:p14="http://schemas.microsoft.com/office/powerpoint/2010/main" val="4142466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solidFill>
                  <a:schemeClr val="tx1"/>
                </a:solidFill>
                <a:latin typeface="Bookman Old Style" panose="02050604050505020204" pitchFamily="18" charset="0"/>
              </a:rPr>
              <a:t>HIPO CHART</a:t>
            </a:r>
            <a:endParaRPr lang="en-US" sz="3200" dirty="0">
              <a:solidFill>
                <a:schemeClr val="tx1"/>
              </a:solidFill>
              <a:latin typeface="Bookman Old Style" panose="02050604050505020204" pitchFamily="18" charset="0"/>
            </a:endParaRPr>
          </a:p>
        </p:txBody>
      </p:sp>
      <p:sp>
        <p:nvSpPr>
          <p:cNvPr id="4" name="Rectangle 3"/>
          <p:cNvSpPr/>
          <p:nvPr/>
        </p:nvSpPr>
        <p:spPr>
          <a:xfrm>
            <a:off x="5695950" y="1390650"/>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SUPERMARKET BILLING SYSTEM</a:t>
            </a:r>
          </a:p>
          <a:p>
            <a:pPr algn="ctr"/>
            <a:r>
              <a:rPr lang="en-US" dirty="0" smtClean="0"/>
              <a:t>0000</a:t>
            </a:r>
            <a:endParaRPr lang="en-US" dirty="0"/>
          </a:p>
        </p:txBody>
      </p:sp>
      <p:sp>
        <p:nvSpPr>
          <p:cNvPr id="5" name="Rectangle 4"/>
          <p:cNvSpPr/>
          <p:nvPr/>
        </p:nvSpPr>
        <p:spPr>
          <a:xfrm>
            <a:off x="2750541" y="2527297"/>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a:t>
            </a:r>
          </a:p>
          <a:p>
            <a:pPr algn="ctr"/>
            <a:r>
              <a:rPr lang="en-US" dirty="0" smtClean="0"/>
              <a:t>1000</a:t>
            </a:r>
            <a:endParaRPr lang="en-US" dirty="0"/>
          </a:p>
        </p:txBody>
      </p:sp>
      <p:sp>
        <p:nvSpPr>
          <p:cNvPr id="6" name="Rectangle 5"/>
          <p:cNvSpPr/>
          <p:nvPr/>
        </p:nvSpPr>
        <p:spPr>
          <a:xfrm>
            <a:off x="5695950" y="249555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Processing</a:t>
            </a:r>
          </a:p>
          <a:p>
            <a:pPr algn="ctr"/>
            <a:r>
              <a:rPr lang="en-US" dirty="0" smtClean="0"/>
              <a:t>2000</a:t>
            </a:r>
            <a:endParaRPr lang="en-US" dirty="0"/>
          </a:p>
        </p:txBody>
      </p:sp>
      <p:sp>
        <p:nvSpPr>
          <p:cNvPr id="7" name="Rectangle 6"/>
          <p:cNvSpPr/>
          <p:nvPr/>
        </p:nvSpPr>
        <p:spPr>
          <a:xfrm>
            <a:off x="10053210" y="2549618"/>
            <a:ext cx="1905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p>
          <a:p>
            <a:pPr algn="ctr"/>
            <a:r>
              <a:rPr lang="en-US" dirty="0" smtClean="0"/>
              <a:t>3000</a:t>
            </a:r>
            <a:endParaRPr lang="en-US" dirty="0"/>
          </a:p>
        </p:txBody>
      </p:sp>
      <p:sp>
        <p:nvSpPr>
          <p:cNvPr id="8" name="Rectangle 7"/>
          <p:cNvSpPr/>
          <p:nvPr/>
        </p:nvSpPr>
        <p:spPr>
          <a:xfrm>
            <a:off x="534695" y="4583718"/>
            <a:ext cx="1828800" cy="77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ISBN NUMBER</a:t>
            </a:r>
          </a:p>
          <a:p>
            <a:pPr algn="ctr"/>
            <a:r>
              <a:rPr lang="en-US" dirty="0" smtClean="0"/>
              <a:t>For billing</a:t>
            </a:r>
          </a:p>
          <a:p>
            <a:pPr algn="ctr"/>
            <a:r>
              <a:rPr lang="en-US" dirty="0" smtClean="0"/>
              <a:t>1110</a:t>
            </a:r>
            <a:endParaRPr lang="en-US" dirty="0"/>
          </a:p>
        </p:txBody>
      </p:sp>
      <p:sp>
        <p:nvSpPr>
          <p:cNvPr id="9" name="Rectangle 8"/>
          <p:cNvSpPr/>
          <p:nvPr/>
        </p:nvSpPr>
        <p:spPr>
          <a:xfrm>
            <a:off x="4765111" y="3432277"/>
            <a:ext cx="1861678" cy="525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BILLING </a:t>
            </a:r>
          </a:p>
          <a:p>
            <a:pPr algn="ctr"/>
            <a:r>
              <a:rPr lang="en-US" dirty="0" smtClean="0"/>
              <a:t>2100</a:t>
            </a:r>
            <a:endParaRPr lang="en-US" dirty="0"/>
          </a:p>
        </p:txBody>
      </p:sp>
      <p:sp>
        <p:nvSpPr>
          <p:cNvPr id="10" name="Rectangle 9"/>
          <p:cNvSpPr/>
          <p:nvPr/>
        </p:nvSpPr>
        <p:spPr>
          <a:xfrm>
            <a:off x="2750541" y="3304778"/>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Type</a:t>
            </a:r>
          </a:p>
          <a:p>
            <a:pPr algn="ctr"/>
            <a:r>
              <a:rPr lang="en-US" dirty="0" smtClean="0"/>
              <a:t>1100</a:t>
            </a:r>
            <a:endParaRPr lang="en-US" dirty="0"/>
          </a:p>
        </p:txBody>
      </p:sp>
      <p:sp>
        <p:nvSpPr>
          <p:cNvPr id="11" name="Rectangle 10"/>
          <p:cNvSpPr/>
          <p:nvPr/>
        </p:nvSpPr>
        <p:spPr>
          <a:xfrm>
            <a:off x="6828936" y="4518071"/>
            <a:ext cx="2057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Details </a:t>
            </a:r>
          </a:p>
          <a:p>
            <a:pPr algn="ctr"/>
            <a:r>
              <a:rPr lang="en-US" dirty="0" smtClean="0"/>
              <a:t>Report</a:t>
            </a:r>
          </a:p>
          <a:p>
            <a:pPr algn="ctr"/>
            <a:r>
              <a:rPr lang="en-US" dirty="0" smtClean="0"/>
              <a:t>Update</a:t>
            </a:r>
          </a:p>
          <a:p>
            <a:pPr algn="ctr"/>
            <a:r>
              <a:rPr lang="en-US" dirty="0" smtClean="0"/>
              <a:t>2300</a:t>
            </a:r>
            <a:endParaRPr lang="en-US" dirty="0"/>
          </a:p>
        </p:txBody>
      </p:sp>
      <p:sp>
        <p:nvSpPr>
          <p:cNvPr id="12" name="Rectangle 11"/>
          <p:cNvSpPr/>
          <p:nvPr/>
        </p:nvSpPr>
        <p:spPr>
          <a:xfrm>
            <a:off x="10182164" y="3424834"/>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Print Desired Option</a:t>
            </a:r>
          </a:p>
          <a:p>
            <a:pPr algn="ctr"/>
            <a:r>
              <a:rPr lang="en-US" dirty="0" smtClean="0"/>
              <a:t>3100</a:t>
            </a:r>
            <a:endParaRPr lang="en-US" dirty="0"/>
          </a:p>
        </p:txBody>
      </p:sp>
      <p:cxnSp>
        <p:nvCxnSpPr>
          <p:cNvPr id="13" name="Straight Connector 12"/>
          <p:cNvCxnSpPr/>
          <p:nvPr/>
        </p:nvCxnSpPr>
        <p:spPr>
          <a:xfrm flipH="1" flipV="1">
            <a:off x="3664942" y="2353072"/>
            <a:ext cx="7340768" cy="14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664941" y="2370931"/>
            <a:ext cx="0" cy="1246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6" idx="0"/>
          </p:cNvCxnSpPr>
          <p:nvPr/>
        </p:nvCxnSpPr>
        <p:spPr>
          <a:xfrm rot="5400000">
            <a:off x="6534150" y="230505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1000397" y="2380517"/>
            <a:ext cx="794" cy="1563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3501428" y="318055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1133870" y="3075691"/>
            <a:ext cx="794" cy="3329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6086475" y="3254771"/>
            <a:ext cx="635794" cy="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090170" y="3028950"/>
            <a:ext cx="2382" cy="226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6722268" y="3242183"/>
            <a:ext cx="2533101" cy="12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086475" y="3269259"/>
            <a:ext cx="794" cy="1563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8172054" y="3255168"/>
            <a:ext cx="9525" cy="2180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828936" y="3476479"/>
            <a:ext cx="1589303" cy="517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INVENTORY</a:t>
            </a:r>
          </a:p>
          <a:p>
            <a:pPr algn="ctr"/>
            <a:r>
              <a:rPr lang="en-GB" dirty="0" smtClean="0"/>
              <a:t>2200</a:t>
            </a:r>
            <a:endParaRPr lang="en-US" dirty="0"/>
          </a:p>
        </p:txBody>
      </p:sp>
      <p:cxnSp>
        <p:nvCxnSpPr>
          <p:cNvPr id="76" name="Straight Connector 75"/>
          <p:cNvCxnSpPr/>
          <p:nvPr/>
        </p:nvCxnSpPr>
        <p:spPr>
          <a:xfrm flipH="1">
            <a:off x="6086475" y="4248639"/>
            <a:ext cx="3179104" cy="13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6089467" y="3994395"/>
            <a:ext cx="0" cy="2542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9265579" y="3994395"/>
            <a:ext cx="199" cy="2542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753394" y="4262435"/>
            <a:ext cx="2385" cy="2110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569570" y="3439720"/>
            <a:ext cx="1371599" cy="532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Employee</a:t>
            </a:r>
          </a:p>
          <a:p>
            <a:pPr algn="ctr"/>
            <a:r>
              <a:rPr lang="en-GB" dirty="0" smtClean="0"/>
              <a:t>2300</a:t>
            </a:r>
          </a:p>
        </p:txBody>
      </p:sp>
      <p:cxnSp>
        <p:nvCxnSpPr>
          <p:cNvPr id="25" name="Straight Arrow Connector 24"/>
          <p:cNvCxnSpPr>
            <a:endCxn id="18" idx="0"/>
          </p:cNvCxnSpPr>
          <p:nvPr/>
        </p:nvCxnSpPr>
        <p:spPr>
          <a:xfrm>
            <a:off x="9255369" y="3255168"/>
            <a:ext cx="1" cy="1845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480912" y="4583718"/>
            <a:ext cx="1887414" cy="1148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ISBN </a:t>
            </a:r>
            <a:r>
              <a:rPr lang="en-US" dirty="0" smtClean="0"/>
              <a:t>NUMBER to check inventory</a:t>
            </a:r>
          </a:p>
          <a:p>
            <a:pPr algn="ctr"/>
            <a:r>
              <a:rPr lang="en-US" dirty="0" smtClean="0"/>
              <a:t>1120</a:t>
            </a:r>
            <a:endParaRPr lang="en-US" dirty="0"/>
          </a:p>
        </p:txBody>
      </p:sp>
      <p:sp>
        <p:nvSpPr>
          <p:cNvPr id="27" name="Rectangle 26"/>
          <p:cNvSpPr/>
          <p:nvPr/>
        </p:nvSpPr>
        <p:spPr>
          <a:xfrm>
            <a:off x="4489939" y="4648197"/>
            <a:ext cx="141770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Employee name </a:t>
            </a:r>
          </a:p>
          <a:p>
            <a:pPr algn="ctr"/>
            <a:r>
              <a:rPr lang="en-US" dirty="0" smtClean="0"/>
              <a:t>1130</a:t>
            </a:r>
            <a:endParaRPr lang="en-US" dirty="0"/>
          </a:p>
        </p:txBody>
      </p:sp>
      <p:cxnSp>
        <p:nvCxnSpPr>
          <p:cNvPr id="29" name="Straight Connector 28"/>
          <p:cNvCxnSpPr/>
          <p:nvPr/>
        </p:nvCxnSpPr>
        <p:spPr>
          <a:xfrm>
            <a:off x="1324708" y="4262435"/>
            <a:ext cx="41030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427785" y="4313957"/>
            <a:ext cx="0" cy="269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324708" y="4262435"/>
            <a:ext cx="0" cy="280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54623" y="4262435"/>
            <a:ext cx="10319" cy="280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0" idx="2"/>
          </p:cNvCxnSpPr>
          <p:nvPr/>
        </p:nvCxnSpPr>
        <p:spPr>
          <a:xfrm>
            <a:off x="3664941" y="3914378"/>
            <a:ext cx="1" cy="399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7753350" y="3994395"/>
            <a:ext cx="0" cy="2611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521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094" y="1233710"/>
            <a:ext cx="8911687" cy="1280890"/>
          </a:xfrm>
        </p:spPr>
        <p:txBody>
          <a:bodyPr/>
          <a:lstStyle/>
          <a:p>
            <a:r>
              <a:rPr lang="en-US" dirty="0" smtClean="0">
                <a:solidFill>
                  <a:schemeClr val="tx1"/>
                </a:solidFill>
                <a:latin typeface="Bookman Old Style" panose="02050604050505020204" pitchFamily="18" charset="0"/>
              </a:rPr>
              <a:t>LIBRARIES USED:</a:t>
            </a:r>
            <a:endParaRPr lang="en-US" dirty="0">
              <a:solidFill>
                <a:schemeClr val="tx1"/>
              </a:solidFill>
              <a:latin typeface="Bookman Old Style" panose="02050604050505020204" pitchFamily="18" charset="0"/>
            </a:endParaRPr>
          </a:p>
        </p:txBody>
      </p:sp>
      <p:sp>
        <p:nvSpPr>
          <p:cNvPr id="3" name="Content Placeholder 2"/>
          <p:cNvSpPr>
            <a:spLocks noGrp="1"/>
          </p:cNvSpPr>
          <p:nvPr>
            <p:ph idx="1"/>
          </p:nvPr>
        </p:nvSpPr>
        <p:spPr>
          <a:xfrm>
            <a:off x="2589212" y="2133600"/>
            <a:ext cx="8915400" cy="2977662"/>
          </a:xfrm>
        </p:spPr>
        <p:txBody>
          <a:bodyPr>
            <a:normAutofit/>
          </a:bodyPr>
          <a:lstStyle/>
          <a:p>
            <a:pPr marL="0" indent="0">
              <a:buNone/>
            </a:pPr>
            <a:endParaRPr lang="en-GB" dirty="0" smtClean="0"/>
          </a:p>
          <a:p>
            <a:r>
              <a:rPr lang="en-US" dirty="0"/>
              <a:t>#include&lt;</a:t>
            </a:r>
            <a:r>
              <a:rPr lang="en-US" dirty="0" err="1"/>
              <a:t>iostream</a:t>
            </a:r>
            <a:r>
              <a:rPr lang="en-US" dirty="0"/>
              <a:t>&gt;</a:t>
            </a:r>
          </a:p>
          <a:p>
            <a:r>
              <a:rPr lang="en-US" dirty="0"/>
              <a:t>#include&lt;</a:t>
            </a:r>
            <a:r>
              <a:rPr lang="en-US" dirty="0" err="1"/>
              <a:t>ctime</a:t>
            </a:r>
            <a:r>
              <a:rPr lang="en-US" dirty="0"/>
              <a:t>&gt;</a:t>
            </a:r>
          </a:p>
          <a:p>
            <a:r>
              <a:rPr lang="en-US" dirty="0"/>
              <a:t>#include&lt;</a:t>
            </a:r>
            <a:r>
              <a:rPr lang="en-US" dirty="0" err="1"/>
              <a:t>fstream</a:t>
            </a:r>
            <a:r>
              <a:rPr lang="en-US" dirty="0"/>
              <a:t>&gt;</a:t>
            </a:r>
          </a:p>
          <a:p>
            <a:r>
              <a:rPr lang="en-US" dirty="0"/>
              <a:t>#include&lt;</a:t>
            </a:r>
            <a:r>
              <a:rPr lang="en-US" dirty="0" err="1"/>
              <a:t>stdio.h</a:t>
            </a:r>
            <a:r>
              <a:rPr lang="en-US" dirty="0"/>
              <a:t>&gt;</a:t>
            </a:r>
          </a:p>
          <a:p>
            <a:r>
              <a:rPr lang="en-US" dirty="0"/>
              <a:t>#include&lt;</a:t>
            </a:r>
            <a:r>
              <a:rPr lang="en-US" dirty="0" err="1"/>
              <a:t>string.h</a:t>
            </a:r>
            <a:r>
              <a:rPr lang="en-US" dirty="0"/>
              <a:t>&gt;</a:t>
            </a:r>
          </a:p>
          <a:p>
            <a:r>
              <a:rPr lang="en-US" dirty="0"/>
              <a:t>#include&lt;</a:t>
            </a:r>
            <a:r>
              <a:rPr lang="en-US" dirty="0" err="1"/>
              <a:t>conio.h</a:t>
            </a:r>
            <a:r>
              <a:rPr lang="en-US" dirty="0" smtClean="0"/>
              <a:t>&gt;</a:t>
            </a:r>
          </a:p>
          <a:p>
            <a:endParaRPr lang="en-GB" dirty="0"/>
          </a:p>
          <a:p>
            <a:endParaRPr lang="en-GB" dirty="0" smtClean="0"/>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4128711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54369"/>
            <a:ext cx="12192000" cy="6001643"/>
          </a:xfrm>
          <a:prstGeom prst="rect">
            <a:avLst/>
          </a:prstGeom>
          <a:noFill/>
        </p:spPr>
        <p:txBody>
          <a:bodyPr wrap="square" rtlCol="0">
            <a:spAutoFit/>
          </a:bodyPr>
          <a:lstStyle/>
          <a:p>
            <a:pPr algn="ctr"/>
            <a:r>
              <a:rPr lang="en-US" sz="2400" dirty="0" smtClean="0"/>
              <a:t>HOW DOES YOUR SOLUTION FIT THE PROBLEM?</a:t>
            </a:r>
          </a:p>
          <a:p>
            <a:pPr algn="ctr"/>
            <a:endParaRPr lang="en-US" sz="2400" dirty="0"/>
          </a:p>
          <a:p>
            <a:pPr algn="ctr"/>
            <a:endParaRPr lang="en-US" sz="2400" dirty="0" smtClean="0"/>
          </a:p>
          <a:p>
            <a:pPr algn="ctr"/>
            <a:endParaRPr lang="en-US" sz="2400" dirty="0" smtClean="0"/>
          </a:p>
          <a:p>
            <a:pPr marL="342900" indent="-342900">
              <a:buFont typeface="Arial" panose="020B0604020202020204" pitchFamily="34" charset="0"/>
              <a:buChar char="•"/>
            </a:pPr>
            <a:r>
              <a:rPr lang="en-US" dirty="0" smtClean="0"/>
              <a:t>This Supermarket billing system is capable of storing inventory data and also you can update your inventory data.</a:t>
            </a:r>
          </a:p>
          <a:p>
            <a:endParaRPr lang="en-US" dirty="0" smtClean="0"/>
          </a:p>
          <a:p>
            <a:pPr marL="342900" indent="-342900">
              <a:buFont typeface="Arial" panose="020B0604020202020204" pitchFamily="34" charset="0"/>
              <a:buChar char="•"/>
            </a:pPr>
            <a:r>
              <a:rPr lang="en-US" dirty="0" smtClean="0"/>
              <a:t>This system is capable of adding and deleting inventory items.</a:t>
            </a:r>
          </a:p>
          <a:p>
            <a:endParaRPr lang="en-US" dirty="0" smtClean="0"/>
          </a:p>
          <a:p>
            <a:pPr marL="342900" indent="-342900">
              <a:buFont typeface="Arial" panose="020B0604020202020204" pitchFamily="34" charset="0"/>
              <a:buChar char="•"/>
            </a:pPr>
            <a:r>
              <a:rPr lang="en-US" dirty="0" smtClean="0"/>
              <a:t>The system is capable of storing the whole employee record from his personal details to his sales details without any ambiguity in records.</a:t>
            </a:r>
          </a:p>
          <a:p>
            <a:endParaRPr lang="en-US" dirty="0" smtClean="0"/>
          </a:p>
          <a:p>
            <a:pPr marL="342900" indent="-342900">
              <a:buFont typeface="Arial" panose="020B0604020202020204" pitchFamily="34" charset="0"/>
              <a:buChar char="•"/>
            </a:pPr>
            <a:r>
              <a:rPr lang="en-US" dirty="0" smtClean="0"/>
              <a:t>This system is capable of generating bills for customers with ease without any hassle of maintaining records in hardcopy.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Admin has the facility to update any record of inventory and employee without mismanagement.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p:txBody>
      </p:sp>
    </p:spTree>
    <p:extLst>
      <p:ext uri="{BB962C8B-B14F-4D97-AF65-F5344CB8AC3E}">
        <p14:creationId xmlns:p14="http://schemas.microsoft.com/office/powerpoint/2010/main" val="830876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524</TotalTime>
  <Words>419</Words>
  <Application>Microsoft Office PowerPoint</Application>
  <PresentationFormat>Widescreen</PresentationFormat>
  <Paragraphs>126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Rounded MT Bold</vt:lpstr>
      <vt:lpstr>Bahnschrift SemiBold</vt:lpstr>
      <vt:lpstr>Bookman Old Style</vt:lpstr>
      <vt:lpstr>Century Gothic</vt:lpstr>
      <vt:lpstr>Wingdings 3</vt:lpstr>
      <vt:lpstr>Wisp</vt:lpstr>
      <vt:lpstr>SUPER MARKET  BILLING  SYSTEM</vt:lpstr>
      <vt:lpstr>About:</vt:lpstr>
      <vt:lpstr>Problem faced</vt:lpstr>
      <vt:lpstr>PURPOSE:</vt:lpstr>
      <vt:lpstr>FEATURES:</vt:lpstr>
      <vt:lpstr>PAC CHART </vt:lpstr>
      <vt:lpstr>HIPO CHART</vt:lpstr>
      <vt:lpstr>LIBRARIES USED:</vt:lpstr>
      <vt:lpstr>PowerPoint Presentation</vt:lpstr>
      <vt:lpstr>PowerPoint Presentation</vt:lpstr>
      <vt:lpstr>PowerPoint Presentation</vt:lpstr>
      <vt:lpstr>INVENTORY PORTAL:</vt:lpstr>
      <vt:lpstr>INVENTORY ENTRY</vt:lpstr>
      <vt:lpstr>ADMINISTRATION PORTAL</vt:lpstr>
      <vt:lpstr>EMPLOYEE PORTAL</vt:lpstr>
      <vt:lpstr>Employee entry:</vt:lpstr>
      <vt:lpstr>Concepts used: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Windows User</dc:creator>
  <cp:lastModifiedBy>Usman Electronics</cp:lastModifiedBy>
  <cp:revision>69</cp:revision>
  <dcterms:created xsi:type="dcterms:W3CDTF">2020-06-07T14:20:03Z</dcterms:created>
  <dcterms:modified xsi:type="dcterms:W3CDTF">2020-12-23T18:24:58Z</dcterms:modified>
</cp:coreProperties>
</file>