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8"/>
  </p:notesMasterIdLst>
  <p:handoutMasterIdLst>
    <p:handoutMasterId r:id="rId19"/>
  </p:handoutMasterIdLst>
  <p:sldIdLst>
    <p:sldId id="257" r:id="rId5"/>
    <p:sldId id="389" r:id="rId6"/>
    <p:sldId id="384" r:id="rId7"/>
    <p:sldId id="317" r:id="rId8"/>
    <p:sldId id="277" r:id="rId9"/>
    <p:sldId id="278" r:id="rId10"/>
    <p:sldId id="268" r:id="rId11"/>
    <p:sldId id="392" r:id="rId12"/>
    <p:sldId id="393" r:id="rId13"/>
    <p:sldId id="321" r:id="rId14"/>
    <p:sldId id="272" r:id="rId15"/>
    <p:sldId id="394" r:id="rId16"/>
    <p:sldId id="3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725" autoAdjust="0"/>
  </p:normalViewPr>
  <p:slideViewPr>
    <p:cSldViewPr snapToGrid="0">
      <p:cViewPr varScale="1">
        <p:scale>
          <a:sx n="119" d="100"/>
          <a:sy n="119" d="100"/>
        </p:scale>
        <p:origin x="216" y="10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8/18/2022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8/18/2022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1872597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3974840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11</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12</a:t>
            </a:fld>
            <a:endParaRPr lang="en-US"/>
          </a:p>
        </p:txBody>
      </p:sp>
    </p:spTree>
    <p:extLst>
      <p:ext uri="{BB962C8B-B14F-4D97-AF65-F5344CB8AC3E}">
        <p14:creationId xmlns:p14="http://schemas.microsoft.com/office/powerpoint/2010/main" val="3675051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torontopolice.on.ca/datasets/TorontoPS::major-crime-indicators-1/explore?location=20.514081%2C-40.019598%2C4.81&amp;showTable=true"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image" Target="../media/image11.jpe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GB" dirty="0"/>
              <a:t>B</a:t>
            </a:r>
            <a:r>
              <a:rPr lang="en-US" dirty="0"/>
              <a:t>DAT 1008 Final Project</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fontScale="55000" lnSpcReduction="20000"/>
          </a:bodyPr>
          <a:lstStyle/>
          <a:p>
            <a:r>
              <a:rPr lang="en-US" dirty="0"/>
              <a:t>By;</a:t>
            </a:r>
          </a:p>
          <a:p>
            <a:pPr marL="342900" indent="-342900">
              <a:buFont typeface="Arial" panose="020B0604020202020204" pitchFamily="34" charset="0"/>
              <a:buChar char="•"/>
            </a:pPr>
            <a:r>
              <a:rPr lang="en-GB" dirty="0"/>
              <a:t>Abdul-Baatinul-Haad Yusuf</a:t>
            </a:r>
          </a:p>
          <a:p>
            <a:pPr marL="342900" indent="-342900">
              <a:buFont typeface="Arial" panose="020B0604020202020204" pitchFamily="34" charset="0"/>
              <a:buChar char="•"/>
            </a:pPr>
            <a:r>
              <a:rPr lang="en-GB" dirty="0" err="1"/>
              <a:t>Athul</a:t>
            </a:r>
            <a:r>
              <a:rPr lang="en-GB" dirty="0"/>
              <a:t> </a:t>
            </a:r>
            <a:r>
              <a:rPr lang="en-GB" dirty="0" err="1"/>
              <a:t>Verghese</a:t>
            </a:r>
            <a:endParaRPr lang="en-GB" dirty="0"/>
          </a:p>
          <a:p>
            <a:pPr marL="342900" indent="-342900">
              <a:buFont typeface="Arial" panose="020B0604020202020204" pitchFamily="34" charset="0"/>
              <a:buChar char="•"/>
            </a:pPr>
            <a:r>
              <a:rPr lang="en-GB" dirty="0"/>
              <a:t>Milind </a:t>
            </a:r>
            <a:r>
              <a:rPr lang="en-GB" dirty="0" err="1"/>
              <a:t>Satishkumar</a:t>
            </a:r>
            <a:r>
              <a:rPr lang="en-GB" dirty="0"/>
              <a:t> Tank</a:t>
            </a:r>
          </a:p>
          <a:p>
            <a:pPr marL="342900" indent="-342900">
              <a:buFont typeface="Arial" panose="020B0604020202020204" pitchFamily="34" charset="0"/>
              <a:buChar char="•"/>
            </a:pPr>
            <a:r>
              <a:rPr lang="en-US" dirty="0"/>
              <a:t>Deepak Thalian</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a:bodyPr>
          <a:lstStyle/>
          <a:p>
            <a:r>
              <a:rPr lang="en-CA" sz="1800" dirty="0">
                <a:effectLst/>
                <a:latin typeface="Calibri" panose="020F0502020204030204" pitchFamily="34" charset="0"/>
                <a:ea typeface="Calibri" panose="020F0502020204030204" pitchFamily="34" charset="0"/>
                <a:cs typeface="Times New Roman" panose="02020603050405020304" pitchFamily="18" charset="0"/>
              </a:rPr>
              <a:t>The Dashboards created are intended to provide communities with interactive information regarding public safety and awareness. </a:t>
            </a:r>
            <a:r>
              <a:rPr lang="en-CA" sz="1800" dirty="0">
                <a:latin typeface="Calibri" panose="020F0502020204030204" pitchFamily="34" charset="0"/>
                <a:ea typeface="Calibri" panose="020F0502020204030204" pitchFamily="34" charset="0"/>
                <a:cs typeface="Times New Roman" panose="02020603050405020304" pitchFamily="18" charset="0"/>
              </a:rPr>
              <a:t>We hope it brings a positive impact in terms of the police force being actively alert and prevent any crime that may occur.</a:t>
            </a:r>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Tree>
    <p:extLst>
      <p:ext uri="{BB962C8B-B14F-4D97-AF65-F5344CB8AC3E}">
        <p14:creationId xmlns:p14="http://schemas.microsoft.com/office/powerpoint/2010/main" val="3521561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589060"/>
          </a:xfrm>
        </p:spPr>
        <p:txBody>
          <a:bodyPr/>
          <a:lstStyle/>
          <a:p>
            <a:r>
              <a:rPr lang="en-US" dirty="0"/>
              <a:t>Code Snapshots</a:t>
            </a:r>
          </a:p>
        </p:txBody>
      </p:sp>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pic>
        <p:nvPicPr>
          <p:cNvPr id="9" name="Picture 8">
            <a:extLst>
              <a:ext uri="{FF2B5EF4-FFF2-40B4-BE49-F238E27FC236}">
                <a16:creationId xmlns:a16="http://schemas.microsoft.com/office/drawing/2014/main" id="{3E2C8D86-65B9-4645-AD7A-F56A8CB0645F}"/>
              </a:ext>
            </a:extLst>
          </p:cNvPr>
          <p:cNvPicPr>
            <a:picLocks noChangeAspect="1"/>
          </p:cNvPicPr>
          <p:nvPr/>
        </p:nvPicPr>
        <p:blipFill>
          <a:blip r:embed="rId3"/>
          <a:stretch>
            <a:fillRect/>
          </a:stretch>
        </p:blipFill>
        <p:spPr>
          <a:xfrm>
            <a:off x="387350" y="1206850"/>
            <a:ext cx="4268626" cy="2142840"/>
          </a:xfrm>
          <a:prstGeom prst="rect">
            <a:avLst/>
          </a:prstGeom>
        </p:spPr>
      </p:pic>
      <p:sp>
        <p:nvSpPr>
          <p:cNvPr id="10" name="TextBox 9">
            <a:extLst>
              <a:ext uri="{FF2B5EF4-FFF2-40B4-BE49-F238E27FC236}">
                <a16:creationId xmlns:a16="http://schemas.microsoft.com/office/drawing/2014/main" id="{04384A6A-1C2E-4839-AF5C-03FDFA947E57}"/>
              </a:ext>
            </a:extLst>
          </p:cNvPr>
          <p:cNvSpPr txBox="1"/>
          <p:nvPr/>
        </p:nvSpPr>
        <p:spPr>
          <a:xfrm>
            <a:off x="387350" y="3429000"/>
            <a:ext cx="3135086" cy="369332"/>
          </a:xfrm>
          <a:prstGeom prst="rect">
            <a:avLst/>
          </a:prstGeom>
          <a:noFill/>
        </p:spPr>
        <p:txBody>
          <a:bodyPr wrap="square" rtlCol="0">
            <a:spAutoFit/>
          </a:bodyPr>
          <a:lstStyle/>
          <a:p>
            <a:r>
              <a:rPr lang="en-GB" dirty="0"/>
              <a:t>Environment Set-up</a:t>
            </a:r>
          </a:p>
        </p:txBody>
      </p:sp>
      <p:pic>
        <p:nvPicPr>
          <p:cNvPr id="11" name="Picture 10">
            <a:extLst>
              <a:ext uri="{FF2B5EF4-FFF2-40B4-BE49-F238E27FC236}">
                <a16:creationId xmlns:a16="http://schemas.microsoft.com/office/drawing/2014/main" id="{86A0A555-DCB9-498C-98DE-CEEACE666CD8}"/>
              </a:ext>
            </a:extLst>
          </p:cNvPr>
          <p:cNvPicPr>
            <a:picLocks noChangeAspect="1"/>
          </p:cNvPicPr>
          <p:nvPr/>
        </p:nvPicPr>
        <p:blipFill>
          <a:blip r:embed="rId4"/>
          <a:stretch>
            <a:fillRect/>
          </a:stretch>
        </p:blipFill>
        <p:spPr>
          <a:xfrm>
            <a:off x="5624804" y="1138335"/>
            <a:ext cx="5943600" cy="2211355"/>
          </a:xfrm>
          <a:prstGeom prst="rect">
            <a:avLst/>
          </a:prstGeom>
        </p:spPr>
      </p:pic>
      <p:sp>
        <p:nvSpPr>
          <p:cNvPr id="12" name="TextBox 11">
            <a:extLst>
              <a:ext uri="{FF2B5EF4-FFF2-40B4-BE49-F238E27FC236}">
                <a16:creationId xmlns:a16="http://schemas.microsoft.com/office/drawing/2014/main" id="{DA9316BD-D404-4D4D-8A81-E778B4818A74}"/>
              </a:ext>
            </a:extLst>
          </p:cNvPr>
          <p:cNvSpPr txBox="1"/>
          <p:nvPr/>
        </p:nvSpPr>
        <p:spPr>
          <a:xfrm>
            <a:off x="5943600" y="3429000"/>
            <a:ext cx="4534678" cy="369332"/>
          </a:xfrm>
          <a:prstGeom prst="rect">
            <a:avLst/>
          </a:prstGeom>
          <a:noFill/>
        </p:spPr>
        <p:txBody>
          <a:bodyPr wrap="square" rtlCol="0">
            <a:spAutoFit/>
          </a:bodyPr>
          <a:lstStyle/>
          <a:p>
            <a:r>
              <a:rPr lang="en-GB" dirty="0"/>
              <a:t>Mongo Db Export and Import of Database</a:t>
            </a:r>
            <a:endParaRPr lang="en-US" dirty="0"/>
          </a:p>
        </p:txBody>
      </p:sp>
      <p:pic>
        <p:nvPicPr>
          <p:cNvPr id="14" name="Picture 13">
            <a:extLst>
              <a:ext uri="{FF2B5EF4-FFF2-40B4-BE49-F238E27FC236}">
                <a16:creationId xmlns:a16="http://schemas.microsoft.com/office/drawing/2014/main" id="{53AAB03C-096F-4967-A9FD-408C91F332AB}"/>
              </a:ext>
            </a:extLst>
          </p:cNvPr>
          <p:cNvPicPr>
            <a:picLocks noChangeAspect="1"/>
          </p:cNvPicPr>
          <p:nvPr/>
        </p:nvPicPr>
        <p:blipFill>
          <a:blip r:embed="rId5"/>
          <a:stretch>
            <a:fillRect/>
          </a:stretch>
        </p:blipFill>
        <p:spPr>
          <a:xfrm>
            <a:off x="371980" y="3877642"/>
            <a:ext cx="4494066" cy="1905266"/>
          </a:xfrm>
          <a:prstGeom prst="rect">
            <a:avLst/>
          </a:prstGeom>
        </p:spPr>
      </p:pic>
      <p:sp>
        <p:nvSpPr>
          <p:cNvPr id="15" name="TextBox 14">
            <a:extLst>
              <a:ext uri="{FF2B5EF4-FFF2-40B4-BE49-F238E27FC236}">
                <a16:creationId xmlns:a16="http://schemas.microsoft.com/office/drawing/2014/main" id="{D13119EA-CE7A-4F41-9949-B0E50959246F}"/>
              </a:ext>
            </a:extLst>
          </p:cNvPr>
          <p:cNvSpPr txBox="1"/>
          <p:nvPr/>
        </p:nvSpPr>
        <p:spPr>
          <a:xfrm>
            <a:off x="746449" y="5831633"/>
            <a:ext cx="1888659" cy="369332"/>
          </a:xfrm>
          <a:prstGeom prst="rect">
            <a:avLst/>
          </a:prstGeom>
          <a:noFill/>
        </p:spPr>
        <p:txBody>
          <a:bodyPr wrap="none" rtlCol="0">
            <a:spAutoFit/>
          </a:bodyPr>
          <a:lstStyle/>
          <a:p>
            <a:r>
              <a:rPr lang="en-GB" dirty="0"/>
              <a:t>Data Manipulation</a:t>
            </a:r>
            <a:endParaRPr lang="en-US" dirty="0"/>
          </a:p>
        </p:txBody>
      </p:sp>
      <p:pic>
        <p:nvPicPr>
          <p:cNvPr id="17" name="Picture 16">
            <a:extLst>
              <a:ext uri="{FF2B5EF4-FFF2-40B4-BE49-F238E27FC236}">
                <a16:creationId xmlns:a16="http://schemas.microsoft.com/office/drawing/2014/main" id="{D6212D83-9FD1-4975-8F46-86D3D253C2FC}"/>
              </a:ext>
            </a:extLst>
          </p:cNvPr>
          <p:cNvPicPr>
            <a:picLocks noChangeAspect="1"/>
          </p:cNvPicPr>
          <p:nvPr/>
        </p:nvPicPr>
        <p:blipFill>
          <a:blip r:embed="rId6"/>
          <a:stretch>
            <a:fillRect/>
          </a:stretch>
        </p:blipFill>
        <p:spPr>
          <a:xfrm>
            <a:off x="5767536" y="3877642"/>
            <a:ext cx="5896798" cy="2057467"/>
          </a:xfrm>
          <a:prstGeom prst="rect">
            <a:avLst/>
          </a:prstGeom>
        </p:spPr>
      </p:pic>
      <p:sp>
        <p:nvSpPr>
          <p:cNvPr id="18" name="TextBox 17">
            <a:extLst>
              <a:ext uri="{FF2B5EF4-FFF2-40B4-BE49-F238E27FC236}">
                <a16:creationId xmlns:a16="http://schemas.microsoft.com/office/drawing/2014/main" id="{F90A4E2B-D954-4B24-89B6-236ABC44E6B6}"/>
              </a:ext>
            </a:extLst>
          </p:cNvPr>
          <p:cNvSpPr txBox="1"/>
          <p:nvPr/>
        </p:nvSpPr>
        <p:spPr>
          <a:xfrm>
            <a:off x="7170268" y="6088997"/>
            <a:ext cx="3429785" cy="369332"/>
          </a:xfrm>
          <a:prstGeom prst="rect">
            <a:avLst/>
          </a:prstGeom>
          <a:noFill/>
        </p:spPr>
        <p:txBody>
          <a:bodyPr wrap="none" rtlCol="0">
            <a:spAutoFit/>
          </a:bodyPr>
          <a:lstStyle/>
          <a:p>
            <a:r>
              <a:rPr lang="en-GB" dirty="0"/>
              <a:t>Data Visualization on Google </a:t>
            </a:r>
            <a:r>
              <a:rPr lang="en-GB" dirty="0" err="1"/>
              <a:t>colab</a:t>
            </a:r>
            <a:endParaRPr lang="en-US" dirty="0"/>
          </a:p>
        </p:txBody>
      </p:sp>
    </p:spTree>
    <p:extLst>
      <p:ext uri="{BB962C8B-B14F-4D97-AF65-F5344CB8AC3E}">
        <p14:creationId xmlns:p14="http://schemas.microsoft.com/office/powerpoint/2010/main" val="2624630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589060"/>
          </a:xfrm>
        </p:spPr>
        <p:txBody>
          <a:bodyPr/>
          <a:lstStyle/>
          <a:p>
            <a:r>
              <a:rPr lang="en-US" dirty="0"/>
              <a:t>Code Snapshots Contd.</a:t>
            </a:r>
          </a:p>
        </p:txBody>
      </p:sp>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
        <p:nvSpPr>
          <p:cNvPr id="10" name="TextBox 9">
            <a:extLst>
              <a:ext uri="{FF2B5EF4-FFF2-40B4-BE49-F238E27FC236}">
                <a16:creationId xmlns:a16="http://schemas.microsoft.com/office/drawing/2014/main" id="{04384A6A-1C2E-4839-AF5C-03FDFA947E57}"/>
              </a:ext>
            </a:extLst>
          </p:cNvPr>
          <p:cNvSpPr txBox="1"/>
          <p:nvPr/>
        </p:nvSpPr>
        <p:spPr>
          <a:xfrm>
            <a:off x="146179" y="3330824"/>
            <a:ext cx="3135086" cy="369332"/>
          </a:xfrm>
          <a:prstGeom prst="rect">
            <a:avLst/>
          </a:prstGeom>
          <a:noFill/>
        </p:spPr>
        <p:txBody>
          <a:bodyPr wrap="square" rtlCol="0">
            <a:spAutoFit/>
          </a:bodyPr>
          <a:lstStyle/>
          <a:p>
            <a:r>
              <a:rPr lang="en-GB" dirty="0"/>
              <a:t>Data Import into VS Code</a:t>
            </a:r>
          </a:p>
        </p:txBody>
      </p:sp>
      <p:sp>
        <p:nvSpPr>
          <p:cNvPr id="12" name="TextBox 11">
            <a:extLst>
              <a:ext uri="{FF2B5EF4-FFF2-40B4-BE49-F238E27FC236}">
                <a16:creationId xmlns:a16="http://schemas.microsoft.com/office/drawing/2014/main" id="{DA9316BD-D404-4D4D-8A81-E778B4818A74}"/>
              </a:ext>
            </a:extLst>
          </p:cNvPr>
          <p:cNvSpPr txBox="1"/>
          <p:nvPr/>
        </p:nvSpPr>
        <p:spPr>
          <a:xfrm>
            <a:off x="6096000" y="3429000"/>
            <a:ext cx="4534678" cy="369332"/>
          </a:xfrm>
          <a:prstGeom prst="rect">
            <a:avLst/>
          </a:prstGeom>
          <a:noFill/>
        </p:spPr>
        <p:txBody>
          <a:bodyPr wrap="square" rtlCol="0">
            <a:spAutoFit/>
          </a:bodyPr>
          <a:lstStyle/>
          <a:p>
            <a:r>
              <a:rPr lang="en-GB" dirty="0"/>
              <a:t>Web App Creation</a:t>
            </a:r>
            <a:endParaRPr lang="en-US" dirty="0"/>
          </a:p>
        </p:txBody>
      </p:sp>
      <p:pic>
        <p:nvPicPr>
          <p:cNvPr id="16" name="Picture 15">
            <a:extLst>
              <a:ext uri="{FF2B5EF4-FFF2-40B4-BE49-F238E27FC236}">
                <a16:creationId xmlns:a16="http://schemas.microsoft.com/office/drawing/2014/main" id="{3FD92B37-8EEA-49F6-A122-02B1BC4F9EDD}"/>
              </a:ext>
            </a:extLst>
          </p:cNvPr>
          <p:cNvPicPr>
            <a:picLocks noChangeAspect="1"/>
          </p:cNvPicPr>
          <p:nvPr/>
        </p:nvPicPr>
        <p:blipFill>
          <a:blip r:embed="rId3"/>
          <a:stretch>
            <a:fillRect/>
          </a:stretch>
        </p:blipFill>
        <p:spPr>
          <a:xfrm>
            <a:off x="116033" y="1317354"/>
            <a:ext cx="5305053" cy="1988185"/>
          </a:xfrm>
          <a:prstGeom prst="rect">
            <a:avLst/>
          </a:prstGeom>
        </p:spPr>
      </p:pic>
      <p:pic>
        <p:nvPicPr>
          <p:cNvPr id="19" name="Picture 18">
            <a:extLst>
              <a:ext uri="{FF2B5EF4-FFF2-40B4-BE49-F238E27FC236}">
                <a16:creationId xmlns:a16="http://schemas.microsoft.com/office/drawing/2014/main" id="{C3EC1F55-6BEA-40CA-BA0A-F66688A4D58F}"/>
              </a:ext>
            </a:extLst>
          </p:cNvPr>
          <p:cNvPicPr>
            <a:picLocks noChangeAspect="1"/>
          </p:cNvPicPr>
          <p:nvPr/>
        </p:nvPicPr>
        <p:blipFill>
          <a:blip r:embed="rId4"/>
          <a:stretch>
            <a:fillRect/>
          </a:stretch>
        </p:blipFill>
        <p:spPr>
          <a:xfrm>
            <a:off x="5697537" y="1172459"/>
            <a:ext cx="5943600" cy="2256541"/>
          </a:xfrm>
          <a:prstGeom prst="rect">
            <a:avLst/>
          </a:prstGeom>
        </p:spPr>
      </p:pic>
      <p:pic>
        <p:nvPicPr>
          <p:cNvPr id="20" name="Picture 19">
            <a:extLst>
              <a:ext uri="{FF2B5EF4-FFF2-40B4-BE49-F238E27FC236}">
                <a16:creationId xmlns:a16="http://schemas.microsoft.com/office/drawing/2014/main" id="{BE1B1F3C-7C77-4C9B-B4D0-9C39B59FEDFC}"/>
              </a:ext>
            </a:extLst>
          </p:cNvPr>
          <p:cNvPicPr>
            <a:picLocks noChangeAspect="1"/>
          </p:cNvPicPr>
          <p:nvPr/>
        </p:nvPicPr>
        <p:blipFill>
          <a:blip r:embed="rId5"/>
          <a:stretch>
            <a:fillRect/>
          </a:stretch>
        </p:blipFill>
        <p:spPr>
          <a:xfrm>
            <a:off x="141094" y="3725441"/>
            <a:ext cx="4944448" cy="2412439"/>
          </a:xfrm>
          <a:prstGeom prst="rect">
            <a:avLst/>
          </a:prstGeom>
        </p:spPr>
      </p:pic>
      <p:pic>
        <p:nvPicPr>
          <p:cNvPr id="21" name="Picture 20">
            <a:extLst>
              <a:ext uri="{FF2B5EF4-FFF2-40B4-BE49-F238E27FC236}">
                <a16:creationId xmlns:a16="http://schemas.microsoft.com/office/drawing/2014/main" id="{A3256688-6352-401F-824A-70D6F284E3F9}"/>
              </a:ext>
            </a:extLst>
          </p:cNvPr>
          <p:cNvPicPr>
            <a:picLocks noChangeAspect="1"/>
          </p:cNvPicPr>
          <p:nvPr/>
        </p:nvPicPr>
        <p:blipFill>
          <a:blip r:embed="rId6"/>
          <a:stretch>
            <a:fillRect/>
          </a:stretch>
        </p:blipFill>
        <p:spPr>
          <a:xfrm>
            <a:off x="5697537" y="3725441"/>
            <a:ext cx="5943600" cy="2514032"/>
          </a:xfrm>
          <a:prstGeom prst="rect">
            <a:avLst/>
          </a:prstGeom>
        </p:spPr>
      </p:pic>
    </p:spTree>
    <p:extLst>
      <p:ext uri="{BB962C8B-B14F-4D97-AF65-F5344CB8AC3E}">
        <p14:creationId xmlns:p14="http://schemas.microsoft.com/office/powerpoint/2010/main" val="3216005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Presented By: Team 10</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Introduction</a:t>
            </a:r>
          </a:p>
          <a:p>
            <a:r>
              <a:rPr lang="en-US" dirty="0"/>
              <a:t>About Dataset</a:t>
            </a:r>
          </a:p>
          <a:p>
            <a:r>
              <a:rPr lang="en-US" dirty="0"/>
              <a:t>Business Aspects</a:t>
            </a:r>
          </a:p>
          <a:p>
            <a:r>
              <a:rPr lang="en-US" dirty="0"/>
              <a:t>Technologies used</a:t>
            </a:r>
          </a:p>
          <a:p>
            <a:r>
              <a:rPr lang="en-US" dirty="0"/>
              <a:t>Visualization</a:t>
            </a:r>
          </a:p>
          <a:p>
            <a:r>
              <a:rPr lang="en-US" dirty="0"/>
              <a:t>Screenshots of Codes</a:t>
            </a:r>
          </a:p>
          <a:p>
            <a:r>
              <a:rPr lang="en-US" dirty="0"/>
              <a:t>Conclusion</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478674" y="6661100"/>
            <a:ext cx="2628900" cy="153888"/>
          </a:xfrm>
        </p:spPr>
        <p:txBody>
          <a:bodyPr/>
          <a:lstStyle/>
          <a:p>
            <a:r>
              <a:rPr lang="en-US" dirty="0"/>
              <a:t>Sunday, August 14, 2022</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Autofit/>
          </a:bodyPr>
          <a:lstStyle/>
          <a:p>
            <a:pPr>
              <a:lnSpc>
                <a:spcPct val="150000"/>
              </a:lnSpc>
              <a:spcAft>
                <a:spcPts val="800"/>
              </a:spcAft>
            </a:pPr>
            <a:r>
              <a:rPr lang="en-CA" sz="1200" dirty="0">
                <a:effectLst/>
                <a:latin typeface="Calibri" panose="020F0502020204030204" pitchFamily="34" charset="0"/>
                <a:ea typeface="Calibri" panose="020F0502020204030204" pitchFamily="34" charset="0"/>
                <a:cs typeface="Times New Roman" panose="02020603050405020304" pitchFamily="18" charset="0"/>
              </a:rPr>
              <a:t>This group has undertaken this project to enlighten the masses in Toronto, Canada about past, present, and future rates of crime around them. With this project, we will showcase visuals about the types of crime that usually occur and the rates at which they occur. The project will be made available to the masses on a hosted website. This will enable current, and potential people looking to stay in Toronto, view the safest areas. It may also serve as an aid to the Government or police forces to pay attention to hot zones of various crimes and prepare themselves to handle any sudden reports.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Date Placeholder 12">
            <a:extLst>
              <a:ext uri="{FF2B5EF4-FFF2-40B4-BE49-F238E27FC236}">
                <a16:creationId xmlns:a16="http://schemas.microsoft.com/office/drawing/2014/main" id="{C751397C-8027-4197-B25C-07B43B3CAAEB}"/>
              </a:ext>
            </a:extLst>
          </p:cNvPr>
          <p:cNvSpPr>
            <a:spLocks noGrp="1"/>
          </p:cNvSpPr>
          <p:nvPr>
            <p:ph type="dt" sz="half" idx="10"/>
          </p:nvPr>
        </p:nvSpPr>
        <p:spPr>
          <a:xfrm>
            <a:off x="478674" y="6661100"/>
            <a:ext cx="2628900" cy="153888"/>
          </a:xfrm>
        </p:spPr>
        <p:txBody>
          <a:bodyPr/>
          <a:lstStyle/>
          <a:p>
            <a:r>
              <a:rPr lang="en-US" dirty="0"/>
              <a:t>Sunday, August 14, 2022</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1515963"/>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About Dataset</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4405400" y="2239034"/>
            <a:ext cx="5437187" cy="4069691"/>
          </a:xfrm>
        </p:spPr>
        <p:txBody>
          <a:bodyPr vert="horz" wrap="square" lIns="0" tIns="0" rIns="0" bIns="0" rtlCol="0">
            <a:noAutofit/>
          </a:bodyPr>
          <a:lstStyle/>
          <a:p>
            <a:pPr marL="285750" indent="-285750">
              <a:lnSpc>
                <a:spcPct val="150000"/>
              </a:lnSpc>
              <a:spcAft>
                <a:spcPts val="800"/>
              </a:spcAft>
              <a:buFont typeface="Arial" panose="020B0604020202020204" pitchFamily="34" charset="0"/>
              <a:buChar char="•"/>
            </a:pPr>
            <a:r>
              <a:rPr lang="en-CA" sz="1400" dirty="0">
                <a:effectLst/>
                <a:latin typeface="Calibri" panose="020F0502020204030204" pitchFamily="34" charset="0"/>
                <a:ea typeface="Calibri" panose="020F0502020204030204" pitchFamily="34" charset="0"/>
                <a:cs typeface="Times New Roman" panose="02020603050405020304" pitchFamily="18" charset="0"/>
              </a:rPr>
              <a:t>The dataset includes all Major Crime Indicators occurrences by reported date and related offence from 2014 – 2021.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CA" sz="1400" dirty="0">
                <a:effectLst/>
                <a:latin typeface="Calibri" panose="020F0502020204030204" pitchFamily="34" charset="0"/>
                <a:ea typeface="Calibri" panose="020F0502020204030204" pitchFamily="34" charset="0"/>
                <a:cs typeface="Times New Roman" panose="02020603050405020304" pitchFamily="18" charset="0"/>
              </a:rPr>
              <a:t>The Major Crime Indicators categories include Assault, Break and Enter, Auto Theft, Robbery, and Theft Over. Excludes Sexual Violence.</a:t>
            </a:r>
          </a:p>
          <a:p>
            <a:pPr marL="285750" indent="-285750">
              <a:lnSpc>
                <a:spcPct val="150000"/>
              </a:lnSpc>
              <a:buFont typeface="Arial" panose="020B0604020202020204" pitchFamily="34" charset="0"/>
              <a:buChar char="•"/>
            </a:pPr>
            <a:r>
              <a:rPr lang="en-CA" sz="1400" dirty="0">
                <a:effectLst/>
                <a:latin typeface="Calibri" panose="020F0502020204030204" pitchFamily="34" charset="0"/>
                <a:ea typeface="Calibri" panose="020F0502020204030204" pitchFamily="34" charset="0"/>
                <a:cs typeface="Times New Roman" panose="02020603050405020304" pitchFamily="18" charset="0"/>
              </a:rPr>
              <a:t>The dataset has 281,692 rows with 31 columns. This is considered a relatively large amount of data.</a:t>
            </a:r>
          </a:p>
          <a:p>
            <a:pPr marL="285750" indent="-285750">
              <a:lnSpc>
                <a:spcPct val="150000"/>
              </a:lnSpc>
              <a:buFont typeface="Arial" panose="020B0604020202020204" pitchFamily="34" charset="0"/>
              <a:buChar char="•"/>
            </a:pPr>
            <a:r>
              <a:rPr lang="en-CA" sz="1400" dirty="0">
                <a:latin typeface="Calibri" panose="020F0502020204030204" pitchFamily="34" charset="0"/>
                <a:ea typeface="Calibri" panose="020F0502020204030204" pitchFamily="34" charset="0"/>
                <a:cs typeface="Times New Roman" panose="02020603050405020304" pitchFamily="18" charset="0"/>
              </a:rPr>
              <a:t>Link to dataset - </a:t>
            </a:r>
            <a:r>
              <a:rPr lang="en-CA" sz="1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https://data.torontopolice.on.ca/datasets/TorontoPS::major-crime-indicators-1/explore?location=20.514081%2C-40.019598%2C4.81&amp;showTable=true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dirty="0"/>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
        <p:nvSpPr>
          <p:cNvPr id="5" name="TextBox 4">
            <a:extLst>
              <a:ext uri="{FF2B5EF4-FFF2-40B4-BE49-F238E27FC236}">
                <a16:creationId xmlns:a16="http://schemas.microsoft.com/office/drawing/2014/main" id="{37D859F8-5DB1-463C-AC07-F66C70E1E61D}"/>
              </a:ext>
            </a:extLst>
          </p:cNvPr>
          <p:cNvSpPr txBox="1"/>
          <p:nvPr/>
        </p:nvSpPr>
        <p:spPr>
          <a:xfrm>
            <a:off x="721895" y="2390274"/>
            <a:ext cx="4499810" cy="369332"/>
          </a:xfrm>
          <a:prstGeom prst="rect">
            <a:avLst/>
          </a:prstGeom>
          <a:noFill/>
        </p:spPr>
        <p:txBody>
          <a:bodyPr wrap="square" rtlCol="0">
            <a:spAutoFit/>
          </a:bodyPr>
          <a:lstStyle/>
          <a:p>
            <a:r>
              <a:rPr lang="en-GB" dirty="0"/>
              <a:t>Major Crime Indicators in Toronto</a:t>
            </a:r>
            <a:endParaRPr lang="en-US" dirty="0"/>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132180"/>
            <a:ext cx="11091600" cy="669925"/>
          </a:xfrm>
        </p:spPr>
        <p:txBody>
          <a:bodyPr/>
          <a:lstStyle/>
          <a:p>
            <a:r>
              <a:rPr lang="en-US" dirty="0"/>
              <a:t>Business Aspects</a:t>
            </a:r>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8" name="TextBox 7">
            <a:extLst>
              <a:ext uri="{FF2B5EF4-FFF2-40B4-BE49-F238E27FC236}">
                <a16:creationId xmlns:a16="http://schemas.microsoft.com/office/drawing/2014/main" id="{E725B729-205B-4E76-A5D0-50D1995E3DDD}"/>
              </a:ext>
            </a:extLst>
          </p:cNvPr>
          <p:cNvSpPr txBox="1"/>
          <p:nvPr/>
        </p:nvSpPr>
        <p:spPr>
          <a:xfrm>
            <a:off x="550862" y="1347537"/>
            <a:ext cx="4574591" cy="923330"/>
          </a:xfrm>
          <a:prstGeom prst="rect">
            <a:avLst/>
          </a:prstGeom>
          <a:noFill/>
        </p:spPr>
        <p:txBody>
          <a:bodyPr wrap="square" rtlCol="0">
            <a:spAutoFit/>
          </a:bodyPr>
          <a:lstStyle/>
          <a:p>
            <a:r>
              <a:rPr lang="en-GB" dirty="0"/>
              <a:t>There are 2 main actors in our project, the general users of the dashboards, and the admins. </a:t>
            </a:r>
            <a:endParaRPr lang="en-US" dirty="0"/>
          </a:p>
        </p:txBody>
      </p:sp>
      <p:pic>
        <p:nvPicPr>
          <p:cNvPr id="10" name="Picture 9">
            <a:extLst>
              <a:ext uri="{FF2B5EF4-FFF2-40B4-BE49-F238E27FC236}">
                <a16:creationId xmlns:a16="http://schemas.microsoft.com/office/drawing/2014/main" id="{7CF02F05-5147-4A6A-8DBB-54C4688C6447}"/>
              </a:ext>
            </a:extLst>
          </p:cNvPr>
          <p:cNvPicPr>
            <a:picLocks noChangeAspect="1"/>
          </p:cNvPicPr>
          <p:nvPr/>
        </p:nvPicPr>
        <p:blipFill>
          <a:blip r:embed="rId2"/>
          <a:stretch>
            <a:fillRect/>
          </a:stretch>
        </p:blipFill>
        <p:spPr>
          <a:xfrm>
            <a:off x="469231" y="2304415"/>
            <a:ext cx="5943600" cy="4004310"/>
          </a:xfrm>
          <a:prstGeom prst="rect">
            <a:avLst/>
          </a:prstGeom>
        </p:spPr>
      </p:pic>
      <p:sp>
        <p:nvSpPr>
          <p:cNvPr id="9" name="TextBox 8">
            <a:extLst>
              <a:ext uri="{FF2B5EF4-FFF2-40B4-BE49-F238E27FC236}">
                <a16:creationId xmlns:a16="http://schemas.microsoft.com/office/drawing/2014/main" id="{E2E493D4-9588-4734-B0CF-F2B795919661}"/>
              </a:ext>
            </a:extLst>
          </p:cNvPr>
          <p:cNvSpPr txBox="1"/>
          <p:nvPr/>
        </p:nvSpPr>
        <p:spPr>
          <a:xfrm>
            <a:off x="633663" y="954505"/>
            <a:ext cx="3922295" cy="369332"/>
          </a:xfrm>
          <a:prstGeom prst="rect">
            <a:avLst/>
          </a:prstGeom>
          <a:noFill/>
        </p:spPr>
        <p:txBody>
          <a:bodyPr wrap="square" rtlCol="0">
            <a:spAutoFit/>
          </a:bodyPr>
          <a:lstStyle/>
          <a:p>
            <a:pPr algn="ctr"/>
            <a:r>
              <a:rPr lang="en-GB" dirty="0"/>
              <a:t>Actors/Use cases</a:t>
            </a:r>
            <a:endParaRPr lang="en-US" dirty="0"/>
          </a:p>
        </p:txBody>
      </p:sp>
      <p:sp>
        <p:nvSpPr>
          <p:cNvPr id="12" name="TextBox 11">
            <a:extLst>
              <a:ext uri="{FF2B5EF4-FFF2-40B4-BE49-F238E27FC236}">
                <a16:creationId xmlns:a16="http://schemas.microsoft.com/office/drawing/2014/main" id="{B52D627D-744D-47E7-8B85-24C0DB2F16EA}"/>
              </a:ext>
            </a:extLst>
          </p:cNvPr>
          <p:cNvSpPr txBox="1"/>
          <p:nvPr/>
        </p:nvSpPr>
        <p:spPr>
          <a:xfrm>
            <a:off x="7451559" y="954505"/>
            <a:ext cx="3922295" cy="369332"/>
          </a:xfrm>
          <a:prstGeom prst="rect">
            <a:avLst/>
          </a:prstGeom>
          <a:noFill/>
        </p:spPr>
        <p:txBody>
          <a:bodyPr wrap="square" rtlCol="0">
            <a:spAutoFit/>
          </a:bodyPr>
          <a:lstStyle/>
          <a:p>
            <a:pPr algn="ctr"/>
            <a:r>
              <a:rPr lang="en-GB" dirty="0"/>
              <a:t>Business Cases / Questions</a:t>
            </a:r>
          </a:p>
        </p:txBody>
      </p:sp>
      <p:sp>
        <p:nvSpPr>
          <p:cNvPr id="13" name="TextBox 12">
            <a:extLst>
              <a:ext uri="{FF2B5EF4-FFF2-40B4-BE49-F238E27FC236}">
                <a16:creationId xmlns:a16="http://schemas.microsoft.com/office/drawing/2014/main" id="{A4E16288-78BD-4FB1-B4E3-E8A3D6637E42}"/>
              </a:ext>
            </a:extLst>
          </p:cNvPr>
          <p:cNvSpPr txBox="1"/>
          <p:nvPr/>
        </p:nvSpPr>
        <p:spPr>
          <a:xfrm>
            <a:off x="8061158" y="1748589"/>
            <a:ext cx="3312696" cy="5088573"/>
          </a:xfrm>
          <a:prstGeom prst="rect">
            <a:avLst/>
          </a:prstGeom>
          <a:noFill/>
        </p:spPr>
        <p:txBody>
          <a:bodyPr wrap="square" rtlCol="0">
            <a:spAutoFit/>
          </a:bodyPr>
          <a:lstStyle/>
          <a:p>
            <a:pPr marL="342900" lvl="0" indent="-342900">
              <a:lnSpc>
                <a:spcPct val="150000"/>
              </a:lnSpc>
              <a:buFont typeface="+mj-lt"/>
              <a:buAutoNum type="arabicPeriod"/>
            </a:pPr>
            <a:r>
              <a:rPr lang="en-CA" sz="1200" dirty="0">
                <a:effectLst/>
                <a:latin typeface="Calibri" panose="020F0502020204030204" pitchFamily="34" charset="0"/>
                <a:ea typeface="Calibri" panose="020F0502020204030204" pitchFamily="34" charset="0"/>
                <a:cs typeface="Times New Roman" panose="02020603050405020304" pitchFamily="18" charset="0"/>
              </a:rPr>
              <a:t>Which Major Crime Indicators occur the most and the least?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r>
              <a:rPr lang="en-CA" sz="1200" dirty="0">
                <a:effectLst/>
                <a:latin typeface="Calibri" panose="020F0502020204030204" pitchFamily="34" charset="0"/>
                <a:ea typeface="Calibri" panose="020F0502020204030204" pitchFamily="34" charset="0"/>
                <a:cs typeface="Times New Roman" panose="02020603050405020304" pitchFamily="18" charset="0"/>
              </a:rPr>
              <a:t>Which top 10 Neighbourhoods has the highest occurrence for crimes?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r>
              <a:rPr lang="en-CA" sz="1200" dirty="0">
                <a:effectLst/>
                <a:latin typeface="Calibri" panose="020F0502020204030204" pitchFamily="34" charset="0"/>
                <a:ea typeface="Calibri" panose="020F0502020204030204" pitchFamily="34" charset="0"/>
                <a:cs typeface="Times New Roman" panose="02020603050405020304" pitchFamily="18" charset="0"/>
              </a:rPr>
              <a:t>What year has seen the highest number of MCIs?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r>
              <a:rPr lang="en-CA" sz="1200" dirty="0">
                <a:effectLst/>
                <a:latin typeface="Calibri" panose="020F0502020204030204" pitchFamily="34" charset="0"/>
                <a:ea typeface="Calibri" panose="020F0502020204030204" pitchFamily="34" charset="0"/>
                <a:cs typeface="Times New Roman" panose="02020603050405020304" pitchFamily="18" charset="0"/>
              </a:rPr>
              <a:t>What Premises type has the highest and lowest occurrence of crimes?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r>
              <a:rPr lang="en-CA" sz="1200" dirty="0">
                <a:effectLst/>
                <a:latin typeface="Calibri" panose="020F0502020204030204" pitchFamily="34" charset="0"/>
                <a:ea typeface="Calibri" panose="020F0502020204030204" pitchFamily="34" charset="0"/>
                <a:cs typeface="Times New Roman" panose="02020603050405020304" pitchFamily="18" charset="0"/>
              </a:rPr>
              <a:t>Which top 10 Neighbourhoods has the highest occurrence for crimes based on the MCIs?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r>
              <a:rPr lang="en-CA" sz="1200" dirty="0">
                <a:effectLst/>
                <a:latin typeface="Calibri" panose="020F0502020204030204" pitchFamily="34" charset="0"/>
                <a:ea typeface="Calibri" panose="020F0502020204030204" pitchFamily="34" charset="0"/>
                <a:cs typeface="Times New Roman" panose="02020603050405020304" pitchFamily="18" charset="0"/>
              </a:rPr>
              <a:t>What Premises type has the highest and lowest occurrence of crimes based on the MCIs?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mj-lt"/>
              <a:buAutoNum type="arabicPeriod"/>
            </a:pPr>
            <a:r>
              <a:rPr lang="en-CA" sz="1200" dirty="0">
                <a:effectLst/>
                <a:latin typeface="Calibri" panose="020F0502020204030204" pitchFamily="34" charset="0"/>
                <a:ea typeface="Calibri" panose="020F0502020204030204" pitchFamily="34" charset="0"/>
                <a:cs typeface="Times New Roman" panose="02020603050405020304" pitchFamily="18" charset="0"/>
              </a:rPr>
              <a:t>A map showing the Neighbourhoods and the total crime occurrences based on premises type.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200" dirty="0"/>
          </a:p>
        </p:txBody>
      </p:sp>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700521"/>
          </a:xfrm>
        </p:spPr>
        <p:txBody>
          <a:bodyPr/>
          <a:lstStyle/>
          <a:p>
            <a:r>
              <a:rPr lang="en-US" dirty="0"/>
              <a:t>Technologies Used</a:t>
            </a:r>
          </a:p>
        </p:txBody>
      </p:sp>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pic>
        <p:nvPicPr>
          <p:cNvPr id="9" name="Picture 8">
            <a:extLst>
              <a:ext uri="{FF2B5EF4-FFF2-40B4-BE49-F238E27FC236}">
                <a16:creationId xmlns:a16="http://schemas.microsoft.com/office/drawing/2014/main" id="{AA7AD626-4FB2-4D5F-9989-CE8A3DDCF48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7674" y="1371098"/>
            <a:ext cx="2895600" cy="1581150"/>
          </a:xfrm>
          <a:prstGeom prst="rect">
            <a:avLst/>
          </a:prstGeom>
          <a:noFill/>
          <a:ln>
            <a:noFill/>
          </a:ln>
        </p:spPr>
      </p:pic>
      <p:pic>
        <p:nvPicPr>
          <p:cNvPr id="10" name="Picture 9">
            <a:extLst>
              <a:ext uri="{FF2B5EF4-FFF2-40B4-BE49-F238E27FC236}">
                <a16:creationId xmlns:a16="http://schemas.microsoft.com/office/drawing/2014/main" id="{03A8F7A5-BD45-4048-8445-FA179C3E87F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41840" y="1208171"/>
            <a:ext cx="2143125" cy="2143125"/>
          </a:xfrm>
          <a:prstGeom prst="rect">
            <a:avLst/>
          </a:prstGeom>
          <a:noFill/>
          <a:ln>
            <a:noFill/>
          </a:ln>
        </p:spPr>
      </p:pic>
      <p:pic>
        <p:nvPicPr>
          <p:cNvPr id="11" name="Picture 10">
            <a:extLst>
              <a:ext uri="{FF2B5EF4-FFF2-40B4-BE49-F238E27FC236}">
                <a16:creationId xmlns:a16="http://schemas.microsoft.com/office/drawing/2014/main" id="{2DE218C0-8B1D-4FCE-8B70-F2B025F4F67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86225" y="3576035"/>
            <a:ext cx="3228975" cy="1228725"/>
          </a:xfrm>
          <a:prstGeom prst="rect">
            <a:avLst/>
          </a:prstGeom>
          <a:noFill/>
          <a:ln>
            <a:noFill/>
          </a:ln>
        </p:spPr>
      </p:pic>
      <p:pic>
        <p:nvPicPr>
          <p:cNvPr id="12" name="Picture 11">
            <a:extLst>
              <a:ext uri="{FF2B5EF4-FFF2-40B4-BE49-F238E27FC236}">
                <a16:creationId xmlns:a16="http://schemas.microsoft.com/office/drawing/2014/main" id="{0B3439C2-4B18-40A4-A78B-014D755AEE0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479882" y="3120842"/>
            <a:ext cx="2695575" cy="1362075"/>
          </a:xfrm>
          <a:prstGeom prst="rect">
            <a:avLst/>
          </a:prstGeom>
          <a:noFill/>
          <a:ln>
            <a:noFill/>
          </a:ln>
        </p:spPr>
      </p:pic>
      <p:pic>
        <p:nvPicPr>
          <p:cNvPr id="17" name="Picture 16">
            <a:extLst>
              <a:ext uri="{FF2B5EF4-FFF2-40B4-BE49-F238E27FC236}">
                <a16:creationId xmlns:a16="http://schemas.microsoft.com/office/drawing/2014/main" id="{9195D302-A64C-407C-8DE4-CEEFF484F94D}"/>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228647" y="1441634"/>
            <a:ext cx="3019425" cy="933450"/>
          </a:xfrm>
          <a:prstGeom prst="rect">
            <a:avLst/>
          </a:prstGeom>
          <a:noFill/>
          <a:ln>
            <a:noFill/>
          </a:ln>
        </p:spPr>
      </p:pic>
      <p:pic>
        <p:nvPicPr>
          <p:cNvPr id="18" name="Picture 17">
            <a:extLst>
              <a:ext uri="{FF2B5EF4-FFF2-40B4-BE49-F238E27FC236}">
                <a16:creationId xmlns:a16="http://schemas.microsoft.com/office/drawing/2014/main" id="{910E03F5-41F5-4314-8683-E3531D8A0B27}"/>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16543" y="3186112"/>
            <a:ext cx="1905000" cy="1314450"/>
          </a:xfrm>
          <a:prstGeom prst="rect">
            <a:avLst/>
          </a:prstGeom>
          <a:noFill/>
          <a:ln>
            <a:noFill/>
          </a:ln>
        </p:spPr>
      </p:pic>
      <p:pic>
        <p:nvPicPr>
          <p:cNvPr id="19" name="Picture 18">
            <a:extLst>
              <a:ext uri="{FF2B5EF4-FFF2-40B4-BE49-F238E27FC236}">
                <a16:creationId xmlns:a16="http://schemas.microsoft.com/office/drawing/2014/main" id="{D95B7AB7-EC90-44D6-B092-33C7CD2EDB7A}"/>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37674" y="4613299"/>
            <a:ext cx="2571750" cy="1781175"/>
          </a:xfrm>
          <a:prstGeom prst="rect">
            <a:avLst/>
          </a:prstGeom>
          <a:noFill/>
          <a:ln>
            <a:noFill/>
          </a:ln>
        </p:spPr>
      </p:pic>
      <p:pic>
        <p:nvPicPr>
          <p:cNvPr id="20" name="Picture 19">
            <a:extLst>
              <a:ext uri="{FF2B5EF4-FFF2-40B4-BE49-F238E27FC236}">
                <a16:creationId xmlns:a16="http://schemas.microsoft.com/office/drawing/2014/main" id="{8FDB40F2-ACAD-4E1F-8EF3-A8E44DD4A252}"/>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186336" y="4934025"/>
            <a:ext cx="3190875" cy="1428750"/>
          </a:xfrm>
          <a:prstGeom prst="rect">
            <a:avLst/>
          </a:prstGeom>
          <a:noFill/>
          <a:ln>
            <a:noFill/>
          </a:ln>
        </p:spPr>
      </p:pic>
      <p:pic>
        <p:nvPicPr>
          <p:cNvPr id="21" name="Picture 20">
            <a:extLst>
              <a:ext uri="{FF2B5EF4-FFF2-40B4-BE49-F238E27FC236}">
                <a16:creationId xmlns:a16="http://schemas.microsoft.com/office/drawing/2014/main" id="{AB41AF32-38DC-4F56-A2BD-963FC0D3A61B}"/>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8403046" y="4757495"/>
            <a:ext cx="2849245" cy="1605280"/>
          </a:xfrm>
          <a:prstGeom prst="rect">
            <a:avLst/>
          </a:prstGeom>
          <a:noFill/>
          <a:ln>
            <a:noFill/>
          </a:ln>
        </p:spPr>
      </p:pic>
    </p:spTree>
    <p:extLst>
      <p:ext uri="{BB962C8B-B14F-4D97-AF65-F5344CB8AC3E}">
        <p14:creationId xmlns:p14="http://schemas.microsoft.com/office/powerpoint/2010/main" val="249694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431243" y="196900"/>
            <a:ext cx="8281987" cy="638175"/>
          </a:xfrm>
        </p:spPr>
        <p:txBody>
          <a:bodyPr/>
          <a:lstStyle/>
          <a:p>
            <a:r>
              <a:rPr lang="en-US" dirty="0"/>
              <a:t>Visualization</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33" name="TextBox 32">
            <a:extLst>
              <a:ext uri="{FF2B5EF4-FFF2-40B4-BE49-F238E27FC236}">
                <a16:creationId xmlns:a16="http://schemas.microsoft.com/office/drawing/2014/main" id="{E40A1AD6-646E-471E-A34E-4291A0528097}"/>
              </a:ext>
            </a:extLst>
          </p:cNvPr>
          <p:cNvSpPr txBox="1"/>
          <p:nvPr/>
        </p:nvSpPr>
        <p:spPr>
          <a:xfrm>
            <a:off x="550863" y="1026367"/>
            <a:ext cx="3423978" cy="369332"/>
          </a:xfrm>
          <a:prstGeom prst="rect">
            <a:avLst/>
          </a:prstGeom>
          <a:noFill/>
        </p:spPr>
        <p:txBody>
          <a:bodyPr wrap="square" rtlCol="0">
            <a:spAutoFit/>
          </a:bodyPr>
          <a:lstStyle/>
          <a:p>
            <a:r>
              <a:rPr lang="en-GB" dirty="0"/>
              <a:t>With Power BI</a:t>
            </a:r>
            <a:endParaRPr lang="en-US" dirty="0"/>
          </a:p>
        </p:txBody>
      </p:sp>
      <p:pic>
        <p:nvPicPr>
          <p:cNvPr id="46" name="Picture 45">
            <a:extLst>
              <a:ext uri="{FF2B5EF4-FFF2-40B4-BE49-F238E27FC236}">
                <a16:creationId xmlns:a16="http://schemas.microsoft.com/office/drawing/2014/main" id="{E0B4A25E-604D-4AF1-B19A-95F039968E3C}"/>
              </a:ext>
            </a:extLst>
          </p:cNvPr>
          <p:cNvPicPr>
            <a:picLocks noChangeAspect="1"/>
          </p:cNvPicPr>
          <p:nvPr/>
        </p:nvPicPr>
        <p:blipFill>
          <a:blip r:embed="rId3"/>
          <a:stretch>
            <a:fillRect/>
          </a:stretch>
        </p:blipFill>
        <p:spPr>
          <a:xfrm>
            <a:off x="207962" y="1630462"/>
            <a:ext cx="11641915" cy="4876750"/>
          </a:xfrm>
          <a:prstGeom prst="rect">
            <a:avLst/>
          </a:prstGeom>
        </p:spPr>
      </p:pic>
    </p:spTree>
    <p:extLst>
      <p:ext uri="{BB962C8B-B14F-4D97-AF65-F5344CB8AC3E}">
        <p14:creationId xmlns:p14="http://schemas.microsoft.com/office/powerpoint/2010/main" val="2979876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431243" y="196900"/>
            <a:ext cx="8281987" cy="638175"/>
          </a:xfrm>
        </p:spPr>
        <p:txBody>
          <a:bodyPr/>
          <a:lstStyle/>
          <a:p>
            <a:r>
              <a:rPr lang="en-US" dirty="0"/>
              <a:t>Visualization</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33" name="TextBox 32">
            <a:extLst>
              <a:ext uri="{FF2B5EF4-FFF2-40B4-BE49-F238E27FC236}">
                <a16:creationId xmlns:a16="http://schemas.microsoft.com/office/drawing/2014/main" id="{E40A1AD6-646E-471E-A34E-4291A0528097}"/>
              </a:ext>
            </a:extLst>
          </p:cNvPr>
          <p:cNvSpPr txBox="1"/>
          <p:nvPr/>
        </p:nvSpPr>
        <p:spPr>
          <a:xfrm>
            <a:off x="550863" y="1026367"/>
            <a:ext cx="3423978" cy="369332"/>
          </a:xfrm>
          <a:prstGeom prst="rect">
            <a:avLst/>
          </a:prstGeom>
          <a:noFill/>
        </p:spPr>
        <p:txBody>
          <a:bodyPr wrap="square" rtlCol="0">
            <a:spAutoFit/>
          </a:bodyPr>
          <a:lstStyle/>
          <a:p>
            <a:r>
              <a:rPr lang="en-GB" dirty="0"/>
              <a:t>With Google </a:t>
            </a:r>
            <a:r>
              <a:rPr lang="en-GB" dirty="0" err="1"/>
              <a:t>Colab</a:t>
            </a:r>
            <a:r>
              <a:rPr lang="en-GB" dirty="0"/>
              <a:t> and </a:t>
            </a:r>
            <a:r>
              <a:rPr lang="en-GB" dirty="0" err="1"/>
              <a:t>Plotly</a:t>
            </a:r>
            <a:endParaRPr lang="en-US" dirty="0"/>
          </a:p>
        </p:txBody>
      </p:sp>
      <p:pic>
        <p:nvPicPr>
          <p:cNvPr id="10" name="Picture 9">
            <a:extLst>
              <a:ext uri="{FF2B5EF4-FFF2-40B4-BE49-F238E27FC236}">
                <a16:creationId xmlns:a16="http://schemas.microsoft.com/office/drawing/2014/main" id="{2DA6B061-ABA5-4553-ADA3-E16E270EAF72}"/>
              </a:ext>
            </a:extLst>
          </p:cNvPr>
          <p:cNvPicPr>
            <a:picLocks noChangeAspect="1"/>
          </p:cNvPicPr>
          <p:nvPr/>
        </p:nvPicPr>
        <p:blipFill>
          <a:blip r:embed="rId3"/>
          <a:stretch>
            <a:fillRect/>
          </a:stretch>
        </p:blipFill>
        <p:spPr>
          <a:xfrm>
            <a:off x="6334420" y="1772815"/>
            <a:ext cx="5943600" cy="3004457"/>
          </a:xfrm>
          <a:prstGeom prst="rect">
            <a:avLst/>
          </a:prstGeom>
        </p:spPr>
      </p:pic>
      <p:pic>
        <p:nvPicPr>
          <p:cNvPr id="12" name="Picture 11">
            <a:extLst>
              <a:ext uri="{FF2B5EF4-FFF2-40B4-BE49-F238E27FC236}">
                <a16:creationId xmlns:a16="http://schemas.microsoft.com/office/drawing/2014/main" id="{E5B52EC5-3942-43FD-A647-E637F3051A69}"/>
              </a:ext>
            </a:extLst>
          </p:cNvPr>
          <p:cNvPicPr>
            <a:picLocks noChangeAspect="1"/>
          </p:cNvPicPr>
          <p:nvPr/>
        </p:nvPicPr>
        <p:blipFill>
          <a:blip r:embed="rId4"/>
          <a:stretch>
            <a:fillRect/>
          </a:stretch>
        </p:blipFill>
        <p:spPr>
          <a:xfrm>
            <a:off x="336748" y="1772816"/>
            <a:ext cx="5943600" cy="4698432"/>
          </a:xfrm>
          <a:prstGeom prst="rect">
            <a:avLst/>
          </a:prstGeom>
        </p:spPr>
      </p:pic>
    </p:spTree>
    <p:extLst>
      <p:ext uri="{BB962C8B-B14F-4D97-AF65-F5344CB8AC3E}">
        <p14:creationId xmlns:p14="http://schemas.microsoft.com/office/powerpoint/2010/main" val="3181223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1736307" y="2674904"/>
            <a:ext cx="8281987" cy="638175"/>
          </a:xfrm>
        </p:spPr>
        <p:txBody>
          <a:bodyPr/>
          <a:lstStyle/>
          <a:p>
            <a:pPr algn="ctr"/>
            <a:r>
              <a:rPr lang="en-US" dirty="0"/>
              <a:t>DEMO</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1633423717"/>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{28BDF70A-F71B-4268-8042-B0F80C2A1378}tf33713516_win32</Template>
  <TotalTime>119</TotalTime>
  <Words>573</Words>
  <Application>Microsoft Office PowerPoint</Application>
  <PresentationFormat>Widescreen</PresentationFormat>
  <Paragraphs>92</Paragraphs>
  <Slides>13</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Gill Sans MT</vt:lpstr>
      <vt:lpstr>Walbaum Display</vt:lpstr>
      <vt:lpstr>3DFloatVTI</vt:lpstr>
      <vt:lpstr>BDAT 1008 Final Project</vt:lpstr>
      <vt:lpstr>Agenda</vt:lpstr>
      <vt:lpstr>Introduction</vt:lpstr>
      <vt:lpstr>About Dataset</vt:lpstr>
      <vt:lpstr>Business Aspects</vt:lpstr>
      <vt:lpstr>Technologies Used</vt:lpstr>
      <vt:lpstr>Visualization</vt:lpstr>
      <vt:lpstr>Visualization</vt:lpstr>
      <vt:lpstr>DEMO</vt:lpstr>
      <vt:lpstr>Summary</vt:lpstr>
      <vt:lpstr>Code Snapshots</vt:lpstr>
      <vt:lpstr>Code Snapshots Contd.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BDAT 1008 Final Project</dc:title>
  <dc:creator>Abdul-Batin Yusuf</dc:creator>
  <cp:lastModifiedBy>Abdul-Batin Yusuf</cp:lastModifiedBy>
  <cp:revision>2</cp:revision>
  <dcterms:created xsi:type="dcterms:W3CDTF">2022-08-15T03:18:20Z</dcterms:created>
  <dcterms:modified xsi:type="dcterms:W3CDTF">2022-08-19T00:21:40Z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