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447800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95600" y="1981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087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3600" y="3124200"/>
            <a:ext cx="7506970" cy="1860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NAME</a:t>
            </a:r>
            <a:r>
              <a:rPr sz="2400" i="1" spc="-5">
                <a:latin typeface="Calibri"/>
                <a:cs typeface="Calibri"/>
              </a:rPr>
              <a:t>:</a:t>
            </a:r>
            <a:r>
              <a:rPr sz="2400" i="1" spc="-85">
                <a:latin typeface="Calibri"/>
                <a:cs typeface="Calibri"/>
              </a:rPr>
              <a:t> </a:t>
            </a:r>
            <a:r>
              <a:rPr lang="en-IN" sz="2400" i="1" spc="10" dirty="0" smtClean="0">
                <a:latin typeface="Calibri"/>
                <a:cs typeface="Calibri"/>
              </a:rPr>
              <a:t> </a:t>
            </a:r>
            <a:r>
              <a:rPr lang="en-IN" sz="2400" i="1" dirty="0" smtClean="0">
                <a:latin typeface="Arial Narrow" pitchFamily="34" charset="0"/>
              </a:rPr>
              <a:t>ABDUL HAMEEDH J </a:t>
            </a:r>
            <a:r>
              <a:rPr sz="2400" i="1" spc="-5" smtClean="0">
                <a:latin typeface="Calibri"/>
                <a:cs typeface="Calibri"/>
              </a:rPr>
              <a:t>REGISTER</a:t>
            </a:r>
            <a:r>
              <a:rPr sz="2400" i="1" spc="20" smtClean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NO</a:t>
            </a:r>
            <a:r>
              <a:rPr sz="2400" i="1" spc="-20">
                <a:latin typeface="Calibri"/>
                <a:cs typeface="Calibri"/>
              </a:rPr>
              <a:t>:</a:t>
            </a:r>
            <a:r>
              <a:rPr sz="2400" i="1" spc="10">
                <a:latin typeface="Calibri"/>
                <a:cs typeface="Calibri"/>
              </a:rPr>
              <a:t> </a:t>
            </a:r>
            <a:r>
              <a:rPr sz="2400" i="1" spc="-10" smtClean="0">
                <a:latin typeface="Calibri"/>
                <a:cs typeface="Calibri"/>
              </a:rPr>
              <a:t>31221</a:t>
            </a:r>
            <a:r>
              <a:rPr lang="en-IN" sz="2400" i="1" spc="-10" dirty="0" smtClean="0">
                <a:latin typeface="Calibri"/>
                <a:cs typeface="Calibri"/>
              </a:rPr>
              <a:t>1928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spc="10">
                <a:latin typeface="Calibri"/>
                <a:cs typeface="Calibri"/>
              </a:rPr>
              <a:t>NM</a:t>
            </a:r>
            <a:r>
              <a:rPr sz="2400" i="1" spc="-40">
                <a:latin typeface="Calibri"/>
                <a:cs typeface="Calibri"/>
              </a:rPr>
              <a:t> </a:t>
            </a:r>
            <a:r>
              <a:rPr sz="2400" i="1" spc="5" smtClean="0">
                <a:latin typeface="Calibri"/>
                <a:cs typeface="Calibri"/>
              </a:rPr>
              <a:t>NO</a:t>
            </a:r>
            <a:r>
              <a:rPr lang="en-IN" sz="2400" i="1" spc="5" dirty="0" smtClean="0">
                <a:latin typeface="Calibri"/>
                <a:cs typeface="Calibri"/>
              </a:rPr>
              <a:t>: </a:t>
            </a:r>
            <a:r>
              <a:rPr lang="en-IN" sz="2400" i="1" spc="5" dirty="0" smtClean="0">
                <a:cs typeface="Calibri"/>
              </a:rPr>
              <a:t>7E852C783144476B9FD4443AA4BBFD53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sz="2400" i="1" dirty="0">
                <a:latin typeface="Calibri"/>
                <a:cs typeface="Calibri"/>
              </a:rPr>
              <a:t>DEPARTMENT:	B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COM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spc="-5" dirty="0">
                <a:latin typeface="Calibri"/>
                <a:cs typeface="Calibri"/>
              </a:rPr>
              <a:t>COLLEGE: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COLLEGE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ARTS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sz="1550" b="1" i="1" spc="20" dirty="0">
                <a:latin typeface="Arial"/>
                <a:cs typeface="Arial"/>
              </a:rPr>
              <a:t>1.</a:t>
            </a:r>
            <a:r>
              <a:rPr sz="1550" b="1" i="1" spc="15" dirty="0">
                <a:latin typeface="Arial"/>
                <a:cs typeface="Arial"/>
              </a:rPr>
              <a:t> Data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Collection </a:t>
            </a:r>
            <a:r>
              <a:rPr sz="1550" b="1" i="1" spc="20" dirty="0">
                <a:latin typeface="Arial"/>
                <a:cs typeface="Arial"/>
              </a:rPr>
              <a:t>and </a:t>
            </a:r>
            <a:r>
              <a:rPr sz="1550" b="1" i="1" spc="25" dirty="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30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r>
              <a:rPr sz="1550" b="1" i="1" spc="130" dirty="0">
                <a:latin typeface="Cambria"/>
                <a:cs typeface="Cambria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contains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detailed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ID,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names,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dates,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job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titles,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supervisors,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email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addresses,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performance-related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data.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primary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source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30" dirty="0">
                <a:latin typeface="Arial"/>
                <a:cs typeface="Arial"/>
              </a:rPr>
              <a:t>my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550" b="1" i="1" spc="20" dirty="0">
                <a:latin typeface="Arial"/>
                <a:cs typeface="Arial"/>
              </a:rPr>
              <a:t>2.</a:t>
            </a:r>
            <a:r>
              <a:rPr sz="1550" b="1" i="1" spc="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 </a:t>
            </a:r>
            <a:r>
              <a:rPr sz="1550" b="1" i="1" spc="20" dirty="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70" dirty="0">
                <a:latin typeface="Arial"/>
                <a:cs typeface="Arial"/>
              </a:rPr>
              <a:t>in</a:t>
            </a:r>
            <a:r>
              <a:rPr sz="1550" b="1" i="1" spc="-7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have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gathered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comprehensive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data,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possibly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from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sources,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 spc="15" dirty="0">
                <a:latin typeface="Arial"/>
                <a:cs typeface="Arial"/>
              </a:rPr>
              <a:t>compiled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includes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demographic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job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details,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metrics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 spc="20" dirty="0">
                <a:latin typeface="Arial"/>
                <a:cs typeface="Arial"/>
              </a:rPr>
              <a:t>"Performance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Score"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"Employee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1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also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"Performance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level"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column,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though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some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values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appear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sz="1550" b="1" i="1" spc="20" dirty="0">
                <a:latin typeface="Arial"/>
                <a:cs typeface="Arial"/>
              </a:rPr>
              <a:t>3.</a:t>
            </a:r>
            <a:r>
              <a:rPr sz="1550" b="1" i="1" spc="15" dirty="0">
                <a:latin typeface="Arial"/>
                <a:cs typeface="Arial"/>
              </a:rPr>
              <a:t> Aggregation of</a:t>
            </a:r>
            <a:r>
              <a:rPr sz="1550" b="1" i="1" spc="75" dirty="0">
                <a:latin typeface="Arial"/>
                <a:cs typeface="Arial"/>
              </a:rPr>
              <a:t> </a:t>
            </a:r>
            <a:r>
              <a:rPr sz="1550" b="1" i="1" spc="20" dirty="0">
                <a:latin typeface="Arial"/>
                <a:cs typeface="Arial"/>
              </a:rPr>
              <a:t>Performance</a:t>
            </a:r>
            <a:r>
              <a:rPr sz="1550" b="1" i="1" spc="25" dirty="0">
                <a:latin typeface="Arial"/>
                <a:cs typeface="Arial"/>
              </a:rPr>
              <a:t> </a:t>
            </a:r>
            <a:r>
              <a:rPr sz="1550" b="1" i="1" spc="15" dirty="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sz="1550" b="1" i="1" spc="20" dirty="0">
                <a:latin typeface="Arial"/>
                <a:cs typeface="Arial"/>
              </a:rPr>
              <a:t>Sheet</a:t>
            </a:r>
            <a:r>
              <a:rPr sz="1550" b="1" i="1" spc="-15" dirty="0">
                <a:latin typeface="Arial"/>
                <a:cs typeface="Arial"/>
              </a:rPr>
              <a:t> </a:t>
            </a:r>
            <a:r>
              <a:rPr sz="1650" b="1" i="1" spc="-50" dirty="0">
                <a:latin typeface="Arial"/>
                <a:cs typeface="Arial"/>
              </a:rPr>
              <a:t>Sheet1</a:t>
            </a:r>
            <a:r>
              <a:rPr sz="1550" b="1" i="1" spc="-50" dirty="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655" lvl="1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sheet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appears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summarize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1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organized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show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count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each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level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(high,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low,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very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high)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across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Units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(e.g.,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BPC,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655" lvl="1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5" dirty="0">
                <a:latin typeface="Arial"/>
                <a:cs typeface="Arial"/>
              </a:rPr>
              <a:t>I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used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COUNTIF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Trebuchet MS"/>
                <a:cs typeface="Trebuchet MS"/>
              </a:rPr>
              <a:t>or</a:t>
            </a:r>
            <a:r>
              <a:rPr sz="1550" i="1" spc="-5" dirty="0">
                <a:latin typeface="Trebuchet MS"/>
                <a:cs typeface="Trebuchet MS"/>
              </a:rPr>
              <a:t> </a:t>
            </a:r>
            <a:r>
              <a:rPr sz="1650" i="1" spc="-30" dirty="0">
                <a:latin typeface="Arial"/>
                <a:cs typeface="Arial"/>
              </a:rPr>
              <a:t>PivotTables </a:t>
            </a:r>
            <a:r>
              <a:rPr sz="1550" i="1" spc="35" dirty="0">
                <a:latin typeface="Trebuchet MS"/>
                <a:cs typeface="Trebuchet MS"/>
              </a:rPr>
              <a:t>to</a:t>
            </a:r>
            <a:r>
              <a:rPr sz="1550" i="1" spc="10" dirty="0">
                <a:latin typeface="Trebuchet MS"/>
                <a:cs typeface="Trebuchet MS"/>
              </a:rPr>
              <a:t> </a:t>
            </a:r>
            <a:r>
              <a:rPr sz="1550" i="1" spc="175" dirty="0">
                <a:latin typeface="Trebuchet MS"/>
                <a:cs typeface="Trebuchet MS"/>
              </a:rPr>
              <a:t>aggregate</a:t>
            </a:r>
            <a:r>
              <a:rPr sz="1550" i="1" spc="-60" dirty="0">
                <a:latin typeface="Trebuchet MS"/>
                <a:cs typeface="Trebuchet MS"/>
              </a:rPr>
              <a:t> </a:t>
            </a:r>
            <a:r>
              <a:rPr sz="1550" i="1" spc="-35" dirty="0">
                <a:latin typeface="Trebuchet MS"/>
                <a:cs typeface="Trebuchet MS"/>
              </a:rPr>
              <a:t>this</a:t>
            </a:r>
            <a:r>
              <a:rPr sz="1550" i="1" spc="-20" dirty="0">
                <a:latin typeface="Trebuchet MS"/>
                <a:cs typeface="Trebuchet MS"/>
              </a:rPr>
              <a:t> </a:t>
            </a:r>
            <a:r>
              <a:rPr sz="1550" i="1" spc="105" dirty="0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1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sheet </a:t>
            </a:r>
            <a:r>
              <a:rPr sz="1550" i="1" spc="10" dirty="0">
                <a:latin typeface="Arial"/>
                <a:cs typeface="Arial"/>
              </a:rPr>
              <a:t>also includes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"Grand </a:t>
            </a:r>
            <a:r>
              <a:rPr sz="1550" i="1" spc="10" dirty="0">
                <a:latin typeface="Arial"/>
                <a:cs typeface="Arial"/>
              </a:rPr>
              <a:t>Total" </a:t>
            </a:r>
            <a:r>
              <a:rPr sz="1550" i="1" spc="20" dirty="0">
                <a:latin typeface="Arial"/>
                <a:cs typeface="Arial"/>
              </a:rPr>
              <a:t>column, which </a:t>
            </a:r>
            <a:r>
              <a:rPr sz="1550" i="1" spc="25" dirty="0">
                <a:latin typeface="Arial"/>
                <a:cs typeface="Arial"/>
              </a:rPr>
              <a:t>summarizes </a:t>
            </a:r>
            <a:r>
              <a:rPr sz="1550" i="1" spc="20" dirty="0">
                <a:latin typeface="Arial"/>
                <a:cs typeface="Arial"/>
              </a:rPr>
              <a:t>the total </a:t>
            </a:r>
            <a:r>
              <a:rPr sz="1550" i="1" spc="30" dirty="0">
                <a:latin typeface="Arial"/>
                <a:cs typeface="Arial"/>
              </a:rPr>
              <a:t>count </a:t>
            </a:r>
            <a:r>
              <a:rPr sz="1550" i="1" spc="-20" dirty="0">
                <a:latin typeface="Arial"/>
                <a:cs typeface="Arial"/>
              </a:rPr>
              <a:t>of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across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levels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10" dirty="0">
                <a:latin typeface="Arial"/>
                <a:cs typeface="Arial"/>
              </a:rPr>
              <a:t>each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Business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35" dirty="0">
                <a:latin typeface="Trebuchet MS"/>
                <a:cs typeface="Trebuchet MS"/>
              </a:rPr>
              <a:t>L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-3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Arial"/>
                <a:cs typeface="Arial"/>
              </a:rPr>
              <a:t>4.</a:t>
            </a:r>
            <a:r>
              <a:rPr sz="1800" b="1" i="1" spc="-5" dirty="0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Although</a:t>
            </a:r>
            <a:r>
              <a:rPr sz="1800" i="1" spc="5" dirty="0">
                <a:latin typeface="Arial"/>
                <a:cs typeface="Arial"/>
              </a:rPr>
              <a:t> not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explicitly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shown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provided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data,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it’s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common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to </a:t>
            </a:r>
            <a:r>
              <a:rPr sz="1800" i="1" spc="-5" dirty="0">
                <a:latin typeface="Arial"/>
                <a:cs typeface="Arial"/>
              </a:rPr>
              <a:t>create</a:t>
            </a:r>
            <a:r>
              <a:rPr sz="1800" i="1" spc="5" dirty="0">
                <a:latin typeface="Arial"/>
                <a:cs typeface="Arial"/>
              </a:rPr>
              <a:t> charts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graphs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10" dirty="0">
                <a:latin typeface="Arial"/>
                <a:cs typeface="Arial"/>
              </a:rPr>
              <a:t>Excel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30" dirty="0">
                <a:latin typeface="Arial"/>
                <a:cs typeface="Arial"/>
              </a:rPr>
              <a:t>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visualize</a:t>
            </a:r>
            <a:r>
              <a:rPr sz="1800" i="1" spc="-5" dirty="0">
                <a:latin typeface="Arial"/>
                <a:cs typeface="Arial"/>
              </a:rPr>
              <a:t> performance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have</a:t>
            </a:r>
            <a:r>
              <a:rPr sz="1800" i="1" spc="5" dirty="0">
                <a:latin typeface="Arial"/>
                <a:cs typeface="Arial"/>
              </a:rPr>
              <a:t> used </a:t>
            </a:r>
            <a:r>
              <a:rPr sz="1800" i="1" spc="-5" dirty="0">
                <a:latin typeface="Arial"/>
                <a:cs typeface="Arial"/>
              </a:rPr>
              <a:t>the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in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Sheet1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to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create</a:t>
            </a:r>
            <a:r>
              <a:rPr sz="1800" i="1" spc="10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bar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" dirty="0">
                <a:latin typeface="Trebuchet MS"/>
                <a:cs typeface="Trebuchet MS"/>
              </a:rPr>
              <a:t>or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70" dirty="0">
                <a:latin typeface="Trebuchet MS"/>
                <a:cs typeface="Trebuchet MS"/>
              </a:rPr>
              <a:t>pie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50" dirty="0">
                <a:latin typeface="Trebuchet MS"/>
                <a:cs typeface="Trebuchet MS"/>
              </a:rPr>
              <a:t>charts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illustrating </a:t>
            </a:r>
            <a:r>
              <a:rPr sz="1800" i="1" spc="-525" dirty="0">
                <a:latin typeface="Trebuchet MS"/>
                <a:cs typeface="Trebuchet MS"/>
              </a:rPr>
              <a:t> </a:t>
            </a:r>
            <a:r>
              <a:rPr sz="1800" i="1" spc="55" dirty="0">
                <a:latin typeface="Trebuchet MS"/>
                <a:cs typeface="Trebuchet MS"/>
              </a:rPr>
              <a:t>the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distribution</a:t>
            </a:r>
            <a:r>
              <a:rPr sz="1800" i="1" spc="-70" dirty="0">
                <a:latin typeface="Trebuchet MS"/>
                <a:cs typeface="Trebuchet MS"/>
              </a:rPr>
              <a:t> </a:t>
            </a:r>
            <a:r>
              <a:rPr sz="1800" i="1" spc="35" dirty="0">
                <a:latin typeface="Trebuchet MS"/>
                <a:cs typeface="Trebuchet MS"/>
              </a:rPr>
              <a:t>of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100" dirty="0">
                <a:latin typeface="Trebuchet MS"/>
                <a:cs typeface="Trebuchet MS"/>
              </a:rPr>
              <a:t>performance</a:t>
            </a:r>
            <a:r>
              <a:rPr sz="1800" i="1" spc="5" dirty="0">
                <a:latin typeface="Trebuchet MS"/>
                <a:cs typeface="Trebuchet MS"/>
              </a:rPr>
              <a:t> levels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90" dirty="0">
                <a:latin typeface="Trebuchet MS"/>
                <a:cs typeface="Trebuchet MS"/>
              </a:rPr>
              <a:t>across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different</a:t>
            </a:r>
            <a:r>
              <a:rPr sz="1800" i="1" spc="-105" dirty="0">
                <a:latin typeface="Trebuchet MS"/>
                <a:cs typeface="Trebuchet MS"/>
              </a:rPr>
              <a:t> </a:t>
            </a:r>
            <a:r>
              <a:rPr sz="1800" i="1" spc="25" dirty="0">
                <a:latin typeface="Trebuchet MS"/>
                <a:cs typeface="Trebuchet MS"/>
              </a:rPr>
              <a:t>Business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sz="1800" b="1" i="1" spc="-15" dirty="0">
                <a:latin typeface="Arial"/>
                <a:cs typeface="Arial"/>
              </a:rPr>
              <a:t>5.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Additional</a:t>
            </a:r>
            <a:r>
              <a:rPr sz="1800" b="1" i="1" spc="45" dirty="0">
                <a:latin typeface="Arial"/>
                <a:cs typeface="Arial"/>
              </a:rPr>
              <a:t> </a:t>
            </a:r>
            <a:r>
              <a:rPr sz="1800" b="1" i="1" spc="-15" dirty="0">
                <a:latin typeface="Arial"/>
                <a:cs typeface="Arial"/>
              </a:rPr>
              <a:t>Data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 </a:t>
            </a:r>
            <a:r>
              <a:rPr sz="1800" b="1" i="1" spc="-10" dirty="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i="1" spc="-10" dirty="0">
                <a:latin typeface="Arial"/>
                <a:cs typeface="Arial"/>
              </a:rPr>
              <a:t>Sheet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Sheet2</a:t>
            </a:r>
            <a:r>
              <a:rPr sz="1800" b="1" i="1" spc="-5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1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-5" dirty="0">
                <a:latin typeface="Arial"/>
                <a:cs typeface="Arial"/>
              </a:rPr>
              <a:t>Contains </a:t>
            </a:r>
            <a:r>
              <a:rPr sz="1800" i="1" dirty="0">
                <a:latin typeface="Arial"/>
                <a:cs typeface="Arial"/>
              </a:rPr>
              <a:t>ID-marks </a:t>
            </a:r>
            <a:r>
              <a:rPr sz="1800" i="1" spc="-5" dirty="0">
                <a:latin typeface="Arial"/>
                <a:cs typeface="Arial"/>
              </a:rPr>
              <a:t>pair, </a:t>
            </a:r>
            <a:r>
              <a:rPr sz="1800" i="1" dirty="0">
                <a:latin typeface="Arial"/>
                <a:cs typeface="Arial"/>
              </a:rPr>
              <a:t>possibly </a:t>
            </a:r>
            <a:r>
              <a:rPr sz="1800" i="1" spc="-5" dirty="0">
                <a:latin typeface="Arial"/>
                <a:cs typeface="Arial"/>
              </a:rPr>
              <a:t>related </a:t>
            </a:r>
            <a:r>
              <a:rPr sz="1800" i="1" spc="-30" dirty="0">
                <a:latin typeface="Arial"/>
                <a:cs typeface="Arial"/>
              </a:rPr>
              <a:t>to </a:t>
            </a:r>
            <a:r>
              <a:rPr sz="1800" i="1" spc="10" dirty="0">
                <a:latin typeface="Arial"/>
                <a:cs typeface="Arial"/>
              </a:rPr>
              <a:t>some </a:t>
            </a:r>
            <a:r>
              <a:rPr sz="1800" i="1" spc="-15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aspect </a:t>
            </a:r>
            <a:r>
              <a:rPr sz="1800" i="1" spc="2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performance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or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another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1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i="1" spc="10" dirty="0">
                <a:latin typeface="Arial"/>
                <a:cs typeface="Arial"/>
              </a:rPr>
              <a:t>It </a:t>
            </a:r>
            <a:r>
              <a:rPr sz="1800" i="1" spc="-5" dirty="0">
                <a:latin typeface="Arial"/>
                <a:cs typeface="Arial"/>
              </a:rPr>
              <a:t>might </a:t>
            </a:r>
            <a:r>
              <a:rPr sz="1800" i="1" spc="20" dirty="0">
                <a:latin typeface="Arial"/>
                <a:cs typeface="Arial"/>
              </a:rPr>
              <a:t>be </a:t>
            </a:r>
            <a:r>
              <a:rPr sz="1800" i="1" spc="-15" dirty="0">
                <a:latin typeface="Arial"/>
                <a:cs typeface="Arial"/>
              </a:rPr>
              <a:t>used </a:t>
            </a:r>
            <a:r>
              <a:rPr sz="1800" i="1" spc="-5" dirty="0">
                <a:latin typeface="Arial"/>
                <a:cs typeface="Arial"/>
              </a:rPr>
              <a:t>for supplementary </a:t>
            </a:r>
            <a:r>
              <a:rPr sz="1800" i="1" dirty="0">
                <a:latin typeface="Arial"/>
                <a:cs typeface="Arial"/>
              </a:rPr>
              <a:t>analysis, </a:t>
            </a:r>
            <a:r>
              <a:rPr sz="1800" i="1" spc="-5" dirty="0">
                <a:latin typeface="Arial"/>
                <a:cs typeface="Arial"/>
              </a:rPr>
              <a:t>though </a:t>
            </a:r>
            <a:r>
              <a:rPr sz="1800" i="1" spc="-10" dirty="0">
                <a:latin typeface="Arial"/>
                <a:cs typeface="Arial"/>
              </a:rPr>
              <a:t>it’s </a:t>
            </a:r>
            <a:r>
              <a:rPr sz="1800" i="1" dirty="0">
                <a:latin typeface="Arial"/>
                <a:cs typeface="Arial"/>
              </a:rPr>
              <a:t>unclear </a:t>
            </a:r>
            <a:r>
              <a:rPr sz="1800" i="1" spc="5" dirty="0">
                <a:latin typeface="Arial"/>
                <a:cs typeface="Arial"/>
              </a:rPr>
              <a:t>how </a:t>
            </a:r>
            <a:r>
              <a:rPr sz="1800" i="1" spc="-15" dirty="0">
                <a:latin typeface="Arial"/>
                <a:cs typeface="Arial"/>
              </a:rPr>
              <a:t>it </a:t>
            </a:r>
            <a:r>
              <a:rPr sz="1800" i="1" spc="-10" dirty="0">
                <a:latin typeface="Arial"/>
                <a:cs typeface="Arial"/>
              </a:rPr>
              <a:t>ties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the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main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dirty="0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i="1" spc="-15" dirty="0">
                <a:latin typeface="Arial"/>
                <a:cs typeface="Arial"/>
              </a:rPr>
              <a:t>6.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Final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Analysis</a:t>
            </a:r>
            <a:r>
              <a:rPr sz="1800" b="1" i="1" spc="-5" dirty="0">
                <a:latin typeface="Arial"/>
                <a:cs typeface="Arial"/>
              </a:rPr>
              <a:t> and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dirty="0">
                <a:latin typeface="Arial"/>
                <a:cs typeface="Arial"/>
              </a:rPr>
              <a:t>I </a:t>
            </a:r>
            <a:r>
              <a:rPr sz="1800" i="1" spc="5" dirty="0">
                <a:latin typeface="Arial"/>
                <a:cs typeface="Arial"/>
              </a:rPr>
              <a:t>would </a:t>
            </a:r>
            <a:r>
              <a:rPr sz="1800" i="1" spc="-5" dirty="0">
                <a:latin typeface="Arial"/>
                <a:cs typeface="Arial"/>
              </a:rPr>
              <a:t>likely compile </a:t>
            </a:r>
            <a:r>
              <a:rPr sz="1800" i="1" spc="-10" dirty="0">
                <a:latin typeface="Arial"/>
                <a:cs typeface="Arial"/>
              </a:rPr>
              <a:t>these </a:t>
            </a:r>
            <a:r>
              <a:rPr sz="1800" i="1" dirty="0">
                <a:latin typeface="Arial"/>
                <a:cs typeface="Arial"/>
              </a:rPr>
              <a:t>analyses </a:t>
            </a:r>
            <a:r>
              <a:rPr sz="1800" i="1" spc="-10" dirty="0">
                <a:latin typeface="Arial"/>
                <a:cs typeface="Arial"/>
              </a:rPr>
              <a:t>into </a:t>
            </a:r>
            <a:r>
              <a:rPr sz="1800" i="1" dirty="0">
                <a:latin typeface="Arial"/>
                <a:cs typeface="Arial"/>
              </a:rPr>
              <a:t>a coherent report, possibly adding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explanations, </a:t>
            </a:r>
            <a:r>
              <a:rPr sz="1800" i="1" dirty="0">
                <a:latin typeface="Arial"/>
                <a:cs typeface="Arial"/>
              </a:rPr>
              <a:t>visualizations,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insights </a:t>
            </a:r>
            <a:r>
              <a:rPr sz="1800" i="1" spc="-5" dirty="0">
                <a:latin typeface="Arial"/>
                <a:cs typeface="Arial"/>
              </a:rPr>
              <a:t>directly </a:t>
            </a:r>
            <a:r>
              <a:rPr sz="1800" i="1" spc="5" dirty="0">
                <a:latin typeface="Arial"/>
                <a:cs typeface="Arial"/>
              </a:rPr>
              <a:t>into </a:t>
            </a:r>
            <a:r>
              <a:rPr sz="1800" i="1" spc="-5" dirty="0">
                <a:latin typeface="Arial"/>
                <a:cs typeface="Arial"/>
              </a:rPr>
              <a:t>the Excel </a:t>
            </a:r>
            <a:r>
              <a:rPr sz="1800" i="1" spc="-10" dirty="0">
                <a:latin typeface="Arial"/>
                <a:cs typeface="Arial"/>
              </a:rPr>
              <a:t>file </a:t>
            </a:r>
            <a:r>
              <a:rPr sz="1800" i="1" spc="20" dirty="0">
                <a:latin typeface="Arial"/>
                <a:cs typeface="Arial"/>
              </a:rPr>
              <a:t>or </a:t>
            </a:r>
            <a:r>
              <a:rPr sz="1800" i="1" dirty="0">
                <a:latin typeface="Arial"/>
                <a:cs typeface="Arial"/>
              </a:rPr>
              <a:t>exporting </a:t>
            </a:r>
            <a:r>
              <a:rPr sz="1800" i="1" spc="-5" dirty="0">
                <a:latin typeface="Arial"/>
                <a:cs typeface="Arial"/>
              </a:rPr>
              <a:t>the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data </a:t>
            </a:r>
            <a:r>
              <a:rPr sz="1800" i="1" spc="5" dirty="0">
                <a:latin typeface="Arial"/>
                <a:cs typeface="Arial"/>
              </a:rPr>
              <a:t>into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presentation</a:t>
            </a:r>
            <a:r>
              <a:rPr sz="1800" i="1" spc="-5" dirty="0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i="1" spc="-10" dirty="0">
                <a:latin typeface="Arial"/>
                <a:cs typeface="Arial"/>
              </a:rPr>
              <a:t>Key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insights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could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include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identifying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top-performing </a:t>
            </a:r>
            <a:r>
              <a:rPr sz="1800" i="1" dirty="0">
                <a:latin typeface="Arial"/>
                <a:cs typeface="Arial"/>
              </a:rPr>
              <a:t>Business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Units,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needing</a:t>
            </a:r>
            <a:r>
              <a:rPr sz="1800" i="1" dirty="0">
                <a:latin typeface="Arial"/>
                <a:cs typeface="Arial"/>
              </a:rPr>
              <a:t> improvement,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and </a:t>
            </a:r>
            <a:r>
              <a:rPr sz="1800" i="1" spc="-10" dirty="0">
                <a:latin typeface="Arial"/>
                <a:cs typeface="Arial"/>
              </a:rPr>
              <a:t>employee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distribution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across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performance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19050" y="0"/>
                  </a:lnTo>
                </a:path>
                <a:path w="485775">
                  <a:moveTo>
                    <a:pt x="85725" y="0"/>
                  </a:moveTo>
                  <a:lnTo>
                    <a:pt x="400050" y="0"/>
                  </a:lnTo>
                </a:path>
                <a:path w="4857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1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sz="900" spc="-3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sz="900" spc="-5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2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15" dirty="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oy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sz="1400" spc="4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400" spc="3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400" spc="4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3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20" dirty="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spc="-60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spc="15" dirty="0">
                <a:solidFill>
                  <a:srgbClr val="585858"/>
                </a:solidFill>
                <a:latin typeface="Arial MT"/>
                <a:cs typeface="Arial MT"/>
              </a:rPr>
              <a:t>iu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sz="9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900" spc="-55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 	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spc="25" dirty="0">
                <a:latin typeface="Trebuchet MS"/>
                <a:cs typeface="Trebuchet MS"/>
              </a:rPr>
              <a:t>E</a:t>
            </a:r>
            <a:r>
              <a:rPr spc="-55" dirty="0">
                <a:latin typeface="Trebuchet MS"/>
                <a:cs typeface="Trebuchet MS"/>
              </a:rPr>
              <a:t>S</a:t>
            </a:r>
            <a:r>
              <a:rPr spc="40" dirty="0">
                <a:latin typeface="Trebuchet MS"/>
                <a:cs typeface="Trebuchet MS"/>
              </a:rPr>
              <a:t>U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3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sz="1400" spc="6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sz="1400" spc="15" dirty="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-50" dirty="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sz="900" spc="25" dirty="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R	EW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C	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EL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L	</a:t>
            </a:r>
            <a:r>
              <a:rPr sz="900" spc="-5" dirty="0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Z	SVG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900" spc="-3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900" dirty="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 spc="20" dirty="0">
                <a:latin typeface="Trebuchet MS"/>
                <a:cs typeface="Trebuchet MS"/>
              </a:rPr>
              <a:t>The</a:t>
            </a:r>
            <a:r>
              <a:rPr sz="2000" i="1" spc="-125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5" dirty="0">
                <a:latin typeface="Trebuchet MS"/>
                <a:cs typeface="Trebuchet MS"/>
              </a:rPr>
              <a:t>Performance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Analysis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55" dirty="0">
                <a:latin typeface="Trebuchet MS"/>
                <a:cs typeface="Trebuchet MS"/>
              </a:rPr>
              <a:t>reveals</a:t>
            </a:r>
            <a:r>
              <a:rPr sz="2000" i="1" spc="-114" dirty="0">
                <a:latin typeface="Trebuchet MS"/>
                <a:cs typeface="Trebuchet MS"/>
              </a:rPr>
              <a:t> </a:t>
            </a:r>
            <a:r>
              <a:rPr sz="2000" i="1" spc="85" dirty="0">
                <a:latin typeface="Trebuchet MS"/>
                <a:cs typeface="Trebuchet MS"/>
              </a:rPr>
              <a:t>varied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performance </a:t>
            </a:r>
            <a:r>
              <a:rPr sz="2000" i="1" spc="-585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levels </a:t>
            </a:r>
            <a:r>
              <a:rPr sz="2000" i="1" spc="100" dirty="0">
                <a:latin typeface="Trebuchet MS"/>
                <a:cs typeface="Trebuchet MS"/>
              </a:rPr>
              <a:t>across </a:t>
            </a:r>
            <a:r>
              <a:rPr sz="2000" i="1" spc="-20" dirty="0">
                <a:latin typeface="Trebuchet MS"/>
                <a:cs typeface="Trebuchet MS"/>
              </a:rPr>
              <a:t>different </a:t>
            </a:r>
            <a:r>
              <a:rPr sz="2000" i="1" spc="15" dirty="0">
                <a:latin typeface="Trebuchet MS"/>
                <a:cs typeface="Trebuchet MS"/>
              </a:rPr>
              <a:t>Business </a:t>
            </a:r>
            <a:r>
              <a:rPr sz="2000" i="1" spc="-70" dirty="0">
                <a:latin typeface="Trebuchet MS"/>
                <a:cs typeface="Trebuchet MS"/>
              </a:rPr>
              <a:t>Units, </a:t>
            </a:r>
            <a:r>
              <a:rPr sz="2000" i="1" spc="-35" dirty="0">
                <a:latin typeface="Trebuchet MS"/>
                <a:cs typeface="Trebuchet MS"/>
              </a:rPr>
              <a:t>with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5" dirty="0">
                <a:latin typeface="Trebuchet MS"/>
                <a:cs typeface="Trebuchet MS"/>
              </a:rPr>
              <a:t>significant </a:t>
            </a:r>
            <a:r>
              <a:rPr sz="2000" i="1" spc="110" dirty="0">
                <a:latin typeface="Trebuchet MS"/>
                <a:cs typeface="Trebuchet MS"/>
              </a:rPr>
              <a:t>number </a:t>
            </a:r>
            <a:r>
              <a:rPr sz="2000" i="1" spc="15" dirty="0">
                <a:latin typeface="Trebuchet MS"/>
                <a:cs typeface="Trebuchet MS"/>
              </a:rPr>
              <a:t>of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125" dirty="0">
                <a:latin typeface="Trebuchet MS"/>
                <a:cs typeface="Trebuchet MS"/>
              </a:rPr>
              <a:t>employees </a:t>
            </a:r>
            <a:r>
              <a:rPr sz="2000" i="1" spc="-15" dirty="0">
                <a:latin typeface="Trebuchet MS"/>
                <a:cs typeface="Trebuchet MS"/>
              </a:rPr>
              <a:t>falling </a:t>
            </a:r>
            <a:r>
              <a:rPr sz="2000" i="1" spc="5" dirty="0">
                <a:latin typeface="Trebuchet MS"/>
                <a:cs typeface="Trebuchet MS"/>
              </a:rPr>
              <a:t>into </a:t>
            </a:r>
            <a:r>
              <a:rPr sz="2000" i="1" spc="50" dirty="0">
                <a:latin typeface="Trebuchet MS"/>
                <a:cs typeface="Trebuchet MS"/>
              </a:rPr>
              <a:t>the </a:t>
            </a:r>
            <a:r>
              <a:rPr sz="2000" i="1" spc="85" dirty="0">
                <a:latin typeface="Trebuchet MS"/>
                <a:cs typeface="Trebuchet MS"/>
              </a:rPr>
              <a:t>"medium" </a:t>
            </a:r>
            <a:r>
              <a:rPr sz="2000" i="1" spc="225" dirty="0">
                <a:latin typeface="Trebuchet MS"/>
                <a:cs typeface="Trebuchet MS"/>
              </a:rPr>
              <a:t>and </a:t>
            </a:r>
            <a:r>
              <a:rPr sz="2000" i="1" spc="15" dirty="0">
                <a:latin typeface="Trebuchet MS"/>
                <a:cs typeface="Trebuchet MS"/>
              </a:rPr>
              <a:t>"low" </a:t>
            </a:r>
            <a:r>
              <a:rPr sz="2000" i="1" spc="85" dirty="0">
                <a:latin typeface="Trebuchet MS"/>
                <a:cs typeface="Trebuchet MS"/>
              </a:rPr>
              <a:t>categories, </a:t>
            </a:r>
            <a:r>
              <a:rPr sz="2000" i="1" spc="90" dirty="0">
                <a:latin typeface="Trebuchet MS"/>
                <a:cs typeface="Trebuchet MS"/>
              </a:rPr>
              <a:t> </a:t>
            </a:r>
            <a:r>
              <a:rPr sz="2000" i="1" spc="5" dirty="0">
                <a:latin typeface="Trebuchet MS"/>
                <a:cs typeface="Trebuchet MS"/>
              </a:rPr>
              <a:t>particularly </a:t>
            </a:r>
            <a:r>
              <a:rPr sz="2000" i="1" spc="-50" dirty="0">
                <a:latin typeface="Trebuchet MS"/>
                <a:cs typeface="Trebuchet MS"/>
              </a:rPr>
              <a:t>in </a:t>
            </a:r>
            <a:r>
              <a:rPr sz="2000" i="1" spc="-35" dirty="0">
                <a:latin typeface="Trebuchet MS"/>
                <a:cs typeface="Trebuchet MS"/>
              </a:rPr>
              <a:t>units </a:t>
            </a:r>
            <a:r>
              <a:rPr sz="2000" i="1" spc="-60" dirty="0">
                <a:latin typeface="Trebuchet MS"/>
                <a:cs typeface="Trebuchet MS"/>
              </a:rPr>
              <a:t>like </a:t>
            </a:r>
            <a:r>
              <a:rPr sz="2000" i="1" spc="185" dirty="0">
                <a:latin typeface="Trebuchet MS"/>
                <a:cs typeface="Trebuchet MS"/>
              </a:rPr>
              <a:t>BPC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204" dirty="0">
                <a:latin typeface="Trebuchet MS"/>
                <a:cs typeface="Trebuchet MS"/>
              </a:rPr>
              <a:t>CCDR. </a:t>
            </a:r>
            <a:r>
              <a:rPr sz="2000" i="1" dirty="0">
                <a:latin typeface="Trebuchet MS"/>
                <a:cs typeface="Trebuchet MS"/>
              </a:rPr>
              <a:t>There </a:t>
            </a:r>
            <a:r>
              <a:rPr sz="2000" i="1" spc="100" dirty="0">
                <a:latin typeface="Trebuchet MS"/>
                <a:cs typeface="Trebuchet MS"/>
              </a:rPr>
              <a:t>are </a:t>
            </a:r>
            <a:r>
              <a:rPr sz="2000" i="1" spc="70" dirty="0">
                <a:latin typeface="Trebuchet MS"/>
                <a:cs typeface="Trebuchet MS"/>
              </a:rPr>
              <a:t>also </a:t>
            </a:r>
            <a:r>
              <a:rPr sz="2000" i="1" spc="55" dirty="0">
                <a:latin typeface="Trebuchet MS"/>
                <a:cs typeface="Trebuchet MS"/>
              </a:rPr>
              <a:t>strong </a:t>
            </a:r>
            <a:r>
              <a:rPr sz="2000" i="1" spc="60" dirty="0">
                <a:latin typeface="Trebuchet MS"/>
                <a:cs typeface="Trebuchet MS"/>
              </a:rPr>
              <a:t> </a:t>
            </a:r>
            <a:r>
              <a:rPr sz="2000" i="1" spc="25" dirty="0">
                <a:latin typeface="Trebuchet MS"/>
                <a:cs typeface="Trebuchet MS"/>
              </a:rPr>
              <a:t>performers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45" dirty="0">
                <a:latin typeface="Trebuchet MS"/>
                <a:cs typeface="Trebuchet MS"/>
              </a:rPr>
              <a:t>"very </a:t>
            </a:r>
            <a:r>
              <a:rPr sz="2000" i="1" spc="60" dirty="0">
                <a:latin typeface="Trebuchet MS"/>
                <a:cs typeface="Trebuchet MS"/>
              </a:rPr>
              <a:t>high" </a:t>
            </a:r>
            <a:r>
              <a:rPr sz="2000" i="1" spc="110" dirty="0">
                <a:latin typeface="Trebuchet MS"/>
                <a:cs typeface="Trebuchet MS"/>
              </a:rPr>
              <a:t>category, </a:t>
            </a:r>
            <a:r>
              <a:rPr sz="2000" i="1" spc="105" dirty="0">
                <a:latin typeface="Trebuchet MS"/>
                <a:cs typeface="Trebuchet MS"/>
              </a:rPr>
              <a:t>suggesting </a:t>
            </a:r>
            <a:r>
              <a:rPr sz="2000" i="1" spc="40" dirty="0">
                <a:latin typeface="Trebuchet MS"/>
                <a:cs typeface="Trebuchet MS"/>
              </a:rPr>
              <a:t>potential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65" dirty="0">
                <a:latin typeface="Trebuchet MS"/>
                <a:cs typeface="Trebuchet MS"/>
              </a:rPr>
              <a:t>leadership </a:t>
            </a:r>
            <a:r>
              <a:rPr sz="2000" i="1" spc="110" dirty="0">
                <a:latin typeface="Trebuchet MS"/>
                <a:cs typeface="Trebuchet MS"/>
              </a:rPr>
              <a:t>development. </a:t>
            </a:r>
            <a:r>
              <a:rPr sz="2000" i="1" spc="85" dirty="0">
                <a:latin typeface="Trebuchet MS"/>
                <a:cs typeface="Trebuchet MS"/>
              </a:rPr>
              <a:t>However, </a:t>
            </a:r>
            <a:r>
              <a:rPr sz="2000" i="1" spc="165" dirty="0">
                <a:latin typeface="Trebuchet MS"/>
                <a:cs typeface="Trebuchet MS"/>
              </a:rPr>
              <a:t>some </a:t>
            </a:r>
            <a:r>
              <a:rPr sz="2000" i="1" spc="175" dirty="0">
                <a:latin typeface="Trebuchet MS"/>
                <a:cs typeface="Trebuchet MS"/>
              </a:rPr>
              <a:t>data </a:t>
            </a:r>
            <a:r>
              <a:rPr sz="2000" i="1" spc="125" dirty="0">
                <a:latin typeface="Trebuchet MS"/>
                <a:cs typeface="Trebuchet MS"/>
              </a:rPr>
              <a:t>gaps, </a:t>
            </a:r>
            <a:r>
              <a:rPr sz="2000" i="1" spc="140" dirty="0">
                <a:latin typeface="Trebuchet MS"/>
                <a:cs typeface="Trebuchet MS"/>
              </a:rPr>
              <a:t>such </a:t>
            </a:r>
            <a:r>
              <a:rPr sz="2000" i="1" spc="135" dirty="0">
                <a:latin typeface="Trebuchet MS"/>
                <a:cs typeface="Trebuchet MS"/>
              </a:rPr>
              <a:t>as </a:t>
            </a:r>
            <a:r>
              <a:rPr sz="2000" i="1" spc="140" dirty="0">
                <a:latin typeface="Trebuchet MS"/>
                <a:cs typeface="Trebuchet MS"/>
              </a:rPr>
              <a:t> </a:t>
            </a:r>
            <a:r>
              <a:rPr sz="2000" i="1" spc="30" dirty="0">
                <a:latin typeface="Trebuchet MS"/>
                <a:cs typeface="Trebuchet MS"/>
              </a:rPr>
              <a:t>missing </a:t>
            </a:r>
            <a:r>
              <a:rPr sz="2000" i="1" spc="95" dirty="0">
                <a:latin typeface="Trebuchet MS"/>
                <a:cs typeface="Trebuchet MS"/>
              </a:rPr>
              <a:t>"Performance </a:t>
            </a:r>
            <a:r>
              <a:rPr sz="2000" i="1" spc="5" dirty="0">
                <a:latin typeface="Trebuchet MS"/>
                <a:cs typeface="Trebuchet MS"/>
              </a:rPr>
              <a:t>level" </a:t>
            </a:r>
            <a:r>
              <a:rPr sz="2000" i="1" spc="-30" dirty="0">
                <a:latin typeface="Trebuchet MS"/>
                <a:cs typeface="Trebuchet MS"/>
              </a:rPr>
              <a:t>entries,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105" dirty="0">
                <a:latin typeface="Trebuchet MS"/>
                <a:cs typeface="Trebuchet MS"/>
              </a:rPr>
              <a:t>addressing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125" dirty="0">
                <a:latin typeface="Trebuchet MS"/>
                <a:cs typeface="Trebuchet MS"/>
              </a:rPr>
              <a:t>more </a:t>
            </a:r>
            <a:r>
              <a:rPr sz="2000" i="1" spc="130" dirty="0">
                <a:latin typeface="Trebuchet MS"/>
                <a:cs typeface="Trebuchet MS"/>
              </a:rPr>
              <a:t> </a:t>
            </a:r>
            <a:r>
              <a:rPr sz="2000" i="1" spc="160" dirty="0">
                <a:latin typeface="Trebuchet MS"/>
                <a:cs typeface="Trebuchet MS"/>
              </a:rPr>
              <a:t>accurate </a:t>
            </a:r>
            <a:r>
              <a:rPr sz="2000" i="1" spc="-30" dirty="0">
                <a:latin typeface="Trebuchet MS"/>
                <a:cs typeface="Trebuchet MS"/>
              </a:rPr>
              <a:t>insights. </a:t>
            </a:r>
            <a:r>
              <a:rPr sz="2000" i="1" spc="15" dirty="0">
                <a:latin typeface="Trebuchet MS"/>
                <a:cs typeface="Trebuchet MS"/>
              </a:rPr>
              <a:t>Overall, </a:t>
            </a:r>
            <a:r>
              <a:rPr sz="2000" i="1" spc="75" dirty="0">
                <a:latin typeface="Trebuchet MS"/>
                <a:cs typeface="Trebuchet MS"/>
              </a:rPr>
              <a:t>the </a:t>
            </a:r>
            <a:r>
              <a:rPr sz="2000" i="1" spc="35" dirty="0">
                <a:latin typeface="Trebuchet MS"/>
                <a:cs typeface="Trebuchet MS"/>
              </a:rPr>
              <a:t>analysis </a:t>
            </a:r>
            <a:r>
              <a:rPr sz="2000" i="1" spc="90" dirty="0">
                <a:latin typeface="Trebuchet MS"/>
                <a:cs typeface="Trebuchet MS"/>
              </a:rPr>
              <a:t>suggests </a:t>
            </a:r>
            <a:r>
              <a:rPr sz="2000" i="1" spc="330" dirty="0">
                <a:latin typeface="Trebuchet MS"/>
                <a:cs typeface="Trebuchet MS"/>
              </a:rPr>
              <a:t>a </a:t>
            </a:r>
            <a:r>
              <a:rPr sz="2000" i="1" spc="210" dirty="0">
                <a:latin typeface="Trebuchet MS"/>
                <a:cs typeface="Trebuchet MS"/>
              </a:rPr>
              <a:t>need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100" dirty="0">
                <a:latin typeface="Trebuchet MS"/>
                <a:cs typeface="Trebuchet MS"/>
              </a:rPr>
              <a:t>targeted </a:t>
            </a:r>
            <a:r>
              <a:rPr sz="2000" i="1" spc="5" dirty="0">
                <a:latin typeface="Trebuchet MS"/>
                <a:cs typeface="Trebuchet MS"/>
              </a:rPr>
              <a:t>training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30" dirty="0">
                <a:latin typeface="Trebuchet MS"/>
                <a:cs typeface="Trebuchet MS"/>
              </a:rPr>
              <a:t>development </a:t>
            </a:r>
            <a:r>
              <a:rPr sz="2000" i="1" spc="-15" dirty="0">
                <a:latin typeface="Trebuchet MS"/>
                <a:cs typeface="Trebuchet MS"/>
              </a:rPr>
              <a:t>in </a:t>
            </a:r>
            <a:r>
              <a:rPr sz="2000" i="1" spc="40" dirty="0">
                <a:latin typeface="Trebuchet MS"/>
                <a:cs typeface="Trebuchet MS"/>
              </a:rPr>
              <a:t>lower-performing </a:t>
            </a:r>
            <a:r>
              <a:rPr sz="2000" i="1" spc="-50" dirty="0">
                <a:latin typeface="Trebuchet MS"/>
                <a:cs typeface="Trebuchet MS"/>
              </a:rPr>
              <a:t>units, </a:t>
            </a:r>
            <a:r>
              <a:rPr sz="2000" i="1" spc="-45" dirty="0">
                <a:latin typeface="Trebuchet MS"/>
                <a:cs typeface="Trebuchet MS"/>
              </a:rPr>
              <a:t> </a:t>
            </a:r>
            <a:r>
              <a:rPr sz="2000" i="1" spc="80" dirty="0">
                <a:latin typeface="Trebuchet MS"/>
                <a:cs typeface="Trebuchet MS"/>
              </a:rPr>
              <a:t>recognition </a:t>
            </a:r>
            <a:r>
              <a:rPr sz="2000" i="1" spc="110" dirty="0">
                <a:latin typeface="Trebuchet MS"/>
                <a:cs typeface="Trebuchet MS"/>
              </a:rPr>
              <a:t>programs </a:t>
            </a:r>
            <a:r>
              <a:rPr sz="2000" i="1" spc="-55" dirty="0">
                <a:latin typeface="Trebuchet MS"/>
                <a:cs typeface="Trebuchet MS"/>
              </a:rPr>
              <a:t>for </a:t>
            </a:r>
            <a:r>
              <a:rPr sz="2000" i="1" spc="95" dirty="0">
                <a:latin typeface="Trebuchet MS"/>
                <a:cs typeface="Trebuchet MS"/>
              </a:rPr>
              <a:t>high </a:t>
            </a:r>
            <a:r>
              <a:rPr sz="2000" i="1" spc="5" dirty="0">
                <a:latin typeface="Trebuchet MS"/>
                <a:cs typeface="Trebuchet MS"/>
              </a:rPr>
              <a:t>performers, </a:t>
            </a:r>
            <a:r>
              <a:rPr sz="2000" i="1" spc="250" dirty="0">
                <a:latin typeface="Trebuchet MS"/>
                <a:cs typeface="Trebuchet MS"/>
              </a:rPr>
              <a:t>and </a:t>
            </a:r>
            <a:r>
              <a:rPr sz="2000" i="1" spc="105" dirty="0">
                <a:latin typeface="Trebuchet MS"/>
                <a:cs typeface="Trebuchet MS"/>
              </a:rPr>
              <a:t>improved </a:t>
            </a:r>
            <a:r>
              <a:rPr sz="2000" i="1" spc="190" dirty="0">
                <a:latin typeface="Trebuchet MS"/>
                <a:cs typeface="Trebuchet MS"/>
              </a:rPr>
              <a:t>data 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000" i="1" spc="215" dirty="0">
                <a:latin typeface="Trebuchet MS"/>
                <a:cs typeface="Trebuchet MS"/>
              </a:rPr>
              <a:t>accuracy</a:t>
            </a:r>
            <a:r>
              <a:rPr sz="2000" i="1" spc="-12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for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spc="-20" dirty="0">
                <a:latin typeface="Trebuchet MS"/>
                <a:cs typeface="Trebuchet MS"/>
              </a:rPr>
              <a:t>future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45" dirty="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spc="-40" dirty="0">
                <a:latin typeface="Trebuchet MS"/>
                <a:cs typeface="Trebuchet MS"/>
              </a:rPr>
              <a:t>E</a:t>
            </a:r>
            <a:r>
              <a:rPr spc="15" dirty="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i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i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i="1" spc="2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i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i="1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i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2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i="1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write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problem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statement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you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specific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area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that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problematic,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as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low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high 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absenteeism, 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poor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quality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 spc="15" dirty="0">
                <a:latin typeface="Arial"/>
                <a:cs typeface="Arial"/>
              </a:rPr>
              <a:t>Objective: Improve </a:t>
            </a:r>
            <a:r>
              <a:rPr sz="1550" i="1" spc="20" dirty="0">
                <a:latin typeface="Arial"/>
                <a:cs typeface="Arial"/>
              </a:rPr>
              <a:t>the </a:t>
            </a:r>
            <a:r>
              <a:rPr sz="1550" i="1" spc="15" dirty="0">
                <a:latin typeface="Arial"/>
                <a:cs typeface="Arial"/>
              </a:rPr>
              <a:t>effectiveness </a:t>
            </a:r>
            <a:r>
              <a:rPr sz="1550" i="1" spc="20" dirty="0">
                <a:latin typeface="Arial"/>
                <a:cs typeface="Arial"/>
              </a:rPr>
              <a:t>of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5" dirty="0">
                <a:latin typeface="Arial"/>
                <a:cs typeface="Arial"/>
              </a:rPr>
              <a:t>evaluation </a:t>
            </a:r>
            <a:r>
              <a:rPr sz="1550" i="1" spc="20" dirty="0">
                <a:latin typeface="Arial"/>
                <a:cs typeface="Arial"/>
              </a:rPr>
              <a:t>system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within </a:t>
            </a:r>
            <a:r>
              <a:rPr sz="1550" i="1" spc="30" dirty="0">
                <a:latin typeface="Arial"/>
                <a:cs typeface="Arial"/>
              </a:rPr>
              <a:t>Company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20" dirty="0">
                <a:latin typeface="Arial"/>
                <a:cs typeface="Arial"/>
              </a:rPr>
              <a:t>enhance </a:t>
            </a:r>
            <a:r>
              <a:rPr sz="1550" i="1" spc="15" dirty="0">
                <a:latin typeface="Arial"/>
                <a:cs typeface="Arial"/>
              </a:rPr>
              <a:t>overall productivity, employee satisfaction, </a:t>
            </a:r>
            <a:r>
              <a:rPr sz="1550" i="1" dirty="0">
                <a:latin typeface="Arial"/>
                <a:cs typeface="Arial"/>
              </a:rPr>
              <a:t>and </a:t>
            </a:r>
            <a:r>
              <a:rPr sz="1550" i="1" spc="15" dirty="0">
                <a:latin typeface="Arial"/>
                <a:cs typeface="Arial"/>
              </a:rPr>
              <a:t>alignment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 spc="20" dirty="0">
                <a:latin typeface="Arial"/>
                <a:cs typeface="Arial"/>
              </a:rPr>
              <a:t>Background: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current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system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perceived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 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subjective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inconsistent.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This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led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concerns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about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fairness,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accuracy,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0" dirty="0">
                <a:latin typeface="Arial"/>
                <a:cs typeface="Arial"/>
              </a:rPr>
              <a:t>its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impact</a:t>
            </a:r>
            <a:r>
              <a:rPr sz="1550" i="1" spc="25" dirty="0">
                <a:latin typeface="Arial"/>
                <a:cs typeface="Arial"/>
              </a:rPr>
              <a:t> 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motivation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 spc="15" dirty="0">
                <a:latin typeface="Arial"/>
                <a:cs typeface="Arial"/>
              </a:rPr>
              <a:t>Identification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strengths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weekness: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are </a:t>
            </a:r>
            <a:r>
              <a:rPr sz="1550" i="1" spc="-4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performing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well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which</a:t>
            </a:r>
            <a:r>
              <a:rPr sz="1550" i="1" spc="-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ones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need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7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Metrics:It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allows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track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indicators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(KPIS)such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task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completion,sales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treagets,and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other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measurable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 spc="25" dirty="0">
                <a:latin typeface="Arial"/>
                <a:cs typeface="Arial"/>
              </a:rPr>
              <a:t>Informed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Decision-making:Management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can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35" dirty="0">
                <a:latin typeface="Arial"/>
                <a:cs typeface="Arial"/>
              </a:rPr>
              <a:t>make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informed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decision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about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promotions,rewards,or</a:t>
            </a:r>
            <a:r>
              <a:rPr sz="1550" i="1" spc="8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additional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based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 spc="15" dirty="0">
                <a:latin typeface="Arial"/>
                <a:cs typeface="Arial"/>
              </a:rPr>
              <a:t>Resource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helps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optimizing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allocation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resources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identifying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where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more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training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may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 spc="20" dirty="0">
                <a:latin typeface="Arial"/>
                <a:cs typeface="Arial"/>
              </a:rPr>
              <a:t>Employee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: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assists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creating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personalized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plans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for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employees,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helping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them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grow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their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2535" algn="ctr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 spc="10" dirty="0">
                <a:latin typeface="Arial"/>
                <a:cs typeface="Arial"/>
              </a:rPr>
              <a:t>Analyzing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considering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factor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agenda,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performance,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achievements,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etc.The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aims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assess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enhance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evaluating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metrics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competencies.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 </a:t>
            </a:r>
            <a:r>
              <a:rPr sz="1550" i="1" spc="15" dirty="0">
                <a:latin typeface="Arial"/>
                <a:cs typeface="Arial"/>
              </a:rPr>
              <a:t>collecting </a:t>
            </a:r>
            <a:r>
              <a:rPr sz="1550" i="1" spc="25" dirty="0">
                <a:latin typeface="Arial"/>
                <a:cs typeface="Arial"/>
              </a:rPr>
              <a:t>data through </a:t>
            </a:r>
            <a:r>
              <a:rPr sz="1550" i="1" spc="15" dirty="0">
                <a:latin typeface="Arial"/>
                <a:cs typeface="Arial"/>
              </a:rPr>
              <a:t>surveys, </a:t>
            </a:r>
            <a:r>
              <a:rPr sz="1550" i="1" spc="20" dirty="0">
                <a:latin typeface="Arial"/>
                <a:cs typeface="Arial"/>
              </a:rPr>
              <a:t>evaluations, </a:t>
            </a:r>
            <a:r>
              <a:rPr sz="1550" i="1" spc="25" dirty="0">
                <a:latin typeface="Arial"/>
                <a:cs typeface="Arial"/>
              </a:rPr>
              <a:t>and </a:t>
            </a:r>
            <a:r>
              <a:rPr sz="1550" i="1" spc="20" dirty="0">
                <a:latin typeface="Arial"/>
                <a:cs typeface="Arial"/>
              </a:rPr>
              <a:t>performance indicators </a:t>
            </a:r>
            <a:r>
              <a:rPr sz="1550" i="1" spc="30" dirty="0">
                <a:latin typeface="Arial"/>
                <a:cs typeface="Arial"/>
              </a:rPr>
              <a:t>over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defined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period.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analysis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strengths,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for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improvement,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alignment 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with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organizational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goals.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Key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stakeholders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include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employees,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managers,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45" dirty="0">
                <a:latin typeface="Arial"/>
                <a:cs typeface="Arial"/>
              </a:rPr>
              <a:t>HR 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personnel.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The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culminate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-20" dirty="0">
                <a:latin typeface="Arial"/>
                <a:cs typeface="Arial"/>
              </a:rPr>
              <a:t>in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actionable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insights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recommendations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support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professional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development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-2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improvements.this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overview</a:t>
            </a:r>
            <a:r>
              <a:rPr sz="1550" i="1" spc="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helps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to </a:t>
            </a:r>
            <a:r>
              <a:rPr sz="1550" i="1" spc="15" dirty="0">
                <a:latin typeface="Arial"/>
                <a:cs typeface="Arial"/>
              </a:rPr>
              <a:t> identify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trends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and</a:t>
            </a:r>
            <a:r>
              <a:rPr sz="1550" i="1" spc="2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pattends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different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categories</a:t>
            </a:r>
            <a:r>
              <a:rPr sz="1550" i="1" spc="-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of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like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high,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medium,low,etc. The </a:t>
            </a:r>
            <a:r>
              <a:rPr sz="1550" i="1" spc="15" dirty="0">
                <a:latin typeface="Arial"/>
                <a:cs typeface="Arial"/>
              </a:rPr>
              <a:t>employee </a:t>
            </a:r>
            <a:r>
              <a:rPr sz="1550" i="1" spc="20" dirty="0">
                <a:latin typeface="Arial"/>
                <a:cs typeface="Arial"/>
              </a:rPr>
              <a:t>performance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15" dirty="0">
                <a:latin typeface="Arial"/>
                <a:cs typeface="Arial"/>
              </a:rPr>
              <a:t>using excel project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30" dirty="0">
                <a:latin typeface="Arial"/>
                <a:cs typeface="Arial"/>
              </a:rPr>
              <a:t>aims </a:t>
            </a:r>
            <a:r>
              <a:rPr sz="1550" i="1" spc="10" dirty="0">
                <a:latin typeface="Arial"/>
                <a:cs typeface="Arial"/>
              </a:rPr>
              <a:t>to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evaluvate </a:t>
            </a:r>
            <a:r>
              <a:rPr sz="1550" i="1" spc="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employee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productivity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within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-15" dirty="0">
                <a:latin typeface="Arial"/>
                <a:cs typeface="Arial"/>
              </a:rPr>
              <a:t>by</a:t>
            </a:r>
            <a:r>
              <a:rPr sz="1550" i="1" spc="7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leveraging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excels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data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analysis </a:t>
            </a:r>
            <a:r>
              <a:rPr sz="1550" i="1" spc="-41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visualization</a:t>
            </a:r>
            <a:r>
              <a:rPr sz="1550" i="1" spc="-5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capabilities.the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project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0" dirty="0">
                <a:latin typeface="Arial"/>
                <a:cs typeface="Arial"/>
              </a:rPr>
              <a:t>involves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collecting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5" dirty="0">
                <a:latin typeface="Arial"/>
                <a:cs typeface="Arial"/>
              </a:rPr>
              <a:t>relevant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performance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such </a:t>
            </a:r>
            <a:r>
              <a:rPr sz="1550" i="1" spc="20" dirty="0">
                <a:latin typeface="Arial"/>
                <a:cs typeface="Arial"/>
              </a:rPr>
              <a:t> as </a:t>
            </a:r>
            <a:r>
              <a:rPr sz="1550" i="1" spc="15" dirty="0">
                <a:latin typeface="Arial"/>
                <a:cs typeface="Arial"/>
              </a:rPr>
              <a:t>attendance,task</a:t>
            </a:r>
            <a:r>
              <a:rPr sz="1550" i="1" spc="6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completion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rates,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sales</a:t>
            </a:r>
            <a:r>
              <a:rPr sz="1550" i="1" spc="8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figures,and</a:t>
            </a:r>
            <a:r>
              <a:rPr sz="1550" i="1" spc="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organizing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this</a:t>
            </a:r>
            <a:r>
              <a:rPr sz="1550" i="1" spc="-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information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into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 </a:t>
            </a:r>
            <a:r>
              <a:rPr sz="1550" i="1" spc="20" dirty="0">
                <a:latin typeface="Arial"/>
                <a:cs typeface="Arial"/>
              </a:rPr>
              <a:t> structured</a:t>
            </a:r>
            <a:r>
              <a:rPr sz="1550" i="1" spc="4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1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workbook.Using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various</a:t>
            </a:r>
            <a:r>
              <a:rPr sz="1550" i="1" spc="5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excel</a:t>
            </a:r>
            <a:r>
              <a:rPr sz="1550" i="1" spc="-3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functions</a:t>
            </a:r>
            <a:r>
              <a:rPr sz="1550" i="1" spc="60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and</a:t>
            </a:r>
            <a:r>
              <a:rPr sz="1550" i="1" spc="10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tools,the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data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5" dirty="0">
                <a:latin typeface="Arial"/>
                <a:cs typeface="Arial"/>
              </a:rPr>
              <a:t>will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be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analyzed </a:t>
            </a:r>
            <a:r>
              <a:rPr sz="1550" i="1" spc="20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to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15" dirty="0">
                <a:latin typeface="Arial"/>
                <a:cs typeface="Arial"/>
              </a:rPr>
              <a:t>identify</a:t>
            </a:r>
            <a:r>
              <a:rPr sz="1550" i="1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trends,strengths,and</a:t>
            </a:r>
            <a:r>
              <a:rPr sz="1550" i="1" spc="50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areas</a:t>
            </a:r>
            <a:r>
              <a:rPr sz="1550" i="1" spc="-2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needing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25" dirty="0">
                <a:latin typeface="Arial"/>
                <a:cs typeface="Arial"/>
              </a:rPr>
              <a:t>an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20" dirty="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40" dirty="0">
                <a:latin typeface="Trebuchet MS"/>
                <a:cs typeface="Trebuchet MS"/>
              </a:rPr>
              <a:t>WHO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35" dirty="0">
                <a:latin typeface="Trebuchet MS"/>
                <a:cs typeface="Trebuchet MS"/>
              </a:rPr>
              <a:t>ARE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15" dirty="0">
                <a:latin typeface="Trebuchet MS"/>
                <a:cs typeface="Trebuchet MS"/>
              </a:rPr>
              <a:t>THE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20" dirty="0">
                <a:latin typeface="Trebuchet MS"/>
                <a:cs typeface="Trebuchet MS"/>
              </a:rPr>
              <a:t>END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30" dirty="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5" dirty="0">
                <a:latin typeface="Arial"/>
                <a:cs typeface="Arial"/>
              </a:rPr>
              <a:t>Management:</a:t>
            </a:r>
            <a:r>
              <a:rPr sz="1050" b="1" i="1" spc="-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will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gain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insights </a:t>
            </a:r>
            <a:r>
              <a:rPr sz="1050" i="1" spc="-20" dirty="0">
                <a:latin typeface="Arial"/>
                <a:cs typeface="Arial"/>
              </a:rPr>
              <a:t>into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employee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 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trends, helping </a:t>
            </a:r>
            <a:r>
              <a:rPr sz="1050" i="1" spc="5" dirty="0">
                <a:latin typeface="Arial"/>
                <a:cs typeface="Arial"/>
              </a:rPr>
              <a:t>them make </a:t>
            </a:r>
            <a:r>
              <a:rPr sz="1050" i="1" spc="-5" dirty="0">
                <a:latin typeface="Arial"/>
                <a:cs typeface="Arial"/>
              </a:rPr>
              <a:t>informed </a:t>
            </a:r>
            <a:r>
              <a:rPr sz="1050" i="1" dirty="0">
                <a:latin typeface="Arial"/>
                <a:cs typeface="Arial"/>
              </a:rPr>
              <a:t> decisions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about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promotions,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rewards,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resource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HR Department:</a:t>
            </a:r>
            <a:r>
              <a:rPr sz="1050" b="1" i="1" spc="2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HR</a:t>
            </a:r>
            <a:r>
              <a:rPr sz="1050" i="1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professionals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</a:t>
            </a:r>
            <a:r>
              <a:rPr sz="1050" i="1" spc="-35" dirty="0">
                <a:latin typeface="Arial"/>
                <a:cs typeface="Arial"/>
              </a:rPr>
              <a:t>to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identify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training </a:t>
            </a:r>
            <a:r>
              <a:rPr sz="1050" i="1" spc="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needs, </a:t>
            </a:r>
            <a:r>
              <a:rPr sz="1050" i="1" dirty="0">
                <a:latin typeface="Arial"/>
                <a:cs typeface="Arial"/>
              </a:rPr>
              <a:t>develop </a:t>
            </a:r>
            <a:r>
              <a:rPr sz="1050" i="1" spc="-5" dirty="0">
                <a:latin typeface="Arial"/>
                <a:cs typeface="Arial"/>
              </a:rPr>
              <a:t>personalized </a:t>
            </a:r>
            <a:r>
              <a:rPr sz="1050" i="1" dirty="0">
                <a:latin typeface="Arial"/>
                <a:cs typeface="Arial"/>
              </a:rPr>
              <a:t> development plans,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5" dirty="0">
                <a:latin typeface="Arial"/>
                <a:cs typeface="Arial"/>
              </a:rPr>
              <a:t>ensure </a:t>
            </a:r>
            <a:r>
              <a:rPr sz="1050" i="1" dirty="0">
                <a:latin typeface="Arial"/>
                <a:cs typeface="Arial"/>
              </a:rPr>
              <a:t>fair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-28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data-driven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30" dirty="0">
                <a:latin typeface="Arial"/>
                <a:cs typeface="Arial"/>
              </a:rPr>
              <a:t>E</a:t>
            </a:r>
            <a:r>
              <a:rPr sz="1050" b="1" i="1" spc="35" dirty="0">
                <a:latin typeface="Arial"/>
                <a:cs typeface="Arial"/>
              </a:rPr>
              <a:t>m</a:t>
            </a:r>
            <a:r>
              <a:rPr sz="1050" b="1" i="1" spc="-45" dirty="0">
                <a:latin typeface="Arial"/>
                <a:cs typeface="Arial"/>
              </a:rPr>
              <a:t>p</a:t>
            </a:r>
            <a:r>
              <a:rPr sz="1050" b="1" i="1" spc="5" dirty="0">
                <a:latin typeface="Arial"/>
                <a:cs typeface="Arial"/>
              </a:rPr>
              <a:t>l</a:t>
            </a:r>
            <a:r>
              <a:rPr sz="1050" b="1" i="1" spc="30" dirty="0">
                <a:latin typeface="Arial"/>
                <a:cs typeface="Arial"/>
              </a:rPr>
              <a:t>o</a:t>
            </a:r>
            <a:r>
              <a:rPr sz="1050" b="1" i="1" spc="5" dirty="0">
                <a:latin typeface="Arial"/>
                <a:cs typeface="Arial"/>
              </a:rPr>
              <a:t>y</a:t>
            </a:r>
            <a:r>
              <a:rPr sz="1050" b="1" i="1" spc="-65" dirty="0">
                <a:latin typeface="Arial"/>
                <a:cs typeface="Arial"/>
              </a:rPr>
              <a:t>e</a:t>
            </a:r>
            <a:r>
              <a:rPr sz="1050" b="1" i="1" spc="5" dirty="0">
                <a:latin typeface="Arial"/>
                <a:cs typeface="Arial"/>
              </a:rPr>
              <a:t>es</a:t>
            </a:r>
            <a:r>
              <a:rPr sz="1050" b="1" i="1" dirty="0">
                <a:latin typeface="Arial"/>
                <a:cs typeface="Arial"/>
              </a:rPr>
              <a:t>:</a:t>
            </a:r>
            <a:r>
              <a:rPr sz="1050" b="1" i="1" spc="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15" dirty="0">
                <a:latin typeface="Arial"/>
                <a:cs typeface="Arial"/>
              </a:rPr>
              <a:t>l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spc="-5" dirty="0">
                <a:latin typeface="Arial"/>
                <a:cs typeface="Arial"/>
              </a:rPr>
              <a:t>y</a:t>
            </a:r>
            <a:r>
              <a:rPr sz="1050" i="1" spc="5" dirty="0">
                <a:latin typeface="Arial"/>
                <a:cs typeface="Arial"/>
              </a:rPr>
              <a:t>ee</a:t>
            </a:r>
            <a:r>
              <a:rPr sz="1050" i="1" dirty="0">
                <a:latin typeface="Arial"/>
                <a:cs typeface="Arial"/>
              </a:rPr>
              <a:t>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60" dirty="0">
                <a:latin typeface="Arial"/>
                <a:cs typeface="Arial"/>
              </a:rPr>
              <a:t>w</a:t>
            </a:r>
            <a:r>
              <a:rPr sz="1050" i="1" spc="-15" dirty="0">
                <a:latin typeface="Arial"/>
                <a:cs typeface="Arial"/>
              </a:rPr>
              <a:t>il</a:t>
            </a:r>
            <a:r>
              <a:rPr sz="1050" i="1" spc="-5" dirty="0">
                <a:latin typeface="Arial"/>
                <a:cs typeface="Arial"/>
              </a:rPr>
              <a:t>l </a:t>
            </a:r>
            <a:r>
              <a:rPr sz="1050" i="1" spc="5" dirty="0">
                <a:latin typeface="Arial"/>
                <a:cs typeface="Arial"/>
              </a:rPr>
              <a:t>be</a:t>
            </a:r>
            <a:r>
              <a:rPr sz="1050" i="1" spc="-65" dirty="0">
                <a:latin typeface="Arial"/>
                <a:cs typeface="Arial"/>
              </a:rPr>
              <a:t>n</a:t>
            </a:r>
            <a:r>
              <a:rPr sz="1050" i="1" spc="5" dirty="0">
                <a:latin typeface="Arial"/>
                <a:cs typeface="Arial"/>
              </a:rPr>
              <a:t>ef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t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o</a:t>
            </a:r>
            <a:r>
              <a:rPr sz="1050" i="1" dirty="0">
                <a:latin typeface="Arial"/>
                <a:cs typeface="Arial"/>
              </a:rPr>
              <a:t>m  clear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feedback</a:t>
            </a:r>
            <a:r>
              <a:rPr sz="1050" i="1" spc="5" dirty="0">
                <a:latin typeface="Arial"/>
                <a:cs typeface="Arial"/>
              </a:rPr>
              <a:t> on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their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performance, </a:t>
            </a:r>
            <a:r>
              <a:rPr sz="1050" i="1" dirty="0">
                <a:latin typeface="Arial"/>
                <a:cs typeface="Arial"/>
              </a:rPr>
              <a:t> leading to </a:t>
            </a:r>
            <a:r>
              <a:rPr sz="1050" i="1" spc="-5" dirty="0">
                <a:latin typeface="Arial"/>
                <a:cs typeface="Arial"/>
              </a:rPr>
              <a:t>opportunities </a:t>
            </a:r>
            <a:r>
              <a:rPr sz="1050" i="1" spc="5" dirty="0">
                <a:latin typeface="Arial"/>
                <a:cs typeface="Arial"/>
              </a:rPr>
              <a:t>for growth,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recognition,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and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career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10" dirty="0">
                <a:latin typeface="Arial"/>
                <a:cs typeface="Arial"/>
              </a:rPr>
              <a:t>Team</a:t>
            </a:r>
            <a:r>
              <a:rPr sz="1050" b="1" i="1" spc="40" dirty="0">
                <a:latin typeface="Arial"/>
                <a:cs typeface="Arial"/>
              </a:rPr>
              <a:t> </a:t>
            </a:r>
            <a:r>
              <a:rPr sz="1050" b="1" i="1" spc="-15" dirty="0">
                <a:latin typeface="Arial"/>
                <a:cs typeface="Arial"/>
              </a:rPr>
              <a:t>Leaders:</a:t>
            </a:r>
            <a:r>
              <a:rPr sz="1050" b="1" i="1" spc="3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They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use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the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analysis to understand </a:t>
            </a:r>
            <a:r>
              <a:rPr sz="1050" i="1" spc="5" dirty="0">
                <a:latin typeface="Arial"/>
                <a:cs typeface="Arial"/>
              </a:rPr>
              <a:t>team dynamics,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dent</a:t>
            </a:r>
            <a:r>
              <a:rPr sz="1050" i="1" spc="-15" dirty="0">
                <a:latin typeface="Arial"/>
                <a:cs typeface="Arial"/>
              </a:rPr>
              <a:t>i</a:t>
            </a:r>
            <a:r>
              <a:rPr sz="1050" i="1" spc="5" dirty="0">
                <a:latin typeface="Arial"/>
                <a:cs typeface="Arial"/>
              </a:rPr>
              <a:t>f</a:t>
            </a:r>
            <a:r>
              <a:rPr sz="1050" i="1" dirty="0">
                <a:latin typeface="Arial"/>
                <a:cs typeface="Arial"/>
              </a:rPr>
              <a:t>y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to</a:t>
            </a:r>
            <a:r>
              <a:rPr sz="1050" i="1" spc="-5" dirty="0">
                <a:latin typeface="Arial"/>
                <a:cs typeface="Arial"/>
              </a:rPr>
              <a:t>p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p</a:t>
            </a:r>
            <a:r>
              <a:rPr sz="1050" i="1" spc="-6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fo</a:t>
            </a:r>
            <a:r>
              <a:rPr sz="1050" i="1" spc="-50" dirty="0">
                <a:latin typeface="Arial"/>
                <a:cs typeface="Arial"/>
              </a:rPr>
              <a:t>r</a:t>
            </a:r>
            <a:r>
              <a:rPr sz="1050" i="1" spc="20" dirty="0">
                <a:latin typeface="Arial"/>
                <a:cs typeface="Arial"/>
              </a:rPr>
              <a:t>m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dirty="0">
                <a:latin typeface="Arial"/>
                <a:cs typeface="Arial"/>
              </a:rPr>
              <a:t>s,</a:t>
            </a:r>
            <a:r>
              <a:rPr sz="1050" i="1" spc="-6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spc="-5" dirty="0">
                <a:latin typeface="Arial"/>
                <a:cs typeface="Arial"/>
              </a:rPr>
              <a:t>d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spc="-65" dirty="0">
                <a:latin typeface="Arial"/>
                <a:cs typeface="Arial"/>
              </a:rPr>
              <a:t>a</a:t>
            </a:r>
            <a:r>
              <a:rPr sz="1050" i="1" spc="5" dirty="0">
                <a:latin typeface="Arial"/>
                <a:cs typeface="Arial"/>
              </a:rPr>
              <a:t>dd</a:t>
            </a:r>
            <a:r>
              <a:rPr sz="1050" i="1" spc="20" dirty="0">
                <a:latin typeface="Arial"/>
                <a:cs typeface="Arial"/>
              </a:rPr>
              <a:t>r</a:t>
            </a:r>
            <a:r>
              <a:rPr sz="1050" i="1" spc="5" dirty="0">
                <a:latin typeface="Arial"/>
                <a:cs typeface="Arial"/>
              </a:rPr>
              <a:t>e</a:t>
            </a:r>
            <a:r>
              <a:rPr sz="1050" i="1" dirty="0">
                <a:latin typeface="Arial"/>
                <a:cs typeface="Arial"/>
              </a:rPr>
              <a:t>ss</a:t>
            </a:r>
            <a:r>
              <a:rPr sz="1050" i="1" spc="-7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an</a:t>
            </a:r>
            <a:r>
              <a:rPr sz="1050" i="1" dirty="0">
                <a:latin typeface="Arial"/>
                <a:cs typeface="Arial"/>
              </a:rPr>
              <a:t>y  </a:t>
            </a:r>
            <a:r>
              <a:rPr sz="1050" i="1" spc="-5" dirty="0">
                <a:latin typeface="Arial"/>
                <a:cs typeface="Arial"/>
              </a:rPr>
              <a:t>performance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issues</a:t>
            </a:r>
            <a:r>
              <a:rPr sz="1050" i="1" spc="-75" dirty="0">
                <a:latin typeface="Arial"/>
                <a:cs typeface="Arial"/>
              </a:rPr>
              <a:t> </a:t>
            </a:r>
            <a:r>
              <a:rPr sz="1050" i="1" spc="10" dirty="0">
                <a:latin typeface="Arial"/>
                <a:cs typeface="Arial"/>
              </a:rPr>
              <a:t>within</a:t>
            </a:r>
            <a:r>
              <a:rPr sz="1050" i="1" spc="-5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their</a:t>
            </a:r>
            <a:r>
              <a:rPr sz="1050" i="1" spc="-50" dirty="0">
                <a:latin typeface="Arial"/>
                <a:cs typeface="Arial"/>
              </a:rPr>
              <a:t> </a:t>
            </a:r>
            <a:r>
              <a:rPr sz="1050" i="1" spc="5" dirty="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050" b="1" i="1" spc="-5" dirty="0">
                <a:latin typeface="Arial"/>
                <a:cs typeface="Arial"/>
              </a:rPr>
              <a:t>The Organization </a:t>
            </a:r>
            <a:r>
              <a:rPr sz="1050" b="1" i="1" spc="5" dirty="0">
                <a:latin typeface="Arial"/>
                <a:cs typeface="Arial"/>
              </a:rPr>
              <a:t>as </a:t>
            </a:r>
            <a:r>
              <a:rPr sz="1050" b="1" i="1" dirty="0">
                <a:latin typeface="Arial"/>
                <a:cs typeface="Arial"/>
              </a:rPr>
              <a:t>a </a:t>
            </a:r>
            <a:r>
              <a:rPr sz="1050" b="1" i="1" spc="-5" dirty="0">
                <a:latin typeface="Arial"/>
                <a:cs typeface="Arial"/>
              </a:rPr>
              <a:t>Whole: </a:t>
            </a:r>
            <a:r>
              <a:rPr sz="1050" i="1" spc="-15" dirty="0">
                <a:latin typeface="Arial"/>
                <a:cs typeface="Arial"/>
              </a:rPr>
              <a:t>By </a:t>
            </a:r>
            <a:r>
              <a:rPr sz="1050" i="1" spc="-1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optimizing </a:t>
            </a:r>
            <a:r>
              <a:rPr sz="1050" i="1" spc="-5" dirty="0">
                <a:latin typeface="Arial"/>
                <a:cs typeface="Arial"/>
              </a:rPr>
              <a:t>employee performance </a:t>
            </a:r>
            <a:r>
              <a:rPr sz="1050" i="1" spc="-20" dirty="0">
                <a:latin typeface="Arial"/>
                <a:cs typeface="Arial"/>
              </a:rPr>
              <a:t>and 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productivity,</a:t>
            </a:r>
            <a:r>
              <a:rPr sz="1050" i="1" spc="15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the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organization</a:t>
            </a:r>
            <a:r>
              <a:rPr sz="1050" i="1" spc="30" dirty="0">
                <a:latin typeface="Arial"/>
                <a:cs typeface="Arial"/>
              </a:rPr>
              <a:t> </a:t>
            </a:r>
            <a:r>
              <a:rPr sz="1050" i="1" spc="-25" dirty="0">
                <a:latin typeface="Arial"/>
                <a:cs typeface="Arial"/>
              </a:rPr>
              <a:t>can</a:t>
            </a:r>
            <a:r>
              <a:rPr sz="1050" i="1" spc="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achieve </a:t>
            </a:r>
            <a:r>
              <a:rPr sz="1050" i="1" spc="-275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better</a:t>
            </a:r>
            <a:r>
              <a:rPr sz="1050" i="1" spc="5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overall</a:t>
            </a:r>
            <a:r>
              <a:rPr sz="1050" i="1" spc="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efficiency,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reduce</a:t>
            </a:r>
            <a:r>
              <a:rPr sz="1050" i="1" spc="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costs, </a:t>
            </a:r>
            <a:r>
              <a:rPr sz="1050" i="1" spc="5" dirty="0">
                <a:latin typeface="Arial"/>
                <a:cs typeface="Arial"/>
              </a:rPr>
              <a:t> and improve </a:t>
            </a:r>
            <a:r>
              <a:rPr sz="1050" i="1" spc="-5" dirty="0">
                <a:latin typeface="Arial"/>
                <a:cs typeface="Arial"/>
              </a:rPr>
              <a:t>employee satisfaction </a:t>
            </a:r>
            <a:r>
              <a:rPr sz="1050" i="1" spc="5" dirty="0">
                <a:latin typeface="Arial"/>
                <a:cs typeface="Arial"/>
              </a:rPr>
              <a:t>and </a:t>
            </a:r>
            <a:r>
              <a:rPr sz="1050" i="1" spc="10" dirty="0">
                <a:latin typeface="Arial"/>
                <a:cs typeface="Arial"/>
              </a:rPr>
              <a:t> </a:t>
            </a:r>
            <a:r>
              <a:rPr sz="1050" i="1" spc="-5" dirty="0">
                <a:latin typeface="Arial"/>
                <a:cs typeface="Arial"/>
              </a:rPr>
              <a:t>re</a:t>
            </a:r>
            <a:r>
              <a:rPr sz="105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Trebuchet MS"/>
                <a:cs typeface="Trebuchet MS"/>
              </a:rPr>
              <a:t>OUR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SOLUTION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AND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5" dirty="0">
                <a:latin typeface="Trebuchet MS"/>
                <a:cs typeface="Trebuchet MS"/>
              </a:rPr>
              <a:t>ITS</a:t>
            </a:r>
            <a:r>
              <a:rPr sz="3600" spc="-1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VALUE</a:t>
            </a:r>
            <a:r>
              <a:rPr sz="3600" spc="1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Conditional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formatting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 spc="5" dirty="0">
                <a:latin typeface="Arial"/>
                <a:cs typeface="Arial"/>
              </a:rPr>
              <a:t>Filter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10" dirty="0">
                <a:latin typeface="Arial"/>
                <a:cs typeface="Arial"/>
              </a:rPr>
              <a:t>-</a:t>
            </a:r>
            <a:r>
              <a:rPr sz="2000" i="1" spc="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remove 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Formula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performance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Pivot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-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 spc="-5" dirty="0">
                <a:latin typeface="Arial"/>
                <a:cs typeface="Arial"/>
              </a:rPr>
              <a:t>Graph-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data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 spc="-5" dirty="0">
                <a:latin typeface="Arial"/>
                <a:cs typeface="Arial"/>
              </a:rPr>
              <a:t>Employee=tony stark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26-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 dirty="0">
                <a:latin typeface="Arial"/>
                <a:cs typeface="Arial"/>
              </a:rPr>
              <a:t>Emp </a:t>
            </a:r>
            <a:r>
              <a:rPr sz="1800" i="1" spc="10" dirty="0">
                <a:latin typeface="Arial"/>
                <a:cs typeface="Arial"/>
              </a:rPr>
              <a:t>ID </a:t>
            </a:r>
            <a:r>
              <a:rPr sz="1800" i="1" spc="-5" dirty="0">
                <a:latin typeface="Arial"/>
                <a:cs typeface="Arial"/>
              </a:rPr>
              <a:t>number-3435 </a:t>
            </a:r>
            <a:r>
              <a:rPr sz="1800" i="1" dirty="0">
                <a:latin typeface="Arial"/>
                <a:cs typeface="Arial"/>
              </a:rPr>
              <a:t> NAME-TEXT-Calibri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Business</a:t>
            </a:r>
            <a:r>
              <a:rPr sz="1800" i="1" spc="4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Unit-STKI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Job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Function-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Engineer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 spc="-5" dirty="0">
                <a:latin typeface="Arial"/>
                <a:cs typeface="Arial"/>
              </a:rPr>
              <a:t>Employee </a:t>
            </a:r>
            <a:r>
              <a:rPr sz="1800" i="1" dirty="0">
                <a:latin typeface="Arial"/>
                <a:cs typeface="Arial"/>
              </a:rPr>
              <a:t>rating number-5 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Performance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Score-Fully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" dirty="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34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-15" dirty="0">
                <a:latin typeface="Trebuchet MS"/>
                <a:cs typeface="Trebuchet MS"/>
              </a:rPr>
              <a:t>"WOW"</a:t>
            </a:r>
            <a:r>
              <a:rPr sz="425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IN</a:t>
            </a:r>
            <a:r>
              <a:rPr sz="4250" spc="-10" dirty="0">
                <a:latin typeface="Trebuchet MS"/>
                <a:cs typeface="Trebuchet MS"/>
              </a:rPr>
              <a:t> </a:t>
            </a:r>
            <a:r>
              <a:rPr sz="4250" spc="-5" dirty="0">
                <a:latin typeface="Trebuchet MS"/>
                <a:cs typeface="Trebuchet MS"/>
              </a:rPr>
              <a:t>OUR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Performance </a:t>
            </a:r>
            <a:r>
              <a:rPr sz="2400" i="1" spc="-10" dirty="0">
                <a:latin typeface="Times New Roman"/>
                <a:cs typeface="Times New Roman"/>
              </a:rPr>
              <a:t>level </a:t>
            </a:r>
            <a:r>
              <a:rPr sz="2400" i="1" spc="-5" dirty="0">
                <a:latin typeface="Times New Roman"/>
                <a:cs typeface="Times New Roman"/>
              </a:rPr>
              <a:t>=IFS(Z11&gt;=5,"very </a:t>
            </a:r>
            <a:r>
              <a:rPr sz="2400" i="1" dirty="0">
                <a:latin typeface="Times New Roman"/>
                <a:cs typeface="Times New Roman"/>
              </a:rPr>
              <a:t> 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4,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Z</a:t>
            </a:r>
            <a:r>
              <a:rPr sz="2400" i="1" dirty="0">
                <a:latin typeface="Times New Roman"/>
                <a:cs typeface="Times New Roman"/>
              </a:rPr>
              <a:t>11</a:t>
            </a:r>
            <a:r>
              <a:rPr sz="2400" i="1" spc="20" dirty="0">
                <a:latin typeface="Times New Roman"/>
                <a:cs typeface="Times New Roman"/>
              </a:rPr>
              <a:t>&gt;</a:t>
            </a:r>
            <a:r>
              <a:rPr sz="2400" i="1" spc="25" dirty="0">
                <a:latin typeface="Times New Roman"/>
                <a:cs typeface="Times New Roman"/>
              </a:rPr>
              <a:t>=</a:t>
            </a:r>
            <a:r>
              <a:rPr sz="2400" i="1" dirty="0">
                <a:latin typeface="Times New Roman"/>
                <a:cs typeface="Times New Roman"/>
              </a:rPr>
              <a:t>3,</a:t>
            </a:r>
            <a:r>
              <a:rPr sz="2400" i="1" spc="-40" dirty="0">
                <a:latin typeface="Times New Roman"/>
                <a:cs typeface="Times New Roman"/>
              </a:rPr>
              <a:t>"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-20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diu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i="1" spc="35" dirty="0">
                <a:latin typeface="Times New Roman"/>
                <a:cs typeface="Times New Roman"/>
              </a:rPr>
              <a:t>"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4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U</a:t>
            </a:r>
            <a:r>
              <a:rPr sz="2400" i="1" spc="2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,  </a:t>
            </a:r>
            <a:r>
              <a:rPr sz="2400" i="1" spc="-5" dirty="0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</TotalTime>
  <Words>1323</Words>
  <Application>Microsoft Office PowerPoint</Application>
  <PresentationFormat>Custom</PresentationFormat>
  <Paragraphs>250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Employee Data Analysis using Excel</vt:lpstr>
      <vt:lpstr>Slide 2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Admin</dc:creator>
  <cp:lastModifiedBy>Admin</cp:lastModifiedBy>
  <cp:revision>9</cp:revision>
  <dcterms:created xsi:type="dcterms:W3CDTF">2024-08-30T16:30:23Z</dcterms:created>
  <dcterms:modified xsi:type="dcterms:W3CDTF">2024-08-30T19:10:16Z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