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4" r:id="rId6"/>
    <p:sldId id="265"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autoAdjust="0"/>
  </p:normalViewPr>
  <p:slideViewPr>
    <p:cSldViewPr>
      <p:cViewPr varScale="1">
        <p:scale>
          <a:sx n="74" d="100"/>
          <a:sy n="74" d="100"/>
        </p:scale>
        <p:origin x="-126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600" b="1" dirty="0"/>
              <a:t>Conservative and non-Conservative Form</a:t>
            </a:r>
          </a:p>
        </p:txBody>
      </p:sp>
      <p:sp>
        <p:nvSpPr>
          <p:cNvPr id="3" name="Content Placeholder 2"/>
          <p:cNvSpPr>
            <a:spLocks noGrp="1"/>
          </p:cNvSpPr>
          <p:nvPr>
            <p:ph idx="1"/>
          </p:nvPr>
        </p:nvSpPr>
        <p:spPr/>
        <p:txBody>
          <a:bodyPr>
            <a:normAutofit/>
          </a:bodyPr>
          <a:lstStyle/>
          <a:p>
            <a:pPr lvl="0"/>
            <a:r>
              <a:rPr lang="en-GB" sz="2000" dirty="0" smtClean="0"/>
              <a:t>Conservative </a:t>
            </a:r>
            <a:r>
              <a:rPr lang="en-GB" sz="2000" dirty="0"/>
              <a:t>form of the governing equations in fluid mechanics is basically derived by using</a:t>
            </a:r>
            <a:r>
              <a:rPr lang="en-GB" sz="2000" i="1" dirty="0"/>
              <a:t> </a:t>
            </a:r>
            <a:r>
              <a:rPr lang="en-GB" sz="2000" dirty="0" err="1"/>
              <a:t>Eulerian</a:t>
            </a:r>
            <a:r>
              <a:rPr lang="en-GB" sz="2000" dirty="0"/>
              <a:t> approach while non-conservative form of the governing equations is derived by using </a:t>
            </a:r>
            <a:r>
              <a:rPr lang="en-GB" sz="2000" dirty="0" err="1"/>
              <a:t>Lagrangian</a:t>
            </a:r>
            <a:r>
              <a:rPr lang="en-GB" sz="2000" dirty="0"/>
              <a:t> approach. </a:t>
            </a:r>
          </a:p>
          <a:p>
            <a:pPr lvl="0"/>
            <a:r>
              <a:rPr lang="en-GB" sz="2000" dirty="0"/>
              <a:t>Conservative and non-conservative forms are mathematically same but numerically different.</a:t>
            </a:r>
          </a:p>
          <a:p>
            <a:pPr lvl="0"/>
            <a:r>
              <a:rPr lang="en-GB" sz="2000" dirty="0" smtClean="0"/>
              <a:t>In </a:t>
            </a:r>
            <a:r>
              <a:rPr lang="en-GB" sz="2000" dirty="0"/>
              <a:t>conservative form, telescoping series effect occurs that is not present in non- conservative form.</a:t>
            </a:r>
          </a:p>
          <a:p>
            <a:pPr marL="285750" indent="-285750"/>
            <a:r>
              <a:rPr lang="en-GB" sz="2000" dirty="0" smtClean="0"/>
              <a:t> Tele</a:t>
            </a:r>
            <a:r>
              <a:rPr lang="en-GB" sz="2000" dirty="0"/>
              <a:t>scoping </a:t>
            </a:r>
            <a:r>
              <a:rPr lang="en-GB" sz="2000" dirty="0" smtClean="0"/>
              <a:t>series: when </a:t>
            </a:r>
            <a:r>
              <a:rPr lang="en-GB" sz="2000" dirty="0"/>
              <a:t>you add up the terms over a grid, only the boundary terms should remain and the artificial interior points should cancel out.</a:t>
            </a:r>
            <a:endParaRPr lang="en-GB" sz="2000" dirty="0"/>
          </a:p>
        </p:txBody>
      </p:sp>
    </p:spTree>
    <p:extLst>
      <p:ext uri="{BB962C8B-B14F-4D97-AF65-F5344CB8AC3E}">
        <p14:creationId xmlns:p14="http://schemas.microsoft.com/office/powerpoint/2010/main" val="5052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Thermal/Internal Energy Equation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400" dirty="0" smtClean="0"/>
                  <a:t>Derived by using Conservation of Energy and using simple relations</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𝜌</m:t>
                      </m:r>
                      <m:sSub>
                        <m:sSubPr>
                          <m:ctrlPr>
                            <a:rPr lang="en-US" sz="2400" i="1" smtClean="0">
                              <a:latin typeface="Cambria Math"/>
                              <a:ea typeface="Cambria Math"/>
                            </a:rPr>
                          </m:ctrlPr>
                        </m:sSubPr>
                        <m:e>
                          <m:r>
                            <a:rPr lang="en-US" sz="2400" b="0" i="1" smtClean="0">
                              <a:latin typeface="Cambria Math"/>
                              <a:ea typeface="Cambria Math"/>
                            </a:rPr>
                            <m:t>𝑐</m:t>
                          </m:r>
                        </m:e>
                        <m:sub>
                          <m:r>
                            <a:rPr lang="en-US" sz="2400" b="0" i="1" smtClean="0">
                              <a:latin typeface="Cambria Math"/>
                              <a:ea typeface="Cambria Math"/>
                            </a:rPr>
                            <m:t>𝑝</m:t>
                          </m:r>
                        </m:sub>
                      </m:sSub>
                      <m:d>
                        <m:dPr>
                          <m:ctrlPr>
                            <a:rPr lang="en-US" sz="2400" b="0" i="1" smtClean="0">
                              <a:latin typeface="Cambria Math"/>
                              <a:ea typeface="Cambria Math"/>
                            </a:rPr>
                          </m:ctrlPr>
                        </m:dPr>
                        <m:e>
                          <m:f>
                            <m:fPr>
                              <m:ctrlPr>
                                <a:rPr lang="en-US" sz="2400" i="1" smtClean="0">
                                  <a:latin typeface="Cambria Math"/>
                                  <a:ea typeface="Cambria Math"/>
                                </a:rPr>
                              </m:ctrlPr>
                            </m:fPr>
                            <m:num>
                              <m:r>
                                <a:rPr lang="en-US" sz="2400" i="1" smtClean="0">
                                  <a:latin typeface="Cambria Math"/>
                                  <a:ea typeface="Cambria Math"/>
                                </a:rPr>
                                <m:t>𝜕</m:t>
                              </m:r>
                              <m:r>
                                <a:rPr lang="en-US" sz="2400" b="0" i="1" smtClean="0">
                                  <a:latin typeface="Cambria Math"/>
                                  <a:ea typeface="Cambria Math"/>
                                </a:rPr>
                                <m:t>𝑇</m:t>
                              </m:r>
                            </m:num>
                            <m:den>
                              <m:r>
                                <a:rPr lang="en-US" sz="2400" i="1">
                                  <a:latin typeface="Cambria Math"/>
                                  <a:ea typeface="Cambria Math"/>
                                </a:rPr>
                                <m:t>𝜕</m:t>
                              </m:r>
                              <m:r>
                                <a:rPr lang="en-US" sz="2400" b="0" i="1" smtClean="0">
                                  <a:latin typeface="Cambria Math"/>
                                  <a:ea typeface="Cambria Math"/>
                                </a:rPr>
                                <m:t>𝑡</m:t>
                              </m:r>
                            </m:den>
                          </m:f>
                          <m:r>
                            <a:rPr lang="en-US" sz="2400" b="0" i="1" smtClean="0">
                              <a:latin typeface="Cambria Math"/>
                              <a:ea typeface="Cambria Math"/>
                            </a:rPr>
                            <m:t>+</m:t>
                          </m:r>
                          <m:r>
                            <a:rPr lang="en-US" sz="2400" b="0" i="1" smtClean="0">
                              <a:latin typeface="Cambria Math"/>
                              <a:ea typeface="Cambria Math"/>
                            </a:rPr>
                            <m:t>𝑢</m:t>
                          </m:r>
                          <m:f>
                            <m:fPr>
                              <m:ctrlPr>
                                <a:rPr lang="en-US" sz="2400" b="0" i="1" smtClean="0">
                                  <a:latin typeface="Cambria Math"/>
                                  <a:ea typeface="Cambria Math"/>
                                </a:rPr>
                              </m:ctrlPr>
                            </m:fPr>
                            <m:num>
                              <m:r>
                                <a:rPr lang="en-US" sz="2400" i="1">
                                  <a:latin typeface="Cambria Math"/>
                                  <a:ea typeface="Cambria Math"/>
                                </a:rPr>
                                <m:t>𝜕</m:t>
                              </m:r>
                              <m:r>
                                <a:rPr lang="en-US" sz="2400" b="0" i="1" smtClean="0">
                                  <a:latin typeface="Cambria Math"/>
                                  <a:ea typeface="Cambria Math"/>
                                </a:rPr>
                                <m:t>𝑇</m:t>
                              </m:r>
                            </m:num>
                            <m:den>
                              <m:r>
                                <a:rPr lang="en-US" sz="2400" i="1">
                                  <a:latin typeface="Cambria Math"/>
                                  <a:ea typeface="Cambria Math"/>
                                </a:rPr>
                                <m:t>𝜕</m:t>
                              </m:r>
                              <m:r>
                                <a:rPr lang="en-US" sz="2400" b="0" i="1" smtClean="0">
                                  <a:latin typeface="Cambria Math"/>
                                  <a:ea typeface="Cambria Math"/>
                                </a:rPr>
                                <m:t>𝑥</m:t>
                              </m:r>
                            </m:den>
                          </m:f>
                          <m:r>
                            <a:rPr lang="en-US" sz="2400" b="0" i="1" smtClean="0">
                              <a:latin typeface="Cambria Math"/>
                              <a:ea typeface="Cambria Math"/>
                            </a:rPr>
                            <m:t>+</m:t>
                          </m:r>
                          <m:r>
                            <a:rPr lang="en-US" sz="2400" b="0" i="1" smtClean="0">
                              <a:latin typeface="Cambria Math"/>
                              <a:ea typeface="Cambria Math"/>
                            </a:rPr>
                            <m:t>𝑣</m:t>
                          </m:r>
                          <m:f>
                            <m:fPr>
                              <m:ctrlPr>
                                <a:rPr lang="en-US" sz="2400" i="1">
                                  <a:latin typeface="Cambria Math"/>
                                  <a:ea typeface="Cambria Math"/>
                                </a:rPr>
                              </m:ctrlPr>
                            </m:fPr>
                            <m:num>
                              <m:r>
                                <a:rPr lang="en-US" sz="2400" i="1">
                                  <a:latin typeface="Cambria Math"/>
                                  <a:ea typeface="Cambria Math"/>
                                </a:rPr>
                                <m:t>𝜕</m:t>
                              </m:r>
                              <m:r>
                                <a:rPr lang="en-US" sz="2400" i="1">
                                  <a:latin typeface="Cambria Math"/>
                                  <a:ea typeface="Cambria Math"/>
                                </a:rPr>
                                <m:t>𝑇</m:t>
                              </m:r>
                            </m:num>
                            <m:den>
                              <m:r>
                                <a:rPr lang="en-US" sz="2400" i="1">
                                  <a:latin typeface="Cambria Math"/>
                                  <a:ea typeface="Cambria Math"/>
                                </a:rPr>
                                <m:t>𝜕</m:t>
                              </m:r>
                              <m:r>
                                <a:rPr lang="en-US" sz="2400" i="1">
                                  <a:latin typeface="Cambria Math"/>
                                  <a:ea typeface="Cambria Math"/>
                                </a:rPr>
                                <m:t>𝑥</m:t>
                              </m:r>
                            </m:den>
                          </m:f>
                        </m:e>
                      </m:d>
                      <m:r>
                        <a:rPr lang="en-US" sz="2400" b="0" i="1" smtClean="0">
                          <a:latin typeface="Cambria Math"/>
                          <a:ea typeface="Cambria Math"/>
                        </a:rPr>
                        <m:t>=</m:t>
                      </m:r>
                      <m:r>
                        <a:rPr lang="en-US" sz="2400" b="0" i="1" smtClean="0">
                          <a:latin typeface="Cambria Math"/>
                          <a:ea typeface="Cambria Math"/>
                        </a:rPr>
                        <m:t>𝑘</m:t>
                      </m:r>
                      <m:d>
                        <m:dPr>
                          <m:ctrlPr>
                            <a:rPr lang="en-US" sz="2400" b="0" i="1" smtClean="0">
                              <a:latin typeface="Cambria Math"/>
                              <a:ea typeface="Cambria Math"/>
                            </a:rPr>
                          </m:ctrlPr>
                        </m:dPr>
                        <m:e>
                          <m:f>
                            <m:fPr>
                              <m:ctrlPr>
                                <a:rPr lang="en-US" sz="2400" b="0" i="1" smtClean="0">
                                  <a:latin typeface="Cambria Math"/>
                                  <a:ea typeface="Cambria Math"/>
                                </a:rPr>
                              </m:ctrlPr>
                            </m:fPr>
                            <m:num>
                              <m:sSup>
                                <m:sSupPr>
                                  <m:ctrlPr>
                                    <a:rPr lang="en-US" sz="2400" b="0" i="1" smtClean="0">
                                      <a:latin typeface="Cambria Math"/>
                                      <a:ea typeface="Cambria Math"/>
                                    </a:rPr>
                                  </m:ctrlPr>
                                </m:sSupPr>
                                <m:e>
                                  <m:r>
                                    <a:rPr lang="en-US" sz="2400" i="1">
                                      <a:latin typeface="Cambria Math"/>
                                      <a:ea typeface="Cambria Math"/>
                                    </a:rPr>
                                    <m:t>𝜕</m:t>
                                  </m:r>
                                </m:e>
                                <m:sup>
                                  <m:r>
                                    <a:rPr lang="en-US" sz="2400" b="0" i="1" smtClean="0">
                                      <a:latin typeface="Cambria Math"/>
                                      <a:ea typeface="Cambria Math"/>
                                    </a:rPr>
                                    <m:t>2</m:t>
                                  </m:r>
                                </m:sup>
                              </m:sSup>
                              <m:r>
                                <a:rPr lang="en-US" sz="2400" b="0" i="1" smtClean="0">
                                  <a:latin typeface="Cambria Math"/>
                                  <a:ea typeface="Cambria Math"/>
                                </a:rPr>
                                <m:t>𝑇</m:t>
                              </m:r>
                            </m:num>
                            <m:den>
                              <m:r>
                                <a:rPr lang="en-US" sz="2400" i="1">
                                  <a:latin typeface="Cambria Math"/>
                                  <a:ea typeface="Cambria Math"/>
                                </a:rPr>
                                <m:t>𝜕</m:t>
                              </m:r>
                              <m:sSup>
                                <m:sSupPr>
                                  <m:ctrlPr>
                                    <a:rPr lang="en-US" sz="2400" i="1" smtClean="0">
                                      <a:latin typeface="Cambria Math"/>
                                      <a:ea typeface="Cambria Math"/>
                                    </a:rPr>
                                  </m:ctrlPr>
                                </m:sSupPr>
                                <m:e>
                                  <m:r>
                                    <a:rPr lang="en-US" sz="2400" i="1">
                                      <a:latin typeface="Cambria Math"/>
                                      <a:ea typeface="Cambria Math"/>
                                    </a:rPr>
                                    <m:t>𝑥</m:t>
                                  </m:r>
                                </m:e>
                                <m:sup>
                                  <m:r>
                                    <a:rPr lang="en-US" sz="2400" b="0" i="1" smtClean="0">
                                      <a:latin typeface="Cambria Math"/>
                                      <a:ea typeface="Cambria Math"/>
                                    </a:rPr>
                                    <m:t>2</m:t>
                                  </m:r>
                                </m:sup>
                              </m:sSup>
                            </m:den>
                          </m:f>
                          <m:r>
                            <a:rPr lang="en-US" sz="2400" b="0" i="1" smtClean="0">
                              <a:latin typeface="Cambria Math"/>
                              <a:ea typeface="Cambria Math"/>
                            </a:rPr>
                            <m:t>+</m:t>
                          </m:r>
                          <m:f>
                            <m:fPr>
                              <m:ctrlPr>
                                <a:rPr lang="en-US" sz="2400" i="1">
                                  <a:latin typeface="Cambria Math"/>
                                  <a:ea typeface="Cambria Math"/>
                                </a:rPr>
                              </m:ctrlPr>
                            </m:fPr>
                            <m:num>
                              <m:sSup>
                                <m:sSupPr>
                                  <m:ctrlPr>
                                    <a:rPr lang="en-US" sz="2400" i="1">
                                      <a:latin typeface="Cambria Math"/>
                                      <a:ea typeface="Cambria Math"/>
                                    </a:rPr>
                                  </m:ctrlPr>
                                </m:sSupPr>
                                <m:e>
                                  <m:r>
                                    <a:rPr lang="en-US" sz="2400" i="1">
                                      <a:latin typeface="Cambria Math"/>
                                      <a:ea typeface="Cambria Math"/>
                                    </a:rPr>
                                    <m:t>𝜕</m:t>
                                  </m:r>
                                </m:e>
                                <m:sup>
                                  <m:r>
                                    <a:rPr lang="en-US" sz="2400" i="1">
                                      <a:latin typeface="Cambria Math"/>
                                      <a:ea typeface="Cambria Math"/>
                                    </a:rPr>
                                    <m:t>2</m:t>
                                  </m:r>
                                </m:sup>
                              </m:sSup>
                              <m:r>
                                <a:rPr lang="en-US" sz="2400" i="1">
                                  <a:latin typeface="Cambria Math"/>
                                  <a:ea typeface="Cambria Math"/>
                                </a:rPr>
                                <m:t>𝑇</m:t>
                              </m:r>
                            </m:num>
                            <m:den>
                              <m:r>
                                <a:rPr lang="en-US" sz="2400" i="1">
                                  <a:latin typeface="Cambria Math"/>
                                  <a:ea typeface="Cambria Math"/>
                                </a:rPr>
                                <m:t>𝜕</m:t>
                              </m:r>
                              <m:sSup>
                                <m:sSupPr>
                                  <m:ctrlPr>
                                    <a:rPr lang="en-US" sz="2400" i="1" smtClean="0">
                                      <a:latin typeface="Cambria Math"/>
                                      <a:ea typeface="Cambria Math"/>
                                    </a:rPr>
                                  </m:ctrlPr>
                                </m:sSupPr>
                                <m:e>
                                  <m:r>
                                    <a:rPr lang="en-US" sz="2400" b="0" i="1" smtClean="0">
                                      <a:latin typeface="Cambria Math"/>
                                      <a:ea typeface="Cambria Math"/>
                                    </a:rPr>
                                    <m:t>𝑦</m:t>
                                  </m:r>
                                </m:e>
                                <m:sup>
                                  <m:r>
                                    <a:rPr lang="en-US" sz="2400" b="0" i="1" smtClean="0">
                                      <a:latin typeface="Cambria Math"/>
                                      <a:ea typeface="Cambria Math"/>
                                    </a:rPr>
                                    <m:t>2</m:t>
                                  </m:r>
                                </m:sup>
                              </m:sSup>
                            </m:den>
                          </m:f>
                        </m:e>
                      </m:d>
                    </m:oMath>
                  </m:oMathPara>
                </a14:m>
                <a:endParaRPr lang="en-US" sz="2400" b="0" dirty="0" smtClean="0">
                  <a:ea typeface="Cambria Math"/>
                </a:endParaRPr>
              </a:p>
              <a:p>
                <a:pPr marL="0" indent="0">
                  <a:buNone/>
                </a:pPr>
                <a14:m>
                  <m:oMathPara xmlns:m="http://schemas.openxmlformats.org/officeDocument/2006/math">
                    <m:oMathParaPr>
                      <m:jc m:val="centerGroup"/>
                    </m:oMathParaPr>
                    <m:oMath xmlns:m="http://schemas.openxmlformats.org/officeDocument/2006/math">
                      <m:d>
                        <m:dPr>
                          <m:ctrlPr>
                            <a:rPr lang="en-US" sz="2400" i="1">
                              <a:latin typeface="Cambria Math"/>
                              <a:ea typeface="Cambria Math"/>
                            </a:rPr>
                          </m:ctrlPr>
                        </m:dPr>
                        <m:e>
                          <m:f>
                            <m:fPr>
                              <m:ctrlPr>
                                <a:rPr lang="en-US" sz="2400" i="1">
                                  <a:latin typeface="Cambria Math"/>
                                  <a:ea typeface="Cambria Math"/>
                                </a:rPr>
                              </m:ctrlPr>
                            </m:fPr>
                            <m:num>
                              <m:r>
                                <a:rPr lang="en-US" sz="2400" i="1">
                                  <a:latin typeface="Cambria Math"/>
                                  <a:ea typeface="Cambria Math"/>
                                </a:rPr>
                                <m:t>𝜕</m:t>
                              </m:r>
                              <m:r>
                                <a:rPr lang="en-US" sz="2400" i="1">
                                  <a:latin typeface="Cambria Math"/>
                                  <a:ea typeface="Cambria Math"/>
                                </a:rPr>
                                <m:t>𝑇</m:t>
                              </m:r>
                            </m:num>
                            <m:den>
                              <m:r>
                                <a:rPr lang="en-US" sz="2400" i="1">
                                  <a:latin typeface="Cambria Math"/>
                                  <a:ea typeface="Cambria Math"/>
                                </a:rPr>
                                <m:t>𝜕</m:t>
                              </m:r>
                              <m:r>
                                <a:rPr lang="en-US" sz="2400" i="1">
                                  <a:latin typeface="Cambria Math"/>
                                  <a:ea typeface="Cambria Math"/>
                                </a:rPr>
                                <m:t>𝑡</m:t>
                              </m:r>
                            </m:den>
                          </m:f>
                          <m:r>
                            <a:rPr lang="en-US" sz="2400" i="1">
                              <a:latin typeface="Cambria Math"/>
                              <a:ea typeface="Cambria Math"/>
                            </a:rPr>
                            <m:t>+</m:t>
                          </m:r>
                          <m:r>
                            <a:rPr lang="en-US" sz="2400" i="1">
                              <a:latin typeface="Cambria Math"/>
                              <a:ea typeface="Cambria Math"/>
                            </a:rPr>
                            <m:t>𝑢</m:t>
                          </m:r>
                          <m:f>
                            <m:fPr>
                              <m:ctrlPr>
                                <a:rPr lang="en-US" sz="2400" i="1">
                                  <a:latin typeface="Cambria Math"/>
                                  <a:ea typeface="Cambria Math"/>
                                </a:rPr>
                              </m:ctrlPr>
                            </m:fPr>
                            <m:num>
                              <m:r>
                                <a:rPr lang="en-US" sz="2400" i="1">
                                  <a:latin typeface="Cambria Math"/>
                                  <a:ea typeface="Cambria Math"/>
                                </a:rPr>
                                <m:t>𝜕</m:t>
                              </m:r>
                              <m:r>
                                <a:rPr lang="en-US" sz="2400" i="1">
                                  <a:latin typeface="Cambria Math"/>
                                  <a:ea typeface="Cambria Math"/>
                                </a:rPr>
                                <m:t>𝑇</m:t>
                              </m:r>
                            </m:num>
                            <m:den>
                              <m:r>
                                <a:rPr lang="en-US" sz="2400" i="1">
                                  <a:latin typeface="Cambria Math"/>
                                  <a:ea typeface="Cambria Math"/>
                                </a:rPr>
                                <m:t>𝜕</m:t>
                              </m:r>
                              <m:r>
                                <a:rPr lang="en-US" sz="2400" i="1">
                                  <a:latin typeface="Cambria Math"/>
                                  <a:ea typeface="Cambria Math"/>
                                </a:rPr>
                                <m:t>𝑥</m:t>
                              </m:r>
                            </m:den>
                          </m:f>
                          <m:r>
                            <a:rPr lang="en-US" sz="2400" i="1">
                              <a:latin typeface="Cambria Math"/>
                              <a:ea typeface="Cambria Math"/>
                            </a:rPr>
                            <m:t>+</m:t>
                          </m:r>
                          <m:r>
                            <a:rPr lang="en-US" sz="2400" i="1">
                              <a:latin typeface="Cambria Math"/>
                              <a:ea typeface="Cambria Math"/>
                            </a:rPr>
                            <m:t>𝑣</m:t>
                          </m:r>
                          <m:f>
                            <m:fPr>
                              <m:ctrlPr>
                                <a:rPr lang="en-US" sz="2400" i="1">
                                  <a:latin typeface="Cambria Math"/>
                                  <a:ea typeface="Cambria Math"/>
                                </a:rPr>
                              </m:ctrlPr>
                            </m:fPr>
                            <m:num>
                              <m:r>
                                <a:rPr lang="en-US" sz="2400" i="1">
                                  <a:latin typeface="Cambria Math"/>
                                  <a:ea typeface="Cambria Math"/>
                                </a:rPr>
                                <m:t>𝜕</m:t>
                              </m:r>
                              <m:r>
                                <a:rPr lang="en-US" sz="2400" i="1">
                                  <a:latin typeface="Cambria Math"/>
                                  <a:ea typeface="Cambria Math"/>
                                </a:rPr>
                                <m:t>𝑇</m:t>
                              </m:r>
                            </m:num>
                            <m:den>
                              <m:r>
                                <a:rPr lang="en-US" sz="2400" i="1">
                                  <a:latin typeface="Cambria Math"/>
                                  <a:ea typeface="Cambria Math"/>
                                </a:rPr>
                                <m:t>𝜕</m:t>
                              </m:r>
                              <m:r>
                                <a:rPr lang="en-US" sz="2400" i="1">
                                  <a:latin typeface="Cambria Math"/>
                                  <a:ea typeface="Cambria Math"/>
                                </a:rPr>
                                <m:t>𝑥</m:t>
                              </m:r>
                            </m:den>
                          </m:f>
                        </m:e>
                      </m:d>
                      <m:r>
                        <a:rPr lang="en-US" sz="2400" i="1">
                          <a:latin typeface="Cambria Math"/>
                          <a:ea typeface="Cambria Math"/>
                        </a:rPr>
                        <m:t>=</m:t>
                      </m:r>
                      <m:f>
                        <m:fPr>
                          <m:ctrlPr>
                            <a:rPr lang="en-US" sz="2400" i="1" smtClean="0">
                              <a:latin typeface="Cambria Math"/>
                              <a:ea typeface="Cambria Math"/>
                            </a:rPr>
                          </m:ctrlPr>
                        </m:fPr>
                        <m:num>
                          <m:r>
                            <a:rPr lang="en-US" sz="2400" b="0" i="1" smtClean="0">
                              <a:latin typeface="Cambria Math"/>
                              <a:ea typeface="Cambria Math"/>
                            </a:rPr>
                            <m:t>𝑘</m:t>
                          </m:r>
                        </m:num>
                        <m:den>
                          <m:r>
                            <a:rPr lang="en-US" sz="2400" i="1">
                              <a:latin typeface="Cambria Math"/>
                              <a:ea typeface="Cambria Math"/>
                            </a:rPr>
                            <m:t>𝜌</m:t>
                          </m:r>
                          <m:sSub>
                            <m:sSubPr>
                              <m:ctrlPr>
                                <a:rPr lang="en-US" sz="2400" i="1">
                                  <a:latin typeface="Cambria Math"/>
                                  <a:ea typeface="Cambria Math"/>
                                </a:rPr>
                              </m:ctrlPr>
                            </m:sSubPr>
                            <m:e>
                              <m:r>
                                <a:rPr lang="en-US" sz="2400" i="1">
                                  <a:latin typeface="Cambria Math"/>
                                  <a:ea typeface="Cambria Math"/>
                                </a:rPr>
                                <m:t>𝑐</m:t>
                              </m:r>
                            </m:e>
                            <m:sub>
                              <m:r>
                                <a:rPr lang="en-US" sz="2400" i="1">
                                  <a:latin typeface="Cambria Math"/>
                                  <a:ea typeface="Cambria Math"/>
                                </a:rPr>
                                <m:t>𝑝</m:t>
                              </m:r>
                            </m:sub>
                          </m:sSub>
                        </m:den>
                      </m:f>
                      <m:d>
                        <m:dPr>
                          <m:ctrlPr>
                            <a:rPr lang="en-US" sz="2400" i="1">
                              <a:latin typeface="Cambria Math"/>
                              <a:ea typeface="Cambria Math"/>
                            </a:rPr>
                          </m:ctrlPr>
                        </m:dPr>
                        <m:e>
                          <m:f>
                            <m:fPr>
                              <m:ctrlPr>
                                <a:rPr lang="en-US" sz="2400" i="1">
                                  <a:latin typeface="Cambria Math"/>
                                  <a:ea typeface="Cambria Math"/>
                                </a:rPr>
                              </m:ctrlPr>
                            </m:fPr>
                            <m:num>
                              <m:sSup>
                                <m:sSupPr>
                                  <m:ctrlPr>
                                    <a:rPr lang="en-US" sz="2400" i="1">
                                      <a:latin typeface="Cambria Math"/>
                                      <a:ea typeface="Cambria Math"/>
                                    </a:rPr>
                                  </m:ctrlPr>
                                </m:sSupPr>
                                <m:e>
                                  <m:r>
                                    <a:rPr lang="en-US" sz="2400" i="1">
                                      <a:latin typeface="Cambria Math"/>
                                      <a:ea typeface="Cambria Math"/>
                                    </a:rPr>
                                    <m:t>𝜕</m:t>
                                  </m:r>
                                </m:e>
                                <m:sup>
                                  <m:r>
                                    <a:rPr lang="en-US" sz="2400" i="1">
                                      <a:latin typeface="Cambria Math"/>
                                      <a:ea typeface="Cambria Math"/>
                                    </a:rPr>
                                    <m:t>2</m:t>
                                  </m:r>
                                </m:sup>
                              </m:sSup>
                              <m:r>
                                <a:rPr lang="en-US" sz="2400" i="1">
                                  <a:latin typeface="Cambria Math"/>
                                  <a:ea typeface="Cambria Math"/>
                                </a:rPr>
                                <m:t>𝑇</m:t>
                              </m:r>
                            </m:num>
                            <m:den>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𝑥</m:t>
                                  </m:r>
                                </m:e>
                                <m:sup>
                                  <m:r>
                                    <a:rPr lang="en-US" sz="2400" i="1">
                                      <a:latin typeface="Cambria Math"/>
                                      <a:ea typeface="Cambria Math"/>
                                    </a:rPr>
                                    <m:t>2</m:t>
                                  </m:r>
                                </m:sup>
                              </m:sSup>
                            </m:den>
                          </m:f>
                          <m:r>
                            <a:rPr lang="en-US" sz="2400" i="1">
                              <a:latin typeface="Cambria Math"/>
                              <a:ea typeface="Cambria Math"/>
                            </a:rPr>
                            <m:t>+</m:t>
                          </m:r>
                          <m:f>
                            <m:fPr>
                              <m:ctrlPr>
                                <a:rPr lang="en-US" sz="2400" i="1">
                                  <a:latin typeface="Cambria Math"/>
                                  <a:ea typeface="Cambria Math"/>
                                </a:rPr>
                              </m:ctrlPr>
                            </m:fPr>
                            <m:num>
                              <m:sSup>
                                <m:sSupPr>
                                  <m:ctrlPr>
                                    <a:rPr lang="en-US" sz="2400" i="1">
                                      <a:latin typeface="Cambria Math"/>
                                      <a:ea typeface="Cambria Math"/>
                                    </a:rPr>
                                  </m:ctrlPr>
                                </m:sSupPr>
                                <m:e>
                                  <m:r>
                                    <a:rPr lang="en-US" sz="2400" i="1">
                                      <a:latin typeface="Cambria Math"/>
                                      <a:ea typeface="Cambria Math"/>
                                    </a:rPr>
                                    <m:t>𝜕</m:t>
                                  </m:r>
                                </m:e>
                                <m:sup>
                                  <m:r>
                                    <a:rPr lang="en-US" sz="2400" i="1">
                                      <a:latin typeface="Cambria Math"/>
                                      <a:ea typeface="Cambria Math"/>
                                    </a:rPr>
                                    <m:t>2</m:t>
                                  </m:r>
                                </m:sup>
                              </m:sSup>
                              <m:r>
                                <a:rPr lang="en-US" sz="2400" i="1">
                                  <a:latin typeface="Cambria Math"/>
                                  <a:ea typeface="Cambria Math"/>
                                </a:rPr>
                                <m:t>𝑇</m:t>
                              </m:r>
                            </m:num>
                            <m:den>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𝑦</m:t>
                                  </m:r>
                                </m:e>
                                <m:sup>
                                  <m:r>
                                    <a:rPr lang="en-US" sz="2400" i="1">
                                      <a:latin typeface="Cambria Math"/>
                                      <a:ea typeface="Cambria Math"/>
                                    </a:rPr>
                                    <m:t>2</m:t>
                                  </m:r>
                                </m:sup>
                              </m:sSup>
                            </m:den>
                          </m:f>
                        </m:e>
                      </m:d>
                    </m:oMath>
                  </m:oMathPara>
                </a14:m>
                <a:endParaRPr lang="en-US" sz="2400" dirty="0" smtClean="0">
                  <a:ea typeface="Cambria Math"/>
                </a:endParaRPr>
              </a:p>
              <a:p>
                <a:pPr marL="0" indent="0">
                  <a:buNone/>
                </a:pPr>
                <a14:m>
                  <m:oMathPara xmlns:m="http://schemas.openxmlformats.org/officeDocument/2006/math">
                    <m:oMathParaPr>
                      <m:jc m:val="centerGroup"/>
                    </m:oMathParaPr>
                    <m:oMath xmlns:m="http://schemas.openxmlformats.org/officeDocument/2006/math">
                      <m:d>
                        <m:dPr>
                          <m:ctrlPr>
                            <a:rPr lang="en-US" sz="2400" i="1">
                              <a:latin typeface="Cambria Math"/>
                              <a:ea typeface="Cambria Math"/>
                            </a:rPr>
                          </m:ctrlPr>
                        </m:dPr>
                        <m:e>
                          <m:f>
                            <m:fPr>
                              <m:ctrlPr>
                                <a:rPr lang="en-US" sz="2400" i="1">
                                  <a:latin typeface="Cambria Math"/>
                                  <a:ea typeface="Cambria Math"/>
                                </a:rPr>
                              </m:ctrlPr>
                            </m:fPr>
                            <m:num>
                              <m:r>
                                <a:rPr lang="en-US" sz="2400" i="1">
                                  <a:latin typeface="Cambria Math"/>
                                  <a:ea typeface="Cambria Math"/>
                                </a:rPr>
                                <m:t>𝜕</m:t>
                              </m:r>
                              <m:r>
                                <a:rPr lang="en-US" sz="2400" i="1">
                                  <a:latin typeface="Cambria Math"/>
                                  <a:ea typeface="Cambria Math"/>
                                </a:rPr>
                                <m:t>𝑇</m:t>
                              </m:r>
                            </m:num>
                            <m:den>
                              <m:r>
                                <a:rPr lang="en-US" sz="2400" i="1">
                                  <a:latin typeface="Cambria Math"/>
                                  <a:ea typeface="Cambria Math"/>
                                </a:rPr>
                                <m:t>𝜕</m:t>
                              </m:r>
                              <m:r>
                                <a:rPr lang="en-US" sz="2400" i="1">
                                  <a:latin typeface="Cambria Math"/>
                                  <a:ea typeface="Cambria Math"/>
                                </a:rPr>
                                <m:t>𝑡</m:t>
                              </m:r>
                            </m:den>
                          </m:f>
                          <m:r>
                            <a:rPr lang="en-US" sz="2400" i="1">
                              <a:latin typeface="Cambria Math"/>
                              <a:ea typeface="Cambria Math"/>
                            </a:rPr>
                            <m:t>+</m:t>
                          </m:r>
                          <m:r>
                            <a:rPr lang="en-US" sz="2400" i="1">
                              <a:latin typeface="Cambria Math"/>
                              <a:ea typeface="Cambria Math"/>
                            </a:rPr>
                            <m:t>𝑢</m:t>
                          </m:r>
                          <m:f>
                            <m:fPr>
                              <m:ctrlPr>
                                <a:rPr lang="en-US" sz="2400" i="1">
                                  <a:latin typeface="Cambria Math"/>
                                  <a:ea typeface="Cambria Math"/>
                                </a:rPr>
                              </m:ctrlPr>
                            </m:fPr>
                            <m:num>
                              <m:r>
                                <a:rPr lang="en-US" sz="2400" i="1">
                                  <a:latin typeface="Cambria Math"/>
                                  <a:ea typeface="Cambria Math"/>
                                </a:rPr>
                                <m:t>𝜕</m:t>
                              </m:r>
                              <m:r>
                                <a:rPr lang="en-US" sz="2400" i="1">
                                  <a:latin typeface="Cambria Math"/>
                                  <a:ea typeface="Cambria Math"/>
                                </a:rPr>
                                <m:t>𝑇</m:t>
                              </m:r>
                            </m:num>
                            <m:den>
                              <m:r>
                                <a:rPr lang="en-US" sz="2400" i="1">
                                  <a:latin typeface="Cambria Math"/>
                                  <a:ea typeface="Cambria Math"/>
                                </a:rPr>
                                <m:t>𝜕</m:t>
                              </m:r>
                              <m:r>
                                <a:rPr lang="en-US" sz="2400" i="1">
                                  <a:latin typeface="Cambria Math"/>
                                  <a:ea typeface="Cambria Math"/>
                                </a:rPr>
                                <m:t>𝑥</m:t>
                              </m:r>
                            </m:den>
                          </m:f>
                          <m:r>
                            <a:rPr lang="en-US" sz="2400" i="1">
                              <a:latin typeface="Cambria Math"/>
                              <a:ea typeface="Cambria Math"/>
                            </a:rPr>
                            <m:t>+</m:t>
                          </m:r>
                          <m:r>
                            <a:rPr lang="en-US" sz="2400" i="1">
                              <a:latin typeface="Cambria Math"/>
                              <a:ea typeface="Cambria Math"/>
                            </a:rPr>
                            <m:t>𝑣</m:t>
                          </m:r>
                          <m:f>
                            <m:fPr>
                              <m:ctrlPr>
                                <a:rPr lang="en-US" sz="2400" i="1">
                                  <a:latin typeface="Cambria Math"/>
                                  <a:ea typeface="Cambria Math"/>
                                </a:rPr>
                              </m:ctrlPr>
                            </m:fPr>
                            <m:num>
                              <m:r>
                                <a:rPr lang="en-US" sz="2400" i="1">
                                  <a:latin typeface="Cambria Math"/>
                                  <a:ea typeface="Cambria Math"/>
                                </a:rPr>
                                <m:t>𝜕</m:t>
                              </m:r>
                              <m:r>
                                <a:rPr lang="en-US" sz="2400" i="1">
                                  <a:latin typeface="Cambria Math"/>
                                  <a:ea typeface="Cambria Math"/>
                                </a:rPr>
                                <m:t>𝑇</m:t>
                              </m:r>
                            </m:num>
                            <m:den>
                              <m:r>
                                <a:rPr lang="en-US" sz="2400" i="1">
                                  <a:latin typeface="Cambria Math"/>
                                  <a:ea typeface="Cambria Math"/>
                                </a:rPr>
                                <m:t>𝜕</m:t>
                              </m:r>
                              <m:r>
                                <a:rPr lang="en-US" sz="2400" i="1">
                                  <a:latin typeface="Cambria Math"/>
                                  <a:ea typeface="Cambria Math"/>
                                </a:rPr>
                                <m:t>𝑥</m:t>
                              </m:r>
                            </m:den>
                          </m:f>
                        </m:e>
                      </m:d>
                      <m:r>
                        <a:rPr lang="en-US" sz="2400" i="1">
                          <a:latin typeface="Cambria Math"/>
                          <a:ea typeface="Cambria Math"/>
                        </a:rPr>
                        <m:t>=</m:t>
                      </m:r>
                      <m:r>
                        <a:rPr lang="en-US" sz="2400" i="1" smtClean="0">
                          <a:latin typeface="Cambria Math"/>
                          <a:ea typeface="Cambria Math"/>
                        </a:rPr>
                        <m:t>𝛼</m:t>
                      </m:r>
                      <m:d>
                        <m:dPr>
                          <m:ctrlPr>
                            <a:rPr lang="en-US" sz="2400" i="1">
                              <a:latin typeface="Cambria Math"/>
                              <a:ea typeface="Cambria Math"/>
                            </a:rPr>
                          </m:ctrlPr>
                        </m:dPr>
                        <m:e>
                          <m:f>
                            <m:fPr>
                              <m:ctrlPr>
                                <a:rPr lang="en-US" sz="2400" i="1">
                                  <a:latin typeface="Cambria Math"/>
                                  <a:ea typeface="Cambria Math"/>
                                </a:rPr>
                              </m:ctrlPr>
                            </m:fPr>
                            <m:num>
                              <m:sSup>
                                <m:sSupPr>
                                  <m:ctrlPr>
                                    <a:rPr lang="en-US" sz="2400" i="1">
                                      <a:latin typeface="Cambria Math"/>
                                      <a:ea typeface="Cambria Math"/>
                                    </a:rPr>
                                  </m:ctrlPr>
                                </m:sSupPr>
                                <m:e>
                                  <m:r>
                                    <a:rPr lang="en-US" sz="2400" i="1">
                                      <a:latin typeface="Cambria Math"/>
                                      <a:ea typeface="Cambria Math"/>
                                    </a:rPr>
                                    <m:t>𝜕</m:t>
                                  </m:r>
                                </m:e>
                                <m:sup>
                                  <m:r>
                                    <a:rPr lang="en-US" sz="2400" i="1">
                                      <a:latin typeface="Cambria Math"/>
                                      <a:ea typeface="Cambria Math"/>
                                    </a:rPr>
                                    <m:t>2</m:t>
                                  </m:r>
                                </m:sup>
                              </m:sSup>
                              <m:r>
                                <a:rPr lang="en-US" sz="2400" i="1">
                                  <a:latin typeface="Cambria Math"/>
                                  <a:ea typeface="Cambria Math"/>
                                </a:rPr>
                                <m:t>𝑇</m:t>
                              </m:r>
                            </m:num>
                            <m:den>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𝑥</m:t>
                                  </m:r>
                                </m:e>
                                <m:sup>
                                  <m:r>
                                    <a:rPr lang="en-US" sz="2400" i="1">
                                      <a:latin typeface="Cambria Math"/>
                                      <a:ea typeface="Cambria Math"/>
                                    </a:rPr>
                                    <m:t>2</m:t>
                                  </m:r>
                                </m:sup>
                              </m:sSup>
                            </m:den>
                          </m:f>
                          <m:r>
                            <a:rPr lang="en-US" sz="2400" i="1">
                              <a:latin typeface="Cambria Math"/>
                              <a:ea typeface="Cambria Math"/>
                            </a:rPr>
                            <m:t>+</m:t>
                          </m:r>
                          <m:f>
                            <m:fPr>
                              <m:ctrlPr>
                                <a:rPr lang="en-US" sz="2400" i="1">
                                  <a:latin typeface="Cambria Math"/>
                                  <a:ea typeface="Cambria Math"/>
                                </a:rPr>
                              </m:ctrlPr>
                            </m:fPr>
                            <m:num>
                              <m:sSup>
                                <m:sSupPr>
                                  <m:ctrlPr>
                                    <a:rPr lang="en-US" sz="2400" i="1">
                                      <a:latin typeface="Cambria Math"/>
                                      <a:ea typeface="Cambria Math"/>
                                    </a:rPr>
                                  </m:ctrlPr>
                                </m:sSupPr>
                                <m:e>
                                  <m:r>
                                    <a:rPr lang="en-US" sz="2400" i="1">
                                      <a:latin typeface="Cambria Math"/>
                                      <a:ea typeface="Cambria Math"/>
                                    </a:rPr>
                                    <m:t>𝜕</m:t>
                                  </m:r>
                                </m:e>
                                <m:sup>
                                  <m:r>
                                    <a:rPr lang="en-US" sz="2400" i="1">
                                      <a:latin typeface="Cambria Math"/>
                                      <a:ea typeface="Cambria Math"/>
                                    </a:rPr>
                                    <m:t>2</m:t>
                                  </m:r>
                                </m:sup>
                              </m:sSup>
                              <m:r>
                                <a:rPr lang="en-US" sz="2400" i="1">
                                  <a:latin typeface="Cambria Math"/>
                                  <a:ea typeface="Cambria Math"/>
                                </a:rPr>
                                <m:t>𝑇</m:t>
                              </m:r>
                            </m:num>
                            <m:den>
                              <m:r>
                                <a:rPr lang="en-US" sz="2400" i="1">
                                  <a:latin typeface="Cambria Math"/>
                                  <a:ea typeface="Cambria Math"/>
                                </a:rPr>
                                <m:t>𝜕</m:t>
                              </m:r>
                              <m:sSup>
                                <m:sSupPr>
                                  <m:ctrlPr>
                                    <a:rPr lang="en-US" sz="2400" i="1">
                                      <a:latin typeface="Cambria Math"/>
                                      <a:ea typeface="Cambria Math"/>
                                    </a:rPr>
                                  </m:ctrlPr>
                                </m:sSupPr>
                                <m:e>
                                  <m:r>
                                    <a:rPr lang="en-US" sz="2400" i="1">
                                      <a:latin typeface="Cambria Math"/>
                                      <a:ea typeface="Cambria Math"/>
                                    </a:rPr>
                                    <m:t>𝑦</m:t>
                                  </m:r>
                                </m:e>
                                <m:sup>
                                  <m:r>
                                    <a:rPr lang="en-US" sz="2400" i="1">
                                      <a:latin typeface="Cambria Math"/>
                                      <a:ea typeface="Cambria Math"/>
                                    </a:rPr>
                                    <m:t>2</m:t>
                                  </m:r>
                                </m:sup>
                              </m:sSup>
                            </m:den>
                          </m:f>
                        </m:e>
                      </m:d>
                    </m:oMath>
                  </m:oMathPara>
                </a14:m>
                <a:endParaRPr lang="en-US" sz="2400" dirty="0" smtClean="0">
                  <a:ea typeface="Cambria Math"/>
                </a:endParaRPr>
              </a:p>
              <a:p>
                <a:pPr marL="0" indent="0">
                  <a:buNone/>
                </a:pPr>
                <a14:m>
                  <m:oMath xmlns:m="http://schemas.openxmlformats.org/officeDocument/2006/math">
                    <m:r>
                      <a:rPr lang="en-US" sz="2400" i="1">
                        <a:latin typeface="Cambria Math"/>
                        <a:ea typeface="Cambria Math"/>
                      </a:rPr>
                      <m:t>𝛼</m:t>
                    </m:r>
                  </m:oMath>
                </a14:m>
                <a:r>
                  <a:rPr lang="en-US" sz="2400" dirty="0" smtClean="0">
                    <a:ea typeface="Cambria Math"/>
                  </a:rPr>
                  <a:t>=thermal diffu</a:t>
                </a:r>
                <a:r>
                  <a:rPr lang="en-US" sz="2400" dirty="0" smtClean="0"/>
                  <a:t>sivity</a:t>
                </a:r>
              </a:p>
              <a:p>
                <a:pPr marL="0" indent="0">
                  <a:buNone/>
                </a:pPr>
                <a:r>
                  <a:rPr lang="en-GB" sz="2400" dirty="0" smtClean="0"/>
                  <a:t>Note: viscous dissipation is negligible </a:t>
                </a:r>
                <a:endParaRPr lang="en-US" sz="2400" dirty="0">
                  <a:ea typeface="Cambria Math"/>
                </a:endParaRPr>
              </a:p>
              <a:p>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b="-5391"/>
                </a:stretch>
              </a:blipFill>
            </p:spPr>
            <p:txBody>
              <a:bodyPr/>
              <a:lstStyle/>
              <a:p>
                <a:r>
                  <a:rPr lang="en-GB">
                    <a:noFill/>
                  </a:rPr>
                  <a:t> </a:t>
                </a:r>
              </a:p>
            </p:txBody>
          </p:sp>
        </mc:Fallback>
      </mc:AlternateContent>
    </p:spTree>
    <p:extLst>
      <p:ext uri="{BB962C8B-B14F-4D97-AF65-F5344CB8AC3E}">
        <p14:creationId xmlns:p14="http://schemas.microsoft.com/office/powerpoint/2010/main" val="34100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Happening Inside the lid Driven Cavity</a:t>
            </a:r>
            <a:endParaRPr lang="en-GB" dirty="0"/>
          </a:p>
        </p:txBody>
      </p:sp>
      <p:sp>
        <p:nvSpPr>
          <p:cNvPr id="3" name="Content Placeholder 2"/>
          <p:cNvSpPr>
            <a:spLocks noGrp="1"/>
          </p:cNvSpPr>
          <p:nvPr>
            <p:ph idx="1"/>
          </p:nvPr>
        </p:nvSpPr>
        <p:spPr>
          <a:xfrm>
            <a:off x="457200" y="1524000"/>
            <a:ext cx="8229600" cy="4602163"/>
          </a:xfrm>
        </p:spPr>
        <p:txBody>
          <a:bodyPr>
            <a:noAutofit/>
          </a:bodyPr>
          <a:lstStyle/>
          <a:p>
            <a:r>
              <a:rPr lang="en-US" sz="2000" dirty="0" smtClean="0"/>
              <a:t>Since top plate is moved towards right, causing shear effect and inducing forced convection inside the lid driven cavity.</a:t>
            </a:r>
          </a:p>
          <a:p>
            <a:r>
              <a:rPr lang="en-US" sz="2000" dirty="0" smtClean="0"/>
              <a:t>At the bottom of the cavity, a heating source say heater is placed or the bottom surface is given certain temperature, then the fluid particles surrounding that heat source will become lighter because of the decrease in their density and will experience less buoyant force and  therefore they will tend to move up while the particles away from the heat source will be relatively cold and denser experiencing large buoyant force and they will fall down because of gravity. Here the buoyancy effect is seen.</a:t>
            </a:r>
          </a:p>
          <a:p>
            <a:r>
              <a:rPr lang="en-US" sz="2000" dirty="0" smtClean="0"/>
              <a:t>The phenomenon mentioned above is called </a:t>
            </a:r>
            <a:r>
              <a:rPr lang="en-US" sz="2000" i="1" dirty="0" smtClean="0"/>
              <a:t>mixed convection</a:t>
            </a:r>
            <a:r>
              <a:rPr lang="en-US" sz="2000" dirty="0" smtClean="0"/>
              <a:t> (Natural because of heated surface and forced Convection </a:t>
            </a:r>
            <a:r>
              <a:rPr lang="en-US" sz="2000" dirty="0"/>
              <a:t>because of lid motion</a:t>
            </a:r>
            <a:r>
              <a:rPr lang="en-US" sz="2000" dirty="0" smtClean="0"/>
              <a:t>)</a:t>
            </a:r>
          </a:p>
          <a:p>
            <a:r>
              <a:rPr lang="en-US" sz="2000" dirty="0" smtClean="0"/>
              <a:t>To incorporate </a:t>
            </a:r>
            <a:r>
              <a:rPr lang="en-US" sz="2000" dirty="0"/>
              <a:t>the buoyancy effect</a:t>
            </a:r>
            <a:r>
              <a:rPr lang="en-US" sz="2000" dirty="0" smtClean="0"/>
              <a:t> in the algorithm and to compute the heat transfer because of convection, different approaches are used.</a:t>
            </a:r>
          </a:p>
          <a:p>
            <a:endParaRPr lang="en-US" sz="2000" dirty="0" smtClean="0"/>
          </a:p>
          <a:p>
            <a:endParaRPr lang="en-GB" sz="2000" dirty="0"/>
          </a:p>
        </p:txBody>
      </p:sp>
    </p:spTree>
    <p:extLst>
      <p:ext uri="{BB962C8B-B14F-4D97-AF65-F5344CB8AC3E}">
        <p14:creationId xmlns:p14="http://schemas.microsoft.com/office/powerpoint/2010/main" val="353646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br>
              <a:rPr lang="en-US" dirty="0" smtClean="0"/>
            </a:br>
            <a:endParaRPr lang="en-GB" dirty="0"/>
          </a:p>
        </p:txBody>
      </p:sp>
      <p:sp>
        <p:nvSpPr>
          <p:cNvPr id="3" name="Content Placeholder 2"/>
          <p:cNvSpPr>
            <a:spLocks noGrp="1"/>
          </p:cNvSpPr>
          <p:nvPr>
            <p:ph idx="1"/>
          </p:nvPr>
        </p:nvSpPr>
        <p:spPr>
          <a:xfrm>
            <a:off x="457200" y="914400"/>
            <a:ext cx="8229600" cy="5638800"/>
          </a:xfrm>
        </p:spPr>
        <p:txBody>
          <a:bodyPr>
            <a:normAutofit/>
          </a:bodyPr>
          <a:lstStyle/>
          <a:p>
            <a:pPr marL="0" indent="0">
              <a:buNone/>
            </a:pPr>
            <a:r>
              <a:rPr lang="en-US" sz="2000" dirty="0" smtClean="0"/>
              <a:t>Two of the most common approaches that are used to deal with this problem are: </a:t>
            </a:r>
            <a:endParaRPr lang="en-US" sz="2000" dirty="0"/>
          </a:p>
          <a:p>
            <a:r>
              <a:rPr lang="en-US" sz="2800" dirty="0" err="1" smtClean="0"/>
              <a:t>Boussinesq</a:t>
            </a:r>
            <a:r>
              <a:rPr lang="en-US" sz="2800" dirty="0" smtClean="0"/>
              <a:t> Approximation</a:t>
            </a:r>
          </a:p>
          <a:p>
            <a:r>
              <a:rPr lang="en-US" sz="2800" dirty="0"/>
              <a:t>Lattice Boltzmann </a:t>
            </a:r>
            <a:r>
              <a:rPr lang="en-US" sz="2800" dirty="0" smtClean="0"/>
              <a:t>Method</a:t>
            </a:r>
          </a:p>
          <a:p>
            <a:pPr marL="0" indent="0">
              <a:buNone/>
            </a:pPr>
            <a:endParaRPr lang="en-US" sz="2000" dirty="0" smtClean="0"/>
          </a:p>
          <a:p>
            <a:pPr marL="0" indent="0">
              <a:buNone/>
            </a:pPr>
            <a:r>
              <a:rPr lang="en-US" sz="2000" dirty="0" err="1" smtClean="0"/>
              <a:t>Boussinesq</a:t>
            </a:r>
            <a:r>
              <a:rPr lang="en-US" sz="2000" dirty="0" smtClean="0"/>
              <a:t>  Approximation is relatively simple than </a:t>
            </a:r>
            <a:r>
              <a:rPr lang="en-GB" sz="2000" dirty="0" smtClean="0"/>
              <a:t>the lattice Boltzmann method, therefore I will use </a:t>
            </a:r>
            <a:r>
              <a:rPr lang="en-GB" sz="2000" dirty="0" err="1" smtClean="0"/>
              <a:t>Boussine</a:t>
            </a:r>
            <a:r>
              <a:rPr lang="en-US" sz="2000" dirty="0" err="1" smtClean="0"/>
              <a:t>sq</a:t>
            </a:r>
            <a:r>
              <a:rPr lang="en-US" sz="2000" dirty="0" smtClean="0"/>
              <a:t> approximation.</a:t>
            </a:r>
          </a:p>
          <a:p>
            <a:pPr marL="0" indent="0">
              <a:buNone/>
            </a:pPr>
            <a:endParaRPr lang="en-US" sz="2000" dirty="0"/>
          </a:p>
          <a:p>
            <a:pPr marL="0" indent="0">
              <a:buNone/>
            </a:pPr>
            <a:r>
              <a:rPr lang="en-US" sz="2000" dirty="0" smtClean="0"/>
              <a:t>A short introduction of </a:t>
            </a:r>
            <a:r>
              <a:rPr lang="en-GB" sz="2000" dirty="0" err="1"/>
              <a:t>Boussine</a:t>
            </a:r>
            <a:r>
              <a:rPr lang="en-US" sz="2000" dirty="0" err="1"/>
              <a:t>sq</a:t>
            </a:r>
            <a:r>
              <a:rPr lang="en-US" sz="2000" dirty="0"/>
              <a:t> </a:t>
            </a:r>
            <a:r>
              <a:rPr lang="en-US" sz="2000" dirty="0" smtClean="0"/>
              <a:t>approximation is mentioned in the ne</a:t>
            </a:r>
            <a:r>
              <a:rPr lang="en-US" sz="2000" dirty="0"/>
              <a:t>x</a:t>
            </a:r>
            <a:r>
              <a:rPr lang="en-US" sz="2000" dirty="0" smtClean="0"/>
              <a:t>t slide….</a:t>
            </a:r>
          </a:p>
          <a:p>
            <a:pPr marL="0" indent="0">
              <a:buNone/>
            </a:pPr>
            <a:endParaRPr lang="en-US" sz="2000" dirty="0" smtClean="0"/>
          </a:p>
        </p:txBody>
      </p:sp>
    </p:spTree>
    <p:extLst>
      <p:ext uri="{BB962C8B-B14F-4D97-AF65-F5344CB8AC3E}">
        <p14:creationId xmlns:p14="http://schemas.microsoft.com/office/powerpoint/2010/main" val="322809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r>
              <a:rPr lang="en-US" dirty="0" smtClean="0"/>
              <a:t/>
            </a:r>
            <a:br>
              <a:rPr lang="en-US" dirty="0" smtClean="0"/>
            </a:br>
            <a:r>
              <a:rPr lang="en-US" dirty="0" err="1" smtClean="0"/>
              <a:t>Boussinesq</a:t>
            </a:r>
            <a:r>
              <a:rPr lang="en-US" dirty="0" smtClean="0"/>
              <a:t> </a:t>
            </a:r>
            <a:r>
              <a:rPr lang="en-US" dirty="0"/>
              <a:t>Approximation</a:t>
            </a:r>
            <a:br>
              <a:rPr lang="en-US" dirty="0"/>
            </a:br>
            <a:endParaRPr lang="en-GB" dirty="0"/>
          </a:p>
        </p:txBody>
      </p:sp>
      <p:sp>
        <p:nvSpPr>
          <p:cNvPr id="3" name="Content Placeholder 2"/>
          <p:cNvSpPr>
            <a:spLocks noGrp="1"/>
          </p:cNvSpPr>
          <p:nvPr>
            <p:ph idx="1"/>
          </p:nvPr>
        </p:nvSpPr>
        <p:spPr>
          <a:xfrm>
            <a:off x="457200" y="990600"/>
            <a:ext cx="8229600" cy="5562600"/>
          </a:xfrm>
        </p:spPr>
        <p:txBody>
          <a:bodyPr>
            <a:normAutofit/>
          </a:bodyPr>
          <a:lstStyle/>
          <a:p>
            <a:r>
              <a:rPr lang="en-US" sz="2000" dirty="0" smtClean="0"/>
              <a:t>Density variation is only considered in gravity term in Navier Stokes eq.</a:t>
            </a:r>
          </a:p>
          <a:p>
            <a:r>
              <a:rPr lang="en-US" sz="2000" dirty="0" smtClean="0"/>
              <a:t>Density is assumed to be constant in all other terms.</a:t>
            </a:r>
          </a:p>
          <a:p>
            <a:r>
              <a:rPr lang="en-US" sz="2000" dirty="0" smtClean="0"/>
              <a:t>Quiescent fluid is considered.</a:t>
            </a:r>
          </a:p>
          <a:p>
            <a:r>
              <a:rPr lang="en-US" sz="2000" dirty="0" smtClean="0"/>
              <a:t>The momentum equation are altered by the induction of gravity term which incorporates the effect of buoyant force and the effect is included in the v component of velocity of the fluid particles.</a:t>
            </a:r>
          </a:p>
          <a:p>
            <a:r>
              <a:rPr lang="en-US" sz="2000" dirty="0" smtClean="0"/>
              <a:t>  </a:t>
            </a:r>
            <a:endParaRPr lang="en-GB" sz="2000" dirty="0"/>
          </a:p>
        </p:txBody>
      </p:sp>
    </p:spTree>
    <p:extLst>
      <p:ext uri="{BB962C8B-B14F-4D97-AF65-F5344CB8AC3E}">
        <p14:creationId xmlns:p14="http://schemas.microsoft.com/office/powerpoint/2010/main" val="303397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Initial and </a:t>
            </a:r>
            <a:r>
              <a:rPr lang="en-US" dirty="0"/>
              <a:t>Boundary </a:t>
            </a:r>
            <a:r>
              <a:rPr lang="en-US" dirty="0" smtClean="0"/>
              <a:t>Conditions</a:t>
            </a:r>
            <a:endParaRPr lang="en-GB"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marL="0" indent="0">
              <a:buNone/>
            </a:pPr>
            <a:r>
              <a:rPr lang="en-US" sz="2000" dirty="0" smtClean="0"/>
              <a:t>Quiescent Fluid is considered</a:t>
            </a:r>
          </a:p>
          <a:p>
            <a:pPr marL="0" indent="0">
              <a:buNone/>
            </a:pPr>
            <a:r>
              <a:rPr lang="en-US" sz="2000" dirty="0" smtClean="0"/>
              <a:t>At t = 0(initial),</a:t>
            </a:r>
          </a:p>
          <a:p>
            <a:r>
              <a:rPr lang="en-US" sz="2000" dirty="0" smtClean="0"/>
              <a:t>u = 0, v = 0, P = 0.5 , </a:t>
            </a:r>
            <a:r>
              <a:rPr lang="en-US" sz="2000" dirty="0" err="1" smtClean="0"/>
              <a:t>T_top</a:t>
            </a:r>
            <a:r>
              <a:rPr lang="en-US" sz="2000" dirty="0" smtClean="0"/>
              <a:t> = 25 and </a:t>
            </a:r>
            <a:r>
              <a:rPr lang="en-US" sz="2000" dirty="0" err="1" smtClean="0"/>
              <a:t>T_bottom</a:t>
            </a:r>
            <a:r>
              <a:rPr lang="en-US" sz="2000" dirty="0" smtClean="0"/>
              <a:t> = 25</a:t>
            </a:r>
          </a:p>
          <a:p>
            <a:r>
              <a:rPr lang="en-US" sz="2000" dirty="0" smtClean="0"/>
              <a:t>du/dx = 0, du/</a:t>
            </a:r>
            <a:r>
              <a:rPr lang="en-US" sz="2000" dirty="0" err="1" smtClean="0"/>
              <a:t>dy</a:t>
            </a:r>
            <a:r>
              <a:rPr lang="en-US" sz="2000" dirty="0" smtClean="0"/>
              <a:t> = 0 and </a:t>
            </a:r>
            <a:r>
              <a:rPr lang="en-US" sz="2000" dirty="0" err="1" smtClean="0"/>
              <a:t>dp</a:t>
            </a:r>
            <a:r>
              <a:rPr lang="en-US" sz="2000" dirty="0" smtClean="0"/>
              <a:t>/</a:t>
            </a:r>
            <a:r>
              <a:rPr lang="en-US" sz="2000" dirty="0" err="1" smtClean="0"/>
              <a:t>dy</a:t>
            </a:r>
            <a:r>
              <a:rPr lang="en-US" sz="2000" dirty="0" smtClean="0"/>
              <a:t> = 0</a:t>
            </a:r>
          </a:p>
          <a:p>
            <a:pPr marL="0" indent="0">
              <a:buNone/>
            </a:pPr>
            <a:endParaRPr lang="en-US" sz="2000" dirty="0" smtClean="0"/>
          </a:p>
          <a:p>
            <a:pPr marL="0" indent="0">
              <a:buNone/>
            </a:pPr>
            <a:r>
              <a:rPr lang="en-US" sz="2000" dirty="0" smtClean="0"/>
              <a:t>At t&gt;0,</a:t>
            </a:r>
          </a:p>
          <a:p>
            <a:r>
              <a:rPr lang="en-GB" sz="2000" dirty="0">
                <a:solidFill>
                  <a:prstClr val="black"/>
                </a:solidFill>
              </a:rPr>
              <a:t>Top wall: u = 1; v=0; </a:t>
            </a:r>
            <a:r>
              <a:rPr lang="en-GB" sz="2000" dirty="0" err="1">
                <a:solidFill>
                  <a:prstClr val="black"/>
                </a:solidFill>
              </a:rPr>
              <a:t>dP</a:t>
            </a:r>
            <a:r>
              <a:rPr lang="en-GB" sz="2000" dirty="0">
                <a:solidFill>
                  <a:prstClr val="black"/>
                </a:solidFill>
              </a:rPr>
              <a:t>/</a:t>
            </a:r>
            <a:r>
              <a:rPr lang="en-GB" sz="2000" dirty="0" err="1">
                <a:solidFill>
                  <a:prstClr val="black"/>
                </a:solidFill>
              </a:rPr>
              <a:t>dy</a:t>
            </a:r>
            <a:r>
              <a:rPr lang="en-GB" sz="2000" dirty="0">
                <a:solidFill>
                  <a:prstClr val="black"/>
                </a:solidFill>
              </a:rPr>
              <a:t>=0; </a:t>
            </a:r>
            <a:r>
              <a:rPr lang="en-GB" sz="2000" dirty="0" err="1">
                <a:solidFill>
                  <a:prstClr val="black"/>
                </a:solidFill>
              </a:rPr>
              <a:t>T_top</a:t>
            </a:r>
            <a:r>
              <a:rPr lang="en-GB" sz="2000" dirty="0">
                <a:solidFill>
                  <a:prstClr val="black"/>
                </a:solidFill>
              </a:rPr>
              <a:t>= 25</a:t>
            </a:r>
            <a:r>
              <a:rPr lang="en-GB" sz="2000" baseline="30000" dirty="0">
                <a:solidFill>
                  <a:prstClr val="black"/>
                </a:solidFill>
              </a:rPr>
              <a:t> </a:t>
            </a:r>
            <a:r>
              <a:rPr lang="en-GB" sz="2000" baseline="30000" dirty="0" err="1">
                <a:solidFill>
                  <a:prstClr val="black"/>
                </a:solidFill>
              </a:rPr>
              <a:t>o</a:t>
            </a:r>
            <a:r>
              <a:rPr lang="en-GB" sz="2000" dirty="0" err="1">
                <a:solidFill>
                  <a:prstClr val="black"/>
                </a:solidFill>
              </a:rPr>
              <a:t>C</a:t>
            </a:r>
            <a:r>
              <a:rPr lang="en-GB" sz="2000" dirty="0">
                <a:solidFill>
                  <a:prstClr val="black"/>
                </a:solidFill>
              </a:rPr>
              <a:t>(let’s say):</a:t>
            </a:r>
          </a:p>
          <a:p>
            <a:r>
              <a:rPr lang="en-GB" sz="2000" dirty="0">
                <a:solidFill>
                  <a:prstClr val="black"/>
                </a:solidFill>
              </a:rPr>
              <a:t>Left Side Wall: u=0; v=0; </a:t>
            </a:r>
            <a:r>
              <a:rPr lang="en-GB" sz="2000" dirty="0" err="1">
                <a:solidFill>
                  <a:prstClr val="black"/>
                </a:solidFill>
              </a:rPr>
              <a:t>dP</a:t>
            </a:r>
            <a:r>
              <a:rPr lang="en-GB" sz="2000" dirty="0">
                <a:solidFill>
                  <a:prstClr val="black"/>
                </a:solidFill>
              </a:rPr>
              <a:t>/dx=0; </a:t>
            </a:r>
            <a:r>
              <a:rPr lang="en-GB" sz="2000" dirty="0" err="1">
                <a:solidFill>
                  <a:prstClr val="black"/>
                </a:solidFill>
              </a:rPr>
              <a:t>dT</a:t>
            </a:r>
            <a:r>
              <a:rPr lang="en-GB" sz="2000" dirty="0">
                <a:solidFill>
                  <a:prstClr val="black"/>
                </a:solidFill>
              </a:rPr>
              <a:t>/dx=0;(insulation):</a:t>
            </a:r>
          </a:p>
          <a:p>
            <a:r>
              <a:rPr lang="en-GB" sz="2000" dirty="0">
                <a:solidFill>
                  <a:prstClr val="black"/>
                </a:solidFill>
              </a:rPr>
              <a:t>Right Side Wall: u=0; v=0; </a:t>
            </a:r>
            <a:r>
              <a:rPr lang="en-GB" sz="2000" dirty="0" err="1">
                <a:solidFill>
                  <a:prstClr val="black"/>
                </a:solidFill>
              </a:rPr>
              <a:t>dP</a:t>
            </a:r>
            <a:r>
              <a:rPr lang="en-GB" sz="2000" dirty="0">
                <a:solidFill>
                  <a:prstClr val="black"/>
                </a:solidFill>
              </a:rPr>
              <a:t>/dx=0; </a:t>
            </a:r>
            <a:r>
              <a:rPr lang="en-GB" sz="2000" dirty="0" err="1">
                <a:solidFill>
                  <a:prstClr val="black"/>
                </a:solidFill>
              </a:rPr>
              <a:t>dT</a:t>
            </a:r>
            <a:r>
              <a:rPr lang="en-GB" sz="2000" dirty="0">
                <a:solidFill>
                  <a:prstClr val="black"/>
                </a:solidFill>
              </a:rPr>
              <a:t>/dx=0; (insulation):</a:t>
            </a:r>
          </a:p>
          <a:p>
            <a:r>
              <a:rPr lang="en-GB" sz="2000" dirty="0">
                <a:solidFill>
                  <a:prstClr val="black"/>
                </a:solidFill>
              </a:rPr>
              <a:t> Bottom Wall:  u=0;v=0;dP/</a:t>
            </a:r>
            <a:r>
              <a:rPr lang="en-GB" sz="2000" dirty="0" err="1">
                <a:solidFill>
                  <a:prstClr val="black"/>
                </a:solidFill>
              </a:rPr>
              <a:t>dy</a:t>
            </a:r>
            <a:r>
              <a:rPr lang="en-GB" sz="2000" dirty="0">
                <a:solidFill>
                  <a:prstClr val="black"/>
                </a:solidFill>
              </a:rPr>
              <a:t>=0; </a:t>
            </a:r>
            <a:r>
              <a:rPr lang="en-GB" sz="2000" dirty="0" err="1" smtClean="0">
                <a:solidFill>
                  <a:prstClr val="black"/>
                </a:solidFill>
              </a:rPr>
              <a:t>T_bottom</a:t>
            </a:r>
            <a:r>
              <a:rPr lang="en-GB" sz="2000" dirty="0" smtClean="0">
                <a:solidFill>
                  <a:prstClr val="black"/>
                </a:solidFill>
              </a:rPr>
              <a:t>=75</a:t>
            </a:r>
            <a:r>
              <a:rPr lang="en-GB" sz="2000" baseline="30000" dirty="0" smtClean="0">
                <a:solidFill>
                  <a:prstClr val="black"/>
                </a:solidFill>
              </a:rPr>
              <a:t>o</a:t>
            </a:r>
            <a:r>
              <a:rPr lang="en-GB" sz="2000" dirty="0" smtClean="0">
                <a:solidFill>
                  <a:prstClr val="black"/>
                </a:solidFill>
              </a:rPr>
              <a:t>C(let’s </a:t>
            </a:r>
            <a:r>
              <a:rPr lang="en-GB" sz="2000" dirty="0">
                <a:solidFill>
                  <a:prstClr val="black"/>
                </a:solidFill>
              </a:rPr>
              <a:t>say);</a:t>
            </a:r>
          </a:p>
          <a:p>
            <a:pPr marL="0" lvl="0" indent="0">
              <a:buNone/>
            </a:pPr>
            <a:endParaRPr lang="en-GB" sz="2000" dirty="0">
              <a:solidFill>
                <a:prstClr val="black"/>
              </a:solidFill>
            </a:endParaRPr>
          </a:p>
          <a:p>
            <a:pPr marL="0" lvl="0" indent="0">
              <a:buNone/>
            </a:pPr>
            <a:r>
              <a:rPr lang="en-GB" sz="2000" dirty="0" smtClean="0">
                <a:solidFill>
                  <a:prstClr val="black"/>
                </a:solidFill>
              </a:rPr>
              <a:t>Note:</a:t>
            </a:r>
          </a:p>
          <a:p>
            <a:r>
              <a:rPr lang="en-GB" sz="2000" dirty="0" err="1" smtClean="0">
                <a:solidFill>
                  <a:prstClr val="black"/>
                </a:solidFill>
              </a:rPr>
              <a:t>T_bottom</a:t>
            </a:r>
            <a:r>
              <a:rPr lang="en-GB" sz="2000" dirty="0" smtClean="0">
                <a:solidFill>
                  <a:prstClr val="black"/>
                </a:solidFill>
              </a:rPr>
              <a:t> </a:t>
            </a:r>
            <a:r>
              <a:rPr lang="en-GB" sz="2000" dirty="0">
                <a:solidFill>
                  <a:prstClr val="black"/>
                </a:solidFill>
              </a:rPr>
              <a:t>&gt; </a:t>
            </a:r>
            <a:r>
              <a:rPr lang="en-GB" sz="2000" dirty="0" err="1">
                <a:solidFill>
                  <a:prstClr val="black"/>
                </a:solidFill>
              </a:rPr>
              <a:t>T_top</a:t>
            </a:r>
            <a:r>
              <a:rPr lang="en-GB" sz="2000" dirty="0">
                <a:solidFill>
                  <a:prstClr val="black"/>
                </a:solidFill>
              </a:rPr>
              <a:t>  </a:t>
            </a:r>
            <a:r>
              <a:rPr lang="en-GB" sz="2000" dirty="0">
                <a:solidFill>
                  <a:prstClr val="black"/>
                </a:solidFill>
                <a:sym typeface="Wingdings" pitchFamily="2" charset="2"/>
              </a:rPr>
              <a:t> density_bottom &lt; </a:t>
            </a:r>
            <a:r>
              <a:rPr lang="en-GB" sz="2000" dirty="0" err="1">
                <a:solidFill>
                  <a:prstClr val="black"/>
                </a:solidFill>
                <a:sym typeface="Wingdings" pitchFamily="2" charset="2"/>
              </a:rPr>
              <a:t>density_top</a:t>
            </a:r>
            <a:r>
              <a:rPr lang="en-GB" sz="2000" dirty="0">
                <a:solidFill>
                  <a:prstClr val="black"/>
                </a:solidFill>
                <a:sym typeface="Wingdings" pitchFamily="2" charset="2"/>
              </a:rPr>
              <a:t>  </a:t>
            </a:r>
            <a:r>
              <a:rPr lang="en-GB" sz="2000" dirty="0" err="1">
                <a:solidFill>
                  <a:prstClr val="black"/>
                </a:solidFill>
                <a:sym typeface="Wingdings" pitchFamily="2" charset="2"/>
              </a:rPr>
              <a:t>F_boyant</a:t>
            </a:r>
            <a:r>
              <a:rPr lang="en-GB" sz="2000" dirty="0">
                <a:solidFill>
                  <a:prstClr val="black"/>
                </a:solidFill>
                <a:sym typeface="Wingdings" pitchFamily="2" charset="2"/>
              </a:rPr>
              <a:t> @ dense Particles &gt; </a:t>
            </a:r>
            <a:r>
              <a:rPr lang="en-GB" sz="2000" dirty="0" err="1">
                <a:solidFill>
                  <a:prstClr val="black"/>
                </a:solidFill>
                <a:sym typeface="Wingdings" pitchFamily="2" charset="2"/>
              </a:rPr>
              <a:t>F_boyant</a:t>
            </a:r>
            <a:r>
              <a:rPr lang="en-GB" sz="2000" dirty="0">
                <a:solidFill>
                  <a:prstClr val="black"/>
                </a:solidFill>
                <a:sym typeface="Wingdings" pitchFamily="2" charset="2"/>
              </a:rPr>
              <a:t> @ lighter </a:t>
            </a:r>
            <a:r>
              <a:rPr lang="en-GB" sz="2000" dirty="0" smtClean="0">
                <a:solidFill>
                  <a:prstClr val="black"/>
                </a:solidFill>
                <a:sym typeface="Wingdings" pitchFamily="2" charset="2"/>
              </a:rPr>
              <a:t>Particles</a:t>
            </a:r>
          </a:p>
          <a:p>
            <a:r>
              <a:rPr lang="en-GB" sz="2000" dirty="0" smtClean="0">
                <a:solidFill>
                  <a:prstClr val="black"/>
                </a:solidFill>
                <a:sym typeface="Wingdings" pitchFamily="2" charset="2"/>
              </a:rPr>
              <a:t>Top and bottom walls are maintained at constant but different temperatures.</a:t>
            </a:r>
            <a:r>
              <a:rPr lang="en-GB" sz="1800" dirty="0">
                <a:solidFill>
                  <a:prstClr val="black"/>
                </a:solidFill>
              </a:rPr>
              <a:t/>
            </a:r>
            <a:br>
              <a:rPr lang="en-GB" sz="1800" dirty="0">
                <a:solidFill>
                  <a:prstClr val="black"/>
                </a:solidFill>
              </a:rPr>
            </a:br>
            <a:endParaRPr lang="en-GB" sz="2800" dirty="0">
              <a:solidFill>
                <a:prstClr val="black"/>
              </a:solidFill>
            </a:endParaRPr>
          </a:p>
          <a:p>
            <a:endParaRPr lang="en-GB" dirty="0"/>
          </a:p>
        </p:txBody>
      </p:sp>
    </p:spTree>
    <p:extLst>
      <p:ext uri="{BB962C8B-B14F-4D97-AF65-F5344CB8AC3E}">
        <p14:creationId xmlns:p14="http://schemas.microsoft.com/office/powerpoint/2010/main" val="379099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620000" cy="868362"/>
          </a:xfrm>
        </p:spPr>
        <p:txBody>
          <a:bodyPr/>
          <a:lstStyle/>
          <a:p>
            <a:r>
              <a:rPr lang="en-US" dirty="0" smtClean="0"/>
              <a:t>Proposed Algorithm</a:t>
            </a:r>
            <a:endParaRPr lang="en-GB" dirty="0"/>
          </a:p>
        </p:txBody>
      </p:sp>
      <p:sp>
        <p:nvSpPr>
          <p:cNvPr id="3" name="Content Placeholder 2"/>
          <p:cNvSpPr>
            <a:spLocks noGrp="1"/>
          </p:cNvSpPr>
          <p:nvPr>
            <p:ph idx="1"/>
          </p:nvPr>
        </p:nvSpPr>
        <p:spPr>
          <a:xfrm>
            <a:off x="457200" y="1066800"/>
            <a:ext cx="8305800" cy="5334000"/>
          </a:xfrm>
        </p:spPr>
        <p:txBody>
          <a:bodyPr>
            <a:normAutofit/>
          </a:bodyPr>
          <a:lstStyle/>
          <a:p>
            <a:endParaRPr lang="en-GB" sz="2000" dirty="0"/>
          </a:p>
        </p:txBody>
      </p:sp>
    </p:spTree>
    <p:extLst>
      <p:ext uri="{BB962C8B-B14F-4D97-AF65-F5344CB8AC3E}">
        <p14:creationId xmlns:p14="http://schemas.microsoft.com/office/powerpoint/2010/main" val="287650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4341</TotalTime>
  <Words>670</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Conservative and non-Conservative Form</vt:lpstr>
      <vt:lpstr>Thermal/Internal Energy Equation </vt:lpstr>
      <vt:lpstr>What’s Happening Inside the lid Driven Cavity</vt:lpstr>
      <vt:lpstr>Contd. </vt:lpstr>
      <vt:lpstr> Boussinesq Approximation </vt:lpstr>
      <vt:lpstr>Initial and Boundary Conditions</vt:lpstr>
      <vt:lpstr>Proposed Algorithm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Hannan</dc:creator>
  <cp:lastModifiedBy>Abdul Hannan</cp:lastModifiedBy>
  <cp:revision>20</cp:revision>
  <dcterms:created xsi:type="dcterms:W3CDTF">2006-08-16T00:00:00Z</dcterms:created>
  <dcterms:modified xsi:type="dcterms:W3CDTF">2019-08-15T13:28:28Z</dcterms:modified>
</cp:coreProperties>
</file>