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29" r:id="rId3"/>
    <p:sldId id="331" r:id="rId4"/>
    <p:sldId id="338" r:id="rId5"/>
    <p:sldId id="334" r:id="rId6"/>
    <p:sldId id="339" r:id="rId7"/>
    <p:sldId id="340" r:id="rId8"/>
    <p:sldId id="341" r:id="rId9"/>
    <p:sldId id="342" r:id="rId10"/>
    <p:sldId id="332" r:id="rId11"/>
    <p:sldId id="343" r:id="rId12"/>
    <p:sldId id="345" r:id="rId13"/>
    <p:sldId id="335" r:id="rId14"/>
    <p:sldId id="346" r:id="rId15"/>
    <p:sldId id="349" r:id="rId16"/>
    <p:sldId id="356" r:id="rId17"/>
    <p:sldId id="350" r:id="rId18"/>
    <p:sldId id="352" r:id="rId19"/>
    <p:sldId id="357" r:id="rId20"/>
    <p:sldId id="358" r:id="rId21"/>
    <p:sldId id="359" r:id="rId22"/>
    <p:sldId id="360" r:id="rId23"/>
    <p:sldId id="355" r:id="rId24"/>
    <p:sldId id="361" r:id="rId25"/>
    <p:sldId id="362" r:id="rId26"/>
    <p:sldId id="363" r:id="rId27"/>
    <p:sldId id="3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09" autoAdjust="0"/>
    <p:restoredTop sz="86176" autoAdjust="0"/>
  </p:normalViewPr>
  <p:slideViewPr>
    <p:cSldViewPr snapToGrid="0">
      <p:cViewPr>
        <p:scale>
          <a:sx n="50" d="100"/>
          <a:sy n="50" d="100"/>
        </p:scale>
        <p:origin x="105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276E2-B08C-4C16-BBF7-3F688541159F}"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4DB92-4273-4CF8-A3A5-E0B909D2DC6C}" type="slidenum">
              <a:rPr lang="en-US" smtClean="0"/>
              <a:t>‹#›</a:t>
            </a:fld>
            <a:endParaRPr lang="en-US"/>
          </a:p>
        </p:txBody>
      </p:sp>
    </p:spTree>
    <p:extLst>
      <p:ext uri="{BB962C8B-B14F-4D97-AF65-F5344CB8AC3E}">
        <p14:creationId xmlns:p14="http://schemas.microsoft.com/office/powerpoint/2010/main" val="106833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13</a:t>
            </a:fld>
            <a:endParaRPr lang="en-US"/>
          </a:p>
        </p:txBody>
      </p:sp>
    </p:spTree>
    <p:extLst>
      <p:ext uri="{BB962C8B-B14F-4D97-AF65-F5344CB8AC3E}">
        <p14:creationId xmlns:p14="http://schemas.microsoft.com/office/powerpoint/2010/main" val="416475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conflict resolution stage pertains specifically to situations involving interpersonal or organizational conflicts. It involves identifying, addressing, and resolving conflicts through collaborative problem-solving, negotiation, mediation, or other conflict resolution techniques. This stage focuses on restoring harmony, understanding, and cooperation among conflicting parties to achieve mutually acceptable solutions and prevent future conflicts.</a:t>
            </a:r>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18</a:t>
            </a:fld>
            <a:endParaRPr lang="en-US"/>
          </a:p>
        </p:txBody>
      </p:sp>
    </p:spTree>
    <p:extLst>
      <p:ext uri="{BB962C8B-B14F-4D97-AF65-F5344CB8AC3E}">
        <p14:creationId xmlns:p14="http://schemas.microsoft.com/office/powerpoint/2010/main" val="37957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Integrative approaches to conflict resolution focus on finding solutions that maximize mutual gains and create value for all parties involved.</a:t>
            </a:r>
          </a:p>
          <a:p>
            <a:r>
              <a:rPr lang="en-US" sz="1200" b="0" i="0" kern="1200" dirty="0">
                <a:solidFill>
                  <a:schemeClr val="tx1"/>
                </a:solidFill>
                <a:effectLst/>
                <a:latin typeface="+mn-lt"/>
                <a:ea typeface="+mn-ea"/>
                <a:cs typeface="+mn-cs"/>
              </a:rPr>
              <a:t>Distributive approaches to conflict resolution involve dividing a fixed set of resources between conflicting parties. These techniques often result in zero-sum outcomes, where one party's gain is another party's loss</a:t>
            </a:r>
          </a:p>
          <a:p>
            <a:r>
              <a:rPr lang="en-US" sz="1200" b="0" i="0" kern="1200" dirty="0">
                <a:solidFill>
                  <a:schemeClr val="tx1"/>
                </a:solidFill>
                <a:effectLst/>
                <a:latin typeface="+mn-lt"/>
                <a:ea typeface="+mn-ea"/>
                <a:cs typeface="+mn-cs"/>
              </a:rPr>
              <a:t>Relational approaches to conflict resolution focus on preserving and improving relationships between conflicting parties while addressing the underlying issues causing the conflict. These techniques prioritize communication, empathy, and understanding to repair trust and strengthen connections. </a:t>
            </a:r>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23</a:t>
            </a:fld>
            <a:endParaRPr lang="en-US"/>
          </a:p>
        </p:txBody>
      </p:sp>
    </p:spTree>
    <p:extLst>
      <p:ext uri="{BB962C8B-B14F-4D97-AF65-F5344CB8AC3E}">
        <p14:creationId xmlns:p14="http://schemas.microsoft.com/office/powerpoint/2010/main" val="1813367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F49B4-F2BE-0FD3-4BE5-FF68CD8F6E74}"/>
              </a:ext>
            </a:extLst>
          </p:cNvPr>
          <p:cNvSpPr>
            <a:spLocks noGrp="1"/>
          </p:cNvSpPr>
          <p:nvPr>
            <p:ph type="ctrTitle"/>
          </p:nvPr>
        </p:nvSpPr>
        <p:spPr>
          <a:xfrm>
            <a:off x="1748589" y="1636295"/>
            <a:ext cx="9079832" cy="1942679"/>
          </a:xfrm>
        </p:spPr>
        <p:txBody>
          <a:bodyPr/>
          <a:lstStyle/>
          <a:p>
            <a:pPr algn="ctr"/>
            <a:r>
              <a:rPr lang="x-none" b="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ROFESSIONAL ETHICS</a:t>
            </a:r>
            <a:endParaRPr lang="x-none"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7B52173-3C50-5894-7262-BCDE03F8845F}"/>
              </a:ext>
            </a:extLst>
          </p:cNvPr>
          <p:cNvSpPr>
            <a:spLocks noGrp="1"/>
          </p:cNvSpPr>
          <p:nvPr>
            <p:ph type="subTitle" idx="1"/>
          </p:nvPr>
        </p:nvSpPr>
        <p:spPr>
          <a:xfrm>
            <a:off x="5014651" y="3909522"/>
            <a:ext cx="2512820" cy="861420"/>
          </a:xfrm>
        </p:spPr>
        <p:txBody>
          <a:bodyPr>
            <a:normAutofit/>
          </a:bodyPr>
          <a:lstStyle/>
          <a:p>
            <a:r>
              <a:rPr lang="x-none" sz="2400" b="1" dirty="0">
                <a:solidFill>
                  <a:schemeClr val="bg1"/>
                </a:solidFill>
                <a:latin typeface="Times New Roman" panose="02020603050405020304" pitchFamily="18" charset="0"/>
                <a:cs typeface="Times New Roman" panose="02020603050405020304" pitchFamily="18" charset="0"/>
              </a:rPr>
              <a:t>LECTURE # </a:t>
            </a:r>
            <a:r>
              <a:rPr lang="en-US" sz="2400" b="1" dirty="0">
                <a:solidFill>
                  <a:schemeClr val="bg1"/>
                </a:solidFill>
                <a:latin typeface="Times New Roman" panose="02020603050405020304" pitchFamily="18" charset="0"/>
                <a:cs typeface="Times New Roman" panose="02020603050405020304" pitchFamily="18" charset="0"/>
              </a:rPr>
              <a:t>6</a:t>
            </a:r>
            <a:endParaRPr lang="x-none"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44" y="668867"/>
            <a:ext cx="9448878" cy="1079721"/>
          </a:xfrm>
        </p:spPr>
        <p:txBody>
          <a:bodyPr/>
          <a:lstStyle/>
          <a:p>
            <a:pPr algn="ctr"/>
            <a:r>
              <a:rPr lang="en-US" dirty="0"/>
              <a:t>Ethical decision-making for cross-functional professionals</a:t>
            </a:r>
          </a:p>
        </p:txBody>
      </p:sp>
      <p:sp>
        <p:nvSpPr>
          <p:cNvPr id="3" name="Content Placeholder 2"/>
          <p:cNvSpPr>
            <a:spLocks noGrp="1"/>
          </p:cNvSpPr>
          <p:nvPr>
            <p:ph idx="1"/>
          </p:nvPr>
        </p:nvSpPr>
        <p:spPr>
          <a:xfrm>
            <a:off x="1154954" y="2603500"/>
            <a:ext cx="10331193" cy="3765216"/>
          </a:xfrm>
        </p:spPr>
        <p:txBody>
          <a:bodyPr>
            <a:noAutofit/>
          </a:bodyPr>
          <a:lstStyle/>
          <a:p>
            <a:r>
              <a:rPr lang="en-US" sz="2400" dirty="0"/>
              <a:t>Professionals working across different functions or departments within an organization.</a:t>
            </a:r>
          </a:p>
          <a:p>
            <a:r>
              <a:rPr lang="en-US" sz="2400" dirty="0"/>
              <a:t>Cross-functional professionals </a:t>
            </a:r>
            <a:r>
              <a:rPr lang="en-US" sz="2400" b="1" dirty="0">
                <a:solidFill>
                  <a:srgbClr val="FF0000"/>
                </a:solidFill>
              </a:rPr>
              <a:t>often encounter </a:t>
            </a:r>
            <a:r>
              <a:rPr lang="en-US" sz="2400" dirty="0"/>
              <a:t>complex situations where ethical considerations </a:t>
            </a:r>
            <a:r>
              <a:rPr lang="en-US" sz="2400" b="1" dirty="0">
                <a:solidFill>
                  <a:srgbClr val="FF0000"/>
                </a:solidFill>
              </a:rPr>
              <a:t>intersect</a:t>
            </a:r>
            <a:r>
              <a:rPr lang="en-US" sz="2400" dirty="0"/>
              <a:t> with their responsibilities and interactions with diverse stakeholders.</a:t>
            </a:r>
          </a:p>
          <a:p>
            <a:r>
              <a:rPr lang="en-US" sz="2400" dirty="0"/>
              <a:t>Ethical decision-making ensures that professionals navigate these situations with integrity, accountability, and respect for ethical principles, thereby upholding the organization's values and reputation.</a:t>
            </a:r>
          </a:p>
        </p:txBody>
      </p:sp>
    </p:spTree>
    <p:extLst>
      <p:ext uri="{BB962C8B-B14F-4D97-AF65-F5344CB8AC3E}">
        <p14:creationId xmlns:p14="http://schemas.microsoft.com/office/powerpoint/2010/main" val="130400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95" y="625643"/>
            <a:ext cx="9400673" cy="1331494"/>
          </a:xfrm>
        </p:spPr>
        <p:txBody>
          <a:bodyPr/>
          <a:lstStyle/>
          <a:p>
            <a:pPr algn="ctr"/>
            <a:r>
              <a:rPr lang="en-US" dirty="0"/>
              <a:t/>
            </a:r>
            <a:br>
              <a:rPr lang="en-US" dirty="0"/>
            </a:br>
            <a:r>
              <a:rPr lang="en-US" dirty="0"/>
              <a:t>Case Study-Balancing Profitability and Social Responsibility</a:t>
            </a:r>
            <a:r>
              <a:rPr lang="en-US" b="1" dirty="0"/>
              <a:t/>
            </a:r>
            <a:br>
              <a:rPr lang="en-US" b="1" dirty="0"/>
            </a:br>
            <a:endParaRPr lang="en-US" dirty="0"/>
          </a:p>
        </p:txBody>
      </p:sp>
      <p:sp>
        <p:nvSpPr>
          <p:cNvPr id="3" name="Content Placeholder 2"/>
          <p:cNvSpPr>
            <a:spLocks noGrp="1"/>
          </p:cNvSpPr>
          <p:nvPr>
            <p:ph idx="1"/>
          </p:nvPr>
        </p:nvSpPr>
        <p:spPr>
          <a:xfrm>
            <a:off x="1203080" y="2374232"/>
            <a:ext cx="10106604" cy="4094747"/>
          </a:xfrm>
        </p:spPr>
        <p:txBody>
          <a:bodyPr>
            <a:normAutofit/>
          </a:bodyPr>
          <a:lstStyle/>
          <a:p>
            <a:pPr algn="just"/>
            <a:r>
              <a:rPr lang="en-US" sz="2000" b="1" dirty="0"/>
              <a:t>Scenario:</a:t>
            </a:r>
            <a:r>
              <a:rPr lang="en-US" sz="2000" dirty="0"/>
              <a:t> ABC Corporation is a multinational manufacturing company known for producing consumer electronics. The company is considering expanding its operations to a developing country where labor costs are lower. However, the country has a history of labor rights violations and poor working conditions in manufacturing facilities.</a:t>
            </a:r>
          </a:p>
          <a:p>
            <a:pPr algn="just"/>
            <a:r>
              <a:rPr lang="en-US" sz="2000" dirty="0"/>
              <a:t>ABC Corporation's </a:t>
            </a:r>
            <a:r>
              <a:rPr lang="en-US" sz="2000" dirty="0">
                <a:solidFill>
                  <a:srgbClr val="FF0000"/>
                </a:solidFill>
              </a:rPr>
              <a:t>cross-functional team</a:t>
            </a:r>
            <a:r>
              <a:rPr lang="en-US" sz="2000" dirty="0"/>
              <a:t>, consisting of </a:t>
            </a:r>
            <a:r>
              <a:rPr lang="en-US" sz="2000" b="1" dirty="0">
                <a:solidFill>
                  <a:schemeClr val="accent1">
                    <a:lumMod val="75000"/>
                  </a:schemeClr>
                </a:solidFill>
              </a:rPr>
              <a:t>executives from finance</a:t>
            </a:r>
            <a:r>
              <a:rPr lang="en-US" sz="2000" dirty="0"/>
              <a:t>, </a:t>
            </a:r>
            <a:r>
              <a:rPr lang="en-US" sz="2000" b="1" dirty="0">
                <a:solidFill>
                  <a:schemeClr val="accent5">
                    <a:lumMod val="50000"/>
                  </a:schemeClr>
                </a:solidFill>
              </a:rPr>
              <a:t>operations</a:t>
            </a:r>
            <a:r>
              <a:rPr lang="en-US" sz="2000" dirty="0"/>
              <a:t>, </a:t>
            </a:r>
            <a:r>
              <a:rPr lang="en-US" sz="2000" b="1" dirty="0">
                <a:solidFill>
                  <a:srgbClr val="00B050"/>
                </a:solidFill>
              </a:rPr>
              <a:t>human resources</a:t>
            </a:r>
            <a:r>
              <a:rPr lang="en-US" sz="2000" dirty="0"/>
              <a:t>, and </a:t>
            </a:r>
            <a:r>
              <a:rPr lang="en-US" sz="2000" b="1" dirty="0">
                <a:solidFill>
                  <a:srgbClr val="002060"/>
                </a:solidFill>
              </a:rPr>
              <a:t>marketing </a:t>
            </a:r>
            <a:r>
              <a:rPr lang="en-US" sz="2000" dirty="0"/>
              <a:t>departments, is tasked with making a decision regarding the expansion. The finance department projects significant cost savings and increased profitability by relocating manufacturing operations to the new country. However, the operations and human resources departments raise concerns about the ethical implications of operating in a region with documented labor rights abuses.</a:t>
            </a:r>
          </a:p>
        </p:txBody>
      </p:sp>
    </p:spTree>
    <p:extLst>
      <p:ext uri="{BB962C8B-B14F-4D97-AF65-F5344CB8AC3E}">
        <p14:creationId xmlns:p14="http://schemas.microsoft.com/office/powerpoint/2010/main" val="187518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347235" cy="3416300"/>
          </a:xfrm>
        </p:spPr>
        <p:txBody>
          <a:bodyPr>
            <a:normAutofit/>
          </a:bodyPr>
          <a:lstStyle/>
          <a:p>
            <a:pPr algn="just"/>
            <a:r>
              <a:rPr lang="en-US" sz="2400" dirty="0">
                <a:solidFill>
                  <a:srgbClr val="C00000"/>
                </a:solidFill>
              </a:rPr>
              <a:t>Should ABC Corporation prioritize profitability and cost savings by relocating manufacturing operations to a country with lower labor standards, or should it prioritize social responsibility and ethical conduct by avoiding business operations in regions with a history of labor rights violations?</a:t>
            </a:r>
          </a:p>
        </p:txBody>
      </p:sp>
      <p:sp>
        <p:nvSpPr>
          <p:cNvPr id="4" name="Title 1"/>
          <p:cNvSpPr>
            <a:spLocks noGrp="1"/>
          </p:cNvSpPr>
          <p:nvPr>
            <p:ph type="title"/>
          </p:nvPr>
        </p:nvSpPr>
        <p:spPr/>
        <p:txBody>
          <a:bodyPr/>
          <a:lstStyle/>
          <a:p>
            <a:pPr algn="ctr"/>
            <a:r>
              <a:rPr lang="en-US" dirty="0"/>
              <a:t/>
            </a:r>
            <a:br>
              <a:rPr lang="en-US" dirty="0"/>
            </a:br>
            <a:r>
              <a:rPr lang="en-US" dirty="0"/>
              <a:t>Case Study-Balancing Profitability and Social Responsibility</a:t>
            </a:r>
            <a:r>
              <a:rPr lang="en-US" b="1" dirty="0"/>
              <a:t/>
            </a:r>
            <a:br>
              <a:rPr lang="en-US" b="1" dirty="0"/>
            </a:br>
            <a:endParaRPr lang="en-US" dirty="0"/>
          </a:p>
        </p:txBody>
      </p:sp>
    </p:spTree>
    <p:extLst>
      <p:ext uri="{BB962C8B-B14F-4D97-AF65-F5344CB8AC3E}">
        <p14:creationId xmlns:p14="http://schemas.microsoft.com/office/powerpoint/2010/main" val="208297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73769"/>
            <a:ext cx="9448878" cy="1331494"/>
          </a:xfrm>
        </p:spPr>
        <p:txBody>
          <a:bodyPr/>
          <a:lstStyle/>
          <a:p>
            <a:pPr algn="ctr"/>
            <a:r>
              <a:rPr lang="en-US" dirty="0"/>
              <a:t>Moral Responsibilities of Cross-Functional Area Professionals</a:t>
            </a:r>
          </a:p>
        </p:txBody>
      </p:sp>
      <p:sp>
        <p:nvSpPr>
          <p:cNvPr id="3" name="Content Placeholder 2"/>
          <p:cNvSpPr>
            <a:spLocks noGrp="1"/>
          </p:cNvSpPr>
          <p:nvPr>
            <p:ph idx="1"/>
          </p:nvPr>
        </p:nvSpPr>
        <p:spPr>
          <a:xfrm>
            <a:off x="497306" y="2410995"/>
            <a:ext cx="11261558" cy="4254500"/>
          </a:xfrm>
        </p:spPr>
        <p:txBody>
          <a:bodyPr>
            <a:noAutofit/>
          </a:bodyPr>
          <a:lstStyle/>
          <a:p>
            <a:pPr algn="just"/>
            <a:r>
              <a:rPr lang="en-US" sz="2000" b="1" dirty="0"/>
              <a:t>Individual Decision Making </a:t>
            </a:r>
            <a:r>
              <a:rPr lang="en-US" sz="2000" dirty="0"/>
              <a:t>: Focuses on the moral framework guiding individual decision-making within cross-functional roles. </a:t>
            </a:r>
          </a:p>
          <a:p>
            <a:pPr marL="750887" indent="-285750" algn="just">
              <a:buFont typeface="Wingdings" panose="05000000000000000000" pitchFamily="2" charset="2"/>
              <a:buChar char="v"/>
            </a:pPr>
            <a:r>
              <a:rPr lang="en-US" sz="2000" dirty="0">
                <a:solidFill>
                  <a:srgbClr val="FF0000"/>
                </a:solidFill>
              </a:rPr>
              <a:t>Examples</a:t>
            </a:r>
            <a:r>
              <a:rPr lang="en-US" sz="2000" dirty="0"/>
              <a:t> of ethical dilemmas faced by cross-functional professionals may include conflicts of interest, confidentiality breaches, or decisions impacting employee welfare and organizational reputation.</a:t>
            </a:r>
          </a:p>
          <a:p>
            <a:r>
              <a:rPr lang="en-US" sz="2000" b="1" dirty="0"/>
              <a:t>Stakeholder Perspectives and Considerations : </a:t>
            </a:r>
            <a:r>
              <a:rPr lang="en-US" sz="2000" dirty="0"/>
              <a:t>It emphasizes the need for professionals to consider stakeholders' concerns, preferences, and expectations when making decisions.</a:t>
            </a:r>
          </a:p>
          <a:p>
            <a:pPr marL="750888" indent="-285750">
              <a:buFont typeface="Wingdings" panose="05000000000000000000" pitchFamily="2" charset="2"/>
              <a:buChar char="v"/>
            </a:pPr>
            <a:r>
              <a:rPr lang="en-US" sz="2000" dirty="0"/>
              <a:t>Stakeholders can influence decision-making processes and outcomes through their input, feedback, and influence.</a:t>
            </a:r>
            <a:endParaRPr lang="en-US" sz="2000" b="1" dirty="0"/>
          </a:p>
          <a:p>
            <a:endParaRPr lang="en-US" sz="2000" dirty="0"/>
          </a:p>
        </p:txBody>
      </p:sp>
    </p:spTree>
    <p:extLst>
      <p:ext uri="{BB962C8B-B14F-4D97-AF65-F5344CB8AC3E}">
        <p14:creationId xmlns:p14="http://schemas.microsoft.com/office/powerpoint/2010/main" val="361647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1154954" y="3148932"/>
            <a:ext cx="9865972" cy="1551405"/>
          </a:xfrm>
        </p:spPr>
        <p:txBody>
          <a:bodyPr>
            <a:noAutofit/>
          </a:bodyPr>
          <a:lstStyle/>
          <a:p>
            <a:pPr marL="0" indent="0" algn="just">
              <a:buNone/>
            </a:pPr>
            <a:r>
              <a:rPr lang="en-US" sz="3200" b="1" dirty="0">
                <a:solidFill>
                  <a:srgbClr val="FF0000"/>
                </a:solidFill>
              </a:rPr>
              <a:t>Managing Crisis and conflict resolution/ risk management</a:t>
            </a:r>
            <a:r>
              <a:rPr lang="en-US" sz="3200" dirty="0">
                <a:solidFill>
                  <a:srgbClr val="FF0000"/>
                </a:solidFill>
              </a:rPr>
              <a:t/>
            </a:r>
            <a:br>
              <a:rPr lang="en-US" sz="3200" dirty="0">
                <a:solidFill>
                  <a:srgbClr val="FF0000"/>
                </a:solidFill>
              </a:rPr>
            </a:br>
            <a:endParaRPr lang="en-US" sz="3200" dirty="0">
              <a:solidFill>
                <a:srgbClr val="FF0000"/>
              </a:solidFill>
            </a:endParaRPr>
          </a:p>
          <a:p>
            <a:pPr algn="just"/>
            <a:endParaRPr lang="en-US" sz="3200" dirty="0">
              <a:solidFill>
                <a:srgbClr val="FF0000"/>
              </a:solidFill>
            </a:endParaRPr>
          </a:p>
        </p:txBody>
      </p:sp>
    </p:spTree>
    <p:extLst>
      <p:ext uri="{BB962C8B-B14F-4D97-AF65-F5344CB8AC3E}">
        <p14:creationId xmlns:p14="http://schemas.microsoft.com/office/powerpoint/2010/main" val="76753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62685" y="2394953"/>
            <a:ext cx="8388219" cy="4194110"/>
          </a:xfrm>
          <a:prstGeom prst="rect">
            <a:avLst/>
          </a:prstGeom>
        </p:spPr>
      </p:pic>
    </p:spTree>
    <p:extLst>
      <p:ext uri="{BB962C8B-B14F-4D97-AF65-F5344CB8AC3E}">
        <p14:creationId xmlns:p14="http://schemas.microsoft.com/office/powerpoint/2010/main" val="77353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Crisis management</a:t>
            </a:r>
          </a:p>
        </p:txBody>
      </p:sp>
      <p:sp>
        <p:nvSpPr>
          <p:cNvPr id="3" name="Content Placeholder 2"/>
          <p:cNvSpPr>
            <a:spLocks noGrp="1"/>
          </p:cNvSpPr>
          <p:nvPr>
            <p:ph idx="1"/>
          </p:nvPr>
        </p:nvSpPr>
        <p:spPr>
          <a:xfrm>
            <a:off x="1154954" y="2603500"/>
            <a:ext cx="9914099" cy="3416300"/>
          </a:xfrm>
        </p:spPr>
        <p:txBody>
          <a:bodyPr>
            <a:normAutofit/>
          </a:bodyPr>
          <a:lstStyle/>
          <a:p>
            <a:pPr marL="0" indent="0" algn="just">
              <a:buNone/>
            </a:pPr>
            <a:endParaRPr lang="en-US" sz="2400" dirty="0"/>
          </a:p>
          <a:p>
            <a:pPr marL="0" indent="0" algn="just">
              <a:buNone/>
            </a:pPr>
            <a:r>
              <a:rPr lang="en-US" sz="2400" dirty="0"/>
              <a:t>Crisis management refers to the process of effectively handling and mitigating the impact of unexpected events or emergencies that have the potential to disrupt normal operations, harm stakeholders, or damage an organization's reputation. It involves a systematic approach to identifying, assessing, responding to, and recovering from crises in a timely and strategic manner</a:t>
            </a:r>
          </a:p>
        </p:txBody>
      </p:sp>
    </p:spTree>
    <p:extLst>
      <p:ext uri="{BB962C8B-B14F-4D97-AF65-F5344CB8AC3E}">
        <p14:creationId xmlns:p14="http://schemas.microsoft.com/office/powerpoint/2010/main" val="192773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4102100"/>
          </a:xfrm>
        </p:spPr>
        <p:txBody>
          <a:bodyPr>
            <a:noAutofit/>
          </a:bodyPr>
          <a:lstStyle/>
          <a:p>
            <a:pPr>
              <a:buFont typeface="Wingdings" panose="05000000000000000000" pitchFamily="2" charset="2"/>
              <a:buChar char="q"/>
            </a:pPr>
            <a:r>
              <a:rPr lang="en-US" sz="2400" dirty="0"/>
              <a:t>“Turning point for better or worse,” a “decisive moment” or “crucial time”</a:t>
            </a:r>
          </a:p>
          <a:p>
            <a:pPr>
              <a:buFont typeface="Wingdings" panose="05000000000000000000" pitchFamily="2" charset="2"/>
              <a:buChar char="q"/>
            </a:pPr>
            <a:r>
              <a:rPr lang="en-US" sz="2400" dirty="0"/>
              <a:t>The art of removing much of the risk and uncertainty to achieve more control over the situation</a:t>
            </a:r>
          </a:p>
          <a:p>
            <a:pPr>
              <a:buFont typeface="Wingdings" panose="05000000000000000000" pitchFamily="2" charset="2"/>
              <a:buChar char="q"/>
            </a:pPr>
            <a:r>
              <a:rPr lang="en-US" sz="2400" dirty="0"/>
              <a:t>Crisis management methods evolved from the study of how corporations and leaders responded (and should have responded) to crisis</a:t>
            </a:r>
          </a:p>
          <a:p>
            <a:pPr>
              <a:buFont typeface="Wingdings" panose="05000000000000000000" pitchFamily="2" charset="2"/>
              <a:buChar char="q"/>
            </a:pPr>
            <a:r>
              <a:rPr lang="en-US" sz="2400" dirty="0"/>
              <a:t>Essential for understanding and possibly preventing future fiascos.</a:t>
            </a:r>
          </a:p>
          <a:p>
            <a:endParaRPr lang="en-US" sz="2400" dirty="0"/>
          </a:p>
        </p:txBody>
      </p:sp>
      <p:sp>
        <p:nvSpPr>
          <p:cNvPr id="4" name="Title 1"/>
          <p:cNvSpPr txBox="1">
            <a:spLocks noGrp="1"/>
          </p:cNvSpPr>
          <p:nvPr>
            <p:ph type="title"/>
          </p:nvPr>
        </p:nvSpPr>
        <p:spPr>
          <a:xfrm>
            <a:off x="1154954" y="716994"/>
            <a:ext cx="8761413" cy="1159931"/>
          </a:xfrm>
          <a:prstGeom prst="rect">
            <a:avLst/>
          </a:prstGeom>
        </p:spPr>
        <p:txBody>
          <a:bodyPr vert="horz" lIns="91440" tIns="45720" rIns="91440" bIns="45720" rtlCol="0" anchor="t">
            <a:normAutofit fontScale="90000"/>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defRPr/>
            </a:pPr>
            <a:endParaRPr lang="en-US" sz="3600" b="1" dirty="0">
              <a:solidFill>
                <a:schemeClr val="bg1"/>
              </a:solidFill>
              <a:latin typeface="Roboto Mono Regular Bold"/>
            </a:endParaRPr>
          </a:p>
          <a:p>
            <a:pPr lvl="0" algn="ctr">
              <a:defRPr/>
            </a:pPr>
            <a:r>
              <a:rPr lang="en-US" sz="3600" b="1" dirty="0">
                <a:solidFill>
                  <a:schemeClr val="bg1"/>
                </a:solidFill>
                <a:latin typeface="Roboto Mono Regular Bold"/>
              </a:rPr>
              <a:t>Managing Crisis</a:t>
            </a:r>
          </a:p>
        </p:txBody>
      </p:sp>
    </p:spTree>
    <p:extLst>
      <p:ext uri="{BB962C8B-B14F-4D97-AF65-F5344CB8AC3E}">
        <p14:creationId xmlns:p14="http://schemas.microsoft.com/office/powerpoint/2010/main" val="31281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478341" y="1892104"/>
            <a:ext cx="8721970" cy="4965896"/>
          </a:xfrm>
          <a:prstGeom prst="rect">
            <a:avLst/>
          </a:prstGeom>
        </p:spPr>
      </p:pic>
      <p:sp>
        <p:nvSpPr>
          <p:cNvPr id="2" name="Rectangle 1"/>
          <p:cNvSpPr/>
          <p:nvPr/>
        </p:nvSpPr>
        <p:spPr>
          <a:xfrm>
            <a:off x="2117559" y="846970"/>
            <a:ext cx="7138736" cy="584775"/>
          </a:xfrm>
          <a:prstGeom prst="rect">
            <a:avLst/>
          </a:prstGeom>
        </p:spPr>
        <p:txBody>
          <a:bodyPr wrap="square">
            <a:spAutoFit/>
          </a:bodyPr>
          <a:lstStyle/>
          <a:p>
            <a:r>
              <a:rPr lang="en-US" sz="3200" b="1" dirty="0">
                <a:solidFill>
                  <a:schemeClr val="bg1"/>
                </a:solidFill>
                <a:latin typeface="Roboto Mono Regular Bold"/>
              </a:rPr>
              <a:t>Stages of Crisis Management</a:t>
            </a:r>
            <a:endParaRPr lang="en-US" sz="3200" dirty="0"/>
          </a:p>
        </p:txBody>
      </p:sp>
    </p:spTree>
    <p:extLst>
      <p:ext uri="{BB962C8B-B14F-4D97-AF65-F5344CB8AC3E}">
        <p14:creationId xmlns:p14="http://schemas.microsoft.com/office/powerpoint/2010/main" val="48630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Prodromal Stage (Warning Stage)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Early signs or signals of a potential crisis appear.</a:t>
            </a:r>
          </a:p>
          <a:p>
            <a:pPr>
              <a:buFont typeface="Arial" panose="020B0604020202020204" pitchFamily="34" charset="0"/>
              <a:buChar char="•"/>
            </a:pPr>
            <a:r>
              <a:rPr lang="en-US" dirty="0" smtClean="0"/>
              <a:t>Organizations </a:t>
            </a:r>
            <a:r>
              <a:rPr lang="en-US" dirty="0"/>
              <a:t>can still prevent or minimize the impact if they act quickly.</a:t>
            </a:r>
          </a:p>
          <a:p>
            <a:pPr>
              <a:buFont typeface="Arial" panose="020B0604020202020204" pitchFamily="34" charset="0"/>
              <a:buChar char="•"/>
            </a:pPr>
            <a:r>
              <a:rPr lang="en-US" dirty="0"/>
              <a:t>Example: A company notices declining customer satisfaction or safety complaints.</a:t>
            </a:r>
          </a:p>
          <a:p>
            <a:pPr>
              <a:buFont typeface="Arial" panose="020B0604020202020204" pitchFamily="34" charset="0"/>
              <a:buChar char="•"/>
            </a:pPr>
            <a:r>
              <a:rPr lang="en-US" b="1" dirty="0"/>
              <a:t>Goal:</a:t>
            </a:r>
            <a:r>
              <a:rPr lang="en-US" dirty="0"/>
              <a:t> Detect and prevent the crisis.</a:t>
            </a:r>
          </a:p>
          <a:p>
            <a:endParaRPr lang="en-US" dirty="0"/>
          </a:p>
        </p:txBody>
      </p:sp>
    </p:spTree>
    <p:extLst>
      <p:ext uri="{BB962C8B-B14F-4D97-AF65-F5344CB8AC3E}">
        <p14:creationId xmlns:p14="http://schemas.microsoft.com/office/powerpoint/2010/main" val="77105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812047"/>
            <a:ext cx="9336583" cy="1936416"/>
          </a:xfrm>
        </p:spPr>
        <p:txBody>
          <a:bodyPr>
            <a:normAutofit fontScale="92500" lnSpcReduction="20000"/>
          </a:bodyPr>
          <a:lstStyle/>
          <a:p>
            <a:pPr marL="0" indent="0" algn="ctr">
              <a:buNone/>
            </a:pPr>
            <a:r>
              <a:rPr lang="en-US" sz="5400" dirty="0"/>
              <a:t>Stakeholder and issue management approaches to Ethics</a:t>
            </a:r>
          </a:p>
          <a:p>
            <a:pPr marL="0" indent="0" algn="ctr">
              <a:buNone/>
            </a:pPr>
            <a:endParaRPr lang="en-US" sz="5400" dirty="0"/>
          </a:p>
        </p:txBody>
      </p:sp>
      <p:pic>
        <p:nvPicPr>
          <p:cNvPr id="4" name="Picture 3"/>
          <p:cNvPicPr>
            <a:picLocks noChangeAspect="1"/>
          </p:cNvPicPr>
          <p:nvPr/>
        </p:nvPicPr>
        <p:blipFill>
          <a:blip r:embed="rId2"/>
          <a:stretch>
            <a:fillRect/>
          </a:stretch>
        </p:blipFill>
        <p:spPr>
          <a:xfrm>
            <a:off x="3072524" y="4576643"/>
            <a:ext cx="5895012" cy="2161041"/>
          </a:xfrm>
          <a:prstGeom prst="rect">
            <a:avLst/>
          </a:prstGeom>
        </p:spPr>
      </p:pic>
    </p:spTree>
    <p:extLst>
      <p:ext uri="{BB962C8B-B14F-4D97-AF65-F5344CB8AC3E}">
        <p14:creationId xmlns:p14="http://schemas.microsoft.com/office/powerpoint/2010/main" val="53097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Stage (Crisis Occurs)</a:t>
            </a:r>
            <a:endParaRPr lang="en-US" b="1" dirty="0"/>
          </a:p>
        </p:txBody>
      </p:sp>
      <p:sp>
        <p:nvSpPr>
          <p:cNvPr id="3" name="Content Placeholder 2"/>
          <p:cNvSpPr>
            <a:spLocks noGrp="1"/>
          </p:cNvSpPr>
          <p:nvPr>
            <p:ph idx="1"/>
          </p:nvPr>
        </p:nvSpPr>
        <p:spPr/>
        <p:txBody>
          <a:bodyPr/>
          <a:lstStyle/>
          <a:p>
            <a:r>
              <a:rPr lang="en-US" dirty="0" smtClean="0"/>
              <a:t>The </a:t>
            </a:r>
            <a:r>
              <a:rPr lang="en-US" dirty="0"/>
              <a:t>crisis hits—damage begins to occur.</a:t>
            </a:r>
          </a:p>
          <a:p>
            <a:r>
              <a:rPr lang="en-US" dirty="0"/>
              <a:t>Decisions made at this point are critical and time-sensitive.</a:t>
            </a:r>
          </a:p>
          <a:p>
            <a:r>
              <a:rPr lang="en-US" dirty="0"/>
              <a:t>Communication, quick action, and leadership are essential.</a:t>
            </a:r>
          </a:p>
          <a:p>
            <a:r>
              <a:rPr lang="en-US" b="1" dirty="0"/>
              <a:t>Goal:</a:t>
            </a:r>
            <a:r>
              <a:rPr lang="en-US" dirty="0"/>
              <a:t> Contain the crisis and protect stakeholders.</a:t>
            </a:r>
          </a:p>
        </p:txBody>
      </p:sp>
    </p:spTree>
    <p:extLst>
      <p:ext uri="{BB962C8B-B14F-4D97-AF65-F5344CB8AC3E}">
        <p14:creationId xmlns:p14="http://schemas.microsoft.com/office/powerpoint/2010/main" val="199939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Chronic Stage (Ongoing Impact)</a:t>
            </a:r>
            <a:endParaRPr lang="en-US" b="1" dirty="0"/>
          </a:p>
        </p:txBody>
      </p:sp>
      <p:sp>
        <p:nvSpPr>
          <p:cNvPr id="3" name="Content Placeholder 2"/>
          <p:cNvSpPr>
            <a:spLocks noGrp="1"/>
          </p:cNvSpPr>
          <p:nvPr>
            <p:ph idx="1"/>
          </p:nvPr>
        </p:nvSpPr>
        <p:spPr/>
        <p:txBody>
          <a:bodyPr/>
          <a:lstStyle/>
          <a:p>
            <a:r>
              <a:rPr lang="en-US" dirty="0" smtClean="0"/>
              <a:t>The </a:t>
            </a:r>
            <a:r>
              <a:rPr lang="en-US" dirty="0"/>
              <a:t>organization deals with the long-term effects.</a:t>
            </a:r>
          </a:p>
          <a:p>
            <a:r>
              <a:rPr lang="en-US" dirty="0"/>
              <a:t>There may be investigations, media attention, financial losses, or internal reforms.</a:t>
            </a:r>
          </a:p>
          <a:p>
            <a:r>
              <a:rPr lang="en-US" b="1" dirty="0"/>
              <a:t>Goal:</a:t>
            </a:r>
            <a:r>
              <a:rPr lang="en-US" dirty="0"/>
              <a:t> Repair reputation, rebuild trust, and implement corrective actions.</a:t>
            </a:r>
          </a:p>
          <a:p>
            <a:endParaRPr lang="en-US" dirty="0"/>
          </a:p>
        </p:txBody>
      </p:sp>
    </p:spTree>
    <p:extLst>
      <p:ext uri="{BB962C8B-B14F-4D97-AF65-F5344CB8AC3E}">
        <p14:creationId xmlns:p14="http://schemas.microsoft.com/office/powerpoint/2010/main" val="276409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Resolution (Recovery and Learning)</a:t>
            </a:r>
            <a:endParaRPr lang="en-US" b="1" dirty="0"/>
          </a:p>
        </p:txBody>
      </p:sp>
      <p:sp>
        <p:nvSpPr>
          <p:cNvPr id="3" name="Content Placeholder 2"/>
          <p:cNvSpPr>
            <a:spLocks noGrp="1"/>
          </p:cNvSpPr>
          <p:nvPr>
            <p:ph idx="1"/>
          </p:nvPr>
        </p:nvSpPr>
        <p:spPr/>
        <p:txBody>
          <a:bodyPr/>
          <a:lstStyle/>
          <a:p>
            <a:r>
              <a:rPr lang="en-US" dirty="0" smtClean="0"/>
              <a:t>The </a:t>
            </a:r>
            <a:r>
              <a:rPr lang="en-US" dirty="0"/>
              <a:t>organization fully recovers and learns from the event.</a:t>
            </a:r>
          </a:p>
          <a:p>
            <a:r>
              <a:rPr lang="en-US" dirty="0"/>
              <a:t>Policies, training, and systems are updated to prevent recurrence.</a:t>
            </a:r>
          </a:p>
          <a:p>
            <a:r>
              <a:rPr lang="en-US" b="1" dirty="0"/>
              <a:t>Goal:</a:t>
            </a:r>
            <a:r>
              <a:rPr lang="en-US" dirty="0"/>
              <a:t> Turn the crisis into an opportunity for growth and resilience.</a:t>
            </a:r>
          </a:p>
          <a:p>
            <a:endParaRPr lang="en-US" dirty="0"/>
          </a:p>
        </p:txBody>
      </p:sp>
    </p:spTree>
    <p:extLst>
      <p:ext uri="{BB962C8B-B14F-4D97-AF65-F5344CB8AC3E}">
        <p14:creationId xmlns:p14="http://schemas.microsoft.com/office/powerpoint/2010/main" val="258390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77887" y="87087"/>
            <a:ext cx="6612545" cy="105591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9600"/>
              </a:lnSpc>
            </a:pPr>
            <a:endParaRPr lang="en-US" sz="3600" dirty="0">
              <a:latin typeface="Roboto Mono Regular Bold"/>
            </a:endParaRPr>
          </a:p>
        </p:txBody>
      </p:sp>
      <p:sp>
        <p:nvSpPr>
          <p:cNvPr id="12" name="Title 11"/>
          <p:cNvSpPr>
            <a:spLocks noGrp="1"/>
          </p:cNvSpPr>
          <p:nvPr>
            <p:ph type="title"/>
          </p:nvPr>
        </p:nvSpPr>
        <p:spPr>
          <a:xfrm>
            <a:off x="2456469" y="583753"/>
            <a:ext cx="7055380" cy="1400530"/>
          </a:xfrm>
        </p:spPr>
        <p:txBody>
          <a:bodyPr/>
          <a:lstStyle/>
          <a:p>
            <a:r>
              <a:rPr lang="en-US" dirty="0">
                <a:latin typeface="Roboto Mono Regular Bold"/>
              </a:rPr>
              <a:t/>
            </a:r>
            <a:br>
              <a:rPr lang="en-US" dirty="0">
                <a:latin typeface="Roboto Mono Regular Bold"/>
              </a:rPr>
            </a:br>
            <a:r>
              <a:rPr lang="en-US" dirty="0">
                <a:latin typeface="Roboto Mono Regular Bold"/>
              </a:rPr>
              <a:t>Conflict / Dispute Resolution Techniques</a:t>
            </a:r>
            <a:r>
              <a:rPr lang="en-US" sz="4400" dirty="0">
                <a:latin typeface="Roboto Mono Regular Bold"/>
              </a:rPr>
              <a:t/>
            </a:r>
            <a:br>
              <a:rPr lang="en-US" sz="4400" dirty="0">
                <a:latin typeface="Roboto Mono Regular Bold"/>
              </a:rPr>
            </a:br>
            <a:r>
              <a:rPr lang="en-US" sz="4400" dirty="0">
                <a:latin typeface="Roboto Mono Regular Bold"/>
              </a:rPr>
              <a:t> </a:t>
            </a:r>
            <a:endParaRPr lang="en-US" dirty="0"/>
          </a:p>
        </p:txBody>
      </p:sp>
      <p:sp>
        <p:nvSpPr>
          <p:cNvPr id="13" name="Text Placeholder 12"/>
          <p:cNvSpPr>
            <a:spLocks noGrp="1"/>
          </p:cNvSpPr>
          <p:nvPr>
            <p:ph type="body" idx="1"/>
          </p:nvPr>
        </p:nvSpPr>
        <p:spPr>
          <a:xfrm>
            <a:off x="1176806" y="2238680"/>
            <a:ext cx="2333867" cy="1347641"/>
          </a:xfrm>
        </p:spPr>
        <p:txBody>
          <a:bodyPr/>
          <a:lstStyle/>
          <a:p>
            <a:r>
              <a:rPr lang="en-US" u="sng" dirty="0"/>
              <a:t>Integrative Approaches</a:t>
            </a:r>
            <a:endParaRPr lang="en-US" dirty="0"/>
          </a:p>
          <a:p>
            <a:endParaRPr lang="en-US" dirty="0"/>
          </a:p>
        </p:txBody>
      </p:sp>
      <p:sp>
        <p:nvSpPr>
          <p:cNvPr id="14" name="Text Placeholder 13"/>
          <p:cNvSpPr>
            <a:spLocks noGrp="1"/>
          </p:cNvSpPr>
          <p:nvPr>
            <p:ph type="body" sz="quarter" idx="3"/>
          </p:nvPr>
        </p:nvSpPr>
        <p:spPr>
          <a:xfrm>
            <a:off x="4818731" y="2309019"/>
            <a:ext cx="2330855" cy="1277302"/>
          </a:xfrm>
        </p:spPr>
        <p:txBody>
          <a:bodyPr/>
          <a:lstStyle/>
          <a:p>
            <a:r>
              <a:rPr lang="en-US" u="sng" dirty="0"/>
              <a:t>Distributive Approaches</a:t>
            </a:r>
            <a:endParaRPr lang="en-US" dirty="0"/>
          </a:p>
          <a:p>
            <a:endParaRPr lang="en-US" dirty="0"/>
          </a:p>
        </p:txBody>
      </p:sp>
      <p:sp>
        <p:nvSpPr>
          <p:cNvPr id="15" name="Text Placeholder 14"/>
          <p:cNvSpPr>
            <a:spLocks noGrp="1"/>
          </p:cNvSpPr>
          <p:nvPr>
            <p:ph type="body" sz="quarter" idx="13"/>
          </p:nvPr>
        </p:nvSpPr>
        <p:spPr>
          <a:xfrm>
            <a:off x="8457644" y="1850563"/>
            <a:ext cx="2283258" cy="1291370"/>
          </a:xfrm>
        </p:spPr>
        <p:txBody>
          <a:bodyPr/>
          <a:lstStyle/>
          <a:p>
            <a:r>
              <a:rPr lang="en-US" u="sng" dirty="0"/>
              <a:t>Relational Approaches</a:t>
            </a:r>
            <a:r>
              <a:rPr lang="en-US" dirty="0"/>
              <a:t> </a:t>
            </a:r>
          </a:p>
        </p:txBody>
      </p:sp>
      <p:sp>
        <p:nvSpPr>
          <p:cNvPr id="16" name="Text Placeholder 15"/>
          <p:cNvSpPr>
            <a:spLocks noGrp="1"/>
          </p:cNvSpPr>
          <p:nvPr>
            <p:ph type="body" sz="half" idx="15"/>
          </p:nvPr>
        </p:nvSpPr>
        <p:spPr>
          <a:xfrm>
            <a:off x="1270349" y="3203975"/>
            <a:ext cx="2319799" cy="3589338"/>
          </a:xfrm>
        </p:spPr>
        <p:txBody>
          <a:bodyPr>
            <a:normAutofit lnSpcReduction="10000"/>
          </a:bodyPr>
          <a:lstStyle/>
          <a:p>
            <a:pPr>
              <a:buFont typeface="Wingdings" pitchFamily="2" charset="2"/>
              <a:buChar char="§"/>
            </a:pPr>
            <a:r>
              <a:rPr lang="en-US" sz="2000" b="1" dirty="0"/>
              <a:t>Problems</a:t>
            </a:r>
          </a:p>
          <a:p>
            <a:pPr>
              <a:buFont typeface="Wingdings" pitchFamily="2" charset="2"/>
              <a:buChar char="§"/>
            </a:pPr>
            <a:r>
              <a:rPr lang="en-US" sz="2000" b="1" dirty="0"/>
              <a:t>Resources-expand the pie</a:t>
            </a:r>
          </a:p>
          <a:p>
            <a:pPr>
              <a:buFont typeface="Wingdings" pitchFamily="2" charset="2"/>
              <a:buChar char="§"/>
            </a:pPr>
            <a:r>
              <a:rPr lang="en-US" sz="2000" b="1" dirty="0"/>
              <a:t>Value creating </a:t>
            </a:r>
          </a:p>
          <a:p>
            <a:pPr>
              <a:buFont typeface="Wingdings" pitchFamily="2" charset="2"/>
              <a:buChar char="§"/>
            </a:pPr>
            <a:r>
              <a:rPr lang="en-US" sz="2000" b="1" dirty="0"/>
              <a:t>Interests of each of the parties </a:t>
            </a:r>
          </a:p>
          <a:p>
            <a:pPr>
              <a:buFont typeface="Wingdings" pitchFamily="2" charset="2"/>
              <a:buChar char="§"/>
            </a:pPr>
            <a:r>
              <a:rPr lang="en-US" sz="2000" b="1" dirty="0"/>
              <a:t>Negotiation-Collaboration</a:t>
            </a:r>
          </a:p>
          <a:p>
            <a:pPr>
              <a:buFont typeface="Wingdings" pitchFamily="2" charset="2"/>
              <a:buChar char="§"/>
            </a:pPr>
            <a:r>
              <a:rPr lang="en-US" sz="2000" b="1" dirty="0"/>
              <a:t>Win– win or “all gain” </a:t>
            </a:r>
          </a:p>
        </p:txBody>
      </p:sp>
      <p:sp>
        <p:nvSpPr>
          <p:cNvPr id="17" name="Text Placeholder 16"/>
          <p:cNvSpPr>
            <a:spLocks noGrp="1"/>
          </p:cNvSpPr>
          <p:nvPr>
            <p:ph type="body" sz="half" idx="16"/>
          </p:nvPr>
        </p:nvSpPr>
        <p:spPr>
          <a:xfrm>
            <a:off x="4638144" y="3384597"/>
            <a:ext cx="3147009" cy="3224750"/>
          </a:xfrm>
        </p:spPr>
        <p:txBody>
          <a:bodyPr>
            <a:normAutofit fontScale="92500" lnSpcReduction="10000"/>
          </a:bodyPr>
          <a:lstStyle/>
          <a:p>
            <a:pPr>
              <a:buFont typeface="Wingdings" pitchFamily="2" charset="2"/>
              <a:buChar char="§"/>
            </a:pPr>
            <a:r>
              <a:rPr lang="en-US" sz="2000" b="1" dirty="0"/>
              <a:t>Problems</a:t>
            </a:r>
          </a:p>
          <a:p>
            <a:pPr>
              <a:buFont typeface="Wingdings" pitchFamily="2" charset="2"/>
              <a:buChar char="§"/>
            </a:pPr>
            <a:r>
              <a:rPr lang="en-US" sz="2000" b="1" dirty="0"/>
              <a:t>Resources-divide the pie</a:t>
            </a:r>
          </a:p>
          <a:p>
            <a:pPr>
              <a:buFont typeface="Wingdings" pitchFamily="2" charset="2"/>
              <a:buChar char="§"/>
            </a:pPr>
            <a:r>
              <a:rPr lang="en-US" sz="2000" b="1" dirty="0"/>
              <a:t>Value claiming</a:t>
            </a:r>
          </a:p>
          <a:p>
            <a:pPr>
              <a:buFont typeface="Wingdings" pitchFamily="2" charset="2"/>
              <a:buChar char="§"/>
            </a:pPr>
            <a:r>
              <a:rPr lang="en-US" sz="2100" b="1" dirty="0"/>
              <a:t>Splitting the difference</a:t>
            </a:r>
          </a:p>
          <a:p>
            <a:pPr>
              <a:buFont typeface="Wingdings" pitchFamily="2" charset="2"/>
              <a:buChar char="§"/>
            </a:pPr>
            <a:r>
              <a:rPr lang="en-US" sz="2100" b="1" dirty="0"/>
              <a:t>one party's gain is another party's loss</a:t>
            </a:r>
          </a:p>
          <a:p>
            <a:pPr>
              <a:buFont typeface="Wingdings" pitchFamily="2" charset="2"/>
              <a:buChar char="§"/>
            </a:pPr>
            <a:r>
              <a:rPr lang="en-US" sz="2100" b="1" dirty="0"/>
              <a:t>compromise and arbitration</a:t>
            </a:r>
          </a:p>
          <a:p>
            <a:pPr>
              <a:buFont typeface="Wingdings" pitchFamily="2" charset="2"/>
              <a:buChar char="§"/>
            </a:pPr>
            <a:endParaRPr lang="en-US" sz="2000" b="1" dirty="0"/>
          </a:p>
        </p:txBody>
      </p:sp>
      <p:sp>
        <p:nvSpPr>
          <p:cNvPr id="18" name="Text Placeholder 17"/>
          <p:cNvSpPr>
            <a:spLocks noGrp="1"/>
          </p:cNvSpPr>
          <p:nvPr>
            <p:ph type="body" sz="half" idx="17"/>
          </p:nvPr>
        </p:nvSpPr>
        <p:spPr>
          <a:xfrm>
            <a:off x="8268862" y="3222337"/>
            <a:ext cx="2940954" cy="3589338"/>
          </a:xfrm>
        </p:spPr>
        <p:txBody>
          <a:bodyPr>
            <a:noAutofit/>
          </a:bodyPr>
          <a:lstStyle/>
          <a:p>
            <a:pPr>
              <a:buFont typeface="Wingdings" pitchFamily="2" charset="2"/>
              <a:buChar char="§"/>
            </a:pPr>
            <a:r>
              <a:rPr lang="en-US" sz="2000" b="1" dirty="0"/>
              <a:t>Power, interests, rights, and ethics</a:t>
            </a:r>
          </a:p>
          <a:p>
            <a:pPr>
              <a:buFont typeface="Wingdings" pitchFamily="2" charset="2"/>
              <a:buChar char="§"/>
            </a:pPr>
            <a:r>
              <a:rPr lang="en-US" sz="2000" b="1" dirty="0"/>
              <a:t>Relationship building</a:t>
            </a:r>
          </a:p>
          <a:p>
            <a:pPr>
              <a:buFont typeface="Wingdings" pitchFamily="2" charset="2"/>
              <a:buChar char="§"/>
            </a:pPr>
            <a:r>
              <a:rPr lang="en-US" sz="2000" b="1" dirty="0"/>
              <a:t>Narrative,</a:t>
            </a:r>
          </a:p>
          <a:p>
            <a:r>
              <a:rPr lang="en-US" sz="2000" b="1" dirty="0"/>
              <a:t> Deliberative, and other “dialogical</a:t>
            </a:r>
          </a:p>
          <a:p>
            <a:pPr>
              <a:buFont typeface="Wingdings" pitchFamily="2" charset="2"/>
              <a:buChar char="§"/>
            </a:pPr>
            <a:r>
              <a:rPr lang="en-US" sz="2000" b="1" dirty="0"/>
              <a:t>Restorative justice and reconciliation </a:t>
            </a:r>
          </a:p>
        </p:txBody>
      </p:sp>
    </p:spTree>
    <p:extLst>
      <p:ext uri="{BB962C8B-B14F-4D97-AF65-F5344CB8AC3E}">
        <p14:creationId xmlns:p14="http://schemas.microsoft.com/office/powerpoint/2010/main" val="268056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checkerboard(across)">
                                      <p:cBhvr>
                                        <p:cTn id="10" dur="5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5" dur="500"/>
                                        <p:tgtEl>
                                          <p:spTgt spid="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checkerboard(across)">
                                      <p:cBhvr>
                                        <p:cTn id="20" dur="500"/>
                                        <p:tgtEl>
                                          <p:spTgt spid="1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5" dur="500"/>
                                        <p:tgtEl>
                                          <p:spTgt spid="1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6">
                                            <p:txEl>
                                              <p:pRg st="4" end="4"/>
                                            </p:txEl>
                                          </p:spTgt>
                                        </p:tgtEl>
                                        <p:attrNameLst>
                                          <p:attrName>style.visibility</p:attrName>
                                        </p:attrNameLst>
                                      </p:cBhvr>
                                      <p:to>
                                        <p:strVal val="visible"/>
                                      </p:to>
                                    </p:set>
                                    <p:animEffect transition="in" filter="checkerboard(across)">
                                      <p:cBhvr>
                                        <p:cTn id="30" dur="500"/>
                                        <p:tgtEl>
                                          <p:spTgt spid="1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5" dur="500"/>
                                        <p:tgtEl>
                                          <p:spTgt spid="1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checkerboard(across)">
                                      <p:cBhvr>
                                        <p:cTn id="40" dur="500"/>
                                        <p:tgtEl>
                                          <p:spTgt spid="14">
                                            <p:txEl>
                                              <p:pRg st="0" end="0"/>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checkerboard(across)">
                                      <p:cBhvr>
                                        <p:cTn id="43" dur="500"/>
                                        <p:tgtEl>
                                          <p:spTgt spid="1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7">
                                            <p:txEl>
                                              <p:pRg st="1" end="1"/>
                                            </p:txEl>
                                          </p:spTgt>
                                        </p:tgtEl>
                                        <p:attrNameLst>
                                          <p:attrName>style.visibility</p:attrName>
                                        </p:attrNameLst>
                                      </p:cBhvr>
                                      <p:to>
                                        <p:strVal val="visible"/>
                                      </p:to>
                                    </p:set>
                                    <p:animEffect transition="in" filter="checkerboard(across)">
                                      <p:cBhvr>
                                        <p:cTn id="48" dur="500"/>
                                        <p:tgtEl>
                                          <p:spTgt spid="1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7">
                                            <p:txEl>
                                              <p:pRg st="2" end="2"/>
                                            </p:txEl>
                                          </p:spTgt>
                                        </p:tgtEl>
                                        <p:attrNameLst>
                                          <p:attrName>style.visibility</p:attrName>
                                        </p:attrNameLst>
                                      </p:cBhvr>
                                      <p:to>
                                        <p:strVal val="visible"/>
                                      </p:to>
                                    </p:set>
                                    <p:animEffect transition="in" filter="checkerboard(across)">
                                      <p:cBhvr>
                                        <p:cTn id="53" dur="500"/>
                                        <p:tgtEl>
                                          <p:spTgt spid="1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7">
                                            <p:txEl>
                                              <p:pRg st="3" end="3"/>
                                            </p:txEl>
                                          </p:spTgt>
                                        </p:tgtEl>
                                        <p:attrNameLst>
                                          <p:attrName>style.visibility</p:attrName>
                                        </p:attrNameLst>
                                      </p:cBhvr>
                                      <p:to>
                                        <p:strVal val="visible"/>
                                      </p:to>
                                    </p:set>
                                    <p:animEffect transition="in" filter="checkerboard(across)">
                                      <p:cBhvr>
                                        <p:cTn id="58" dur="500"/>
                                        <p:tgtEl>
                                          <p:spTgt spid="17">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7">
                                            <p:txEl>
                                              <p:pRg st="4" end="4"/>
                                            </p:txEl>
                                          </p:spTgt>
                                        </p:tgtEl>
                                        <p:attrNameLst>
                                          <p:attrName>style.visibility</p:attrName>
                                        </p:attrNameLst>
                                      </p:cBhvr>
                                      <p:to>
                                        <p:strVal val="visible"/>
                                      </p:to>
                                    </p:set>
                                    <p:animEffect transition="in" filter="checkerboard(across)">
                                      <p:cBhvr>
                                        <p:cTn id="63" dur="500"/>
                                        <p:tgtEl>
                                          <p:spTgt spid="17">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7">
                                            <p:txEl>
                                              <p:pRg st="5" end="5"/>
                                            </p:txEl>
                                          </p:spTgt>
                                        </p:tgtEl>
                                        <p:attrNameLst>
                                          <p:attrName>style.visibility</p:attrName>
                                        </p:attrNameLst>
                                      </p:cBhvr>
                                      <p:to>
                                        <p:strVal val="visible"/>
                                      </p:to>
                                    </p:set>
                                    <p:animEffect transition="in" filter="checkerboard(across)">
                                      <p:cBhvr>
                                        <p:cTn id="68" dur="500"/>
                                        <p:tgtEl>
                                          <p:spTgt spid="17">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5">
                                            <p:txEl>
                                              <p:pRg st="0" end="0"/>
                                            </p:txEl>
                                          </p:spTgt>
                                        </p:tgtEl>
                                        <p:attrNameLst>
                                          <p:attrName>style.visibility</p:attrName>
                                        </p:attrNameLst>
                                      </p:cBhvr>
                                      <p:to>
                                        <p:strVal val="visible"/>
                                      </p:to>
                                    </p:set>
                                    <p:animEffect transition="in" filter="checkerboard(across)">
                                      <p:cBhvr>
                                        <p:cTn id="73" dur="500"/>
                                        <p:tgtEl>
                                          <p:spTgt spid="15">
                                            <p:txEl>
                                              <p:pRg st="0" end="0"/>
                                            </p:txEl>
                                          </p:spTgt>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18">
                                            <p:txEl>
                                              <p:pRg st="0" end="0"/>
                                            </p:txEl>
                                          </p:spTgt>
                                        </p:tgtEl>
                                        <p:attrNameLst>
                                          <p:attrName>style.visibility</p:attrName>
                                        </p:attrNameLst>
                                      </p:cBhvr>
                                      <p:to>
                                        <p:strVal val="visible"/>
                                      </p:to>
                                    </p:set>
                                    <p:animEffect transition="in" filter="checkerboard(across)">
                                      <p:cBhvr>
                                        <p:cTn id="76" dur="500"/>
                                        <p:tgtEl>
                                          <p:spTgt spid="18">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8">
                                            <p:txEl>
                                              <p:pRg st="1" end="1"/>
                                            </p:txEl>
                                          </p:spTgt>
                                        </p:tgtEl>
                                        <p:attrNameLst>
                                          <p:attrName>style.visibility</p:attrName>
                                        </p:attrNameLst>
                                      </p:cBhvr>
                                      <p:to>
                                        <p:strVal val="visible"/>
                                      </p:to>
                                    </p:set>
                                    <p:animEffect transition="in" filter="checkerboard(across)">
                                      <p:cBhvr>
                                        <p:cTn id="81" dur="500"/>
                                        <p:tgtEl>
                                          <p:spTgt spid="18">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18">
                                            <p:txEl>
                                              <p:pRg st="2" end="2"/>
                                            </p:txEl>
                                          </p:spTgt>
                                        </p:tgtEl>
                                        <p:attrNameLst>
                                          <p:attrName>style.visibility</p:attrName>
                                        </p:attrNameLst>
                                      </p:cBhvr>
                                      <p:to>
                                        <p:strVal val="visible"/>
                                      </p:to>
                                    </p:set>
                                    <p:animEffect transition="in" filter="checkerboard(across)">
                                      <p:cBhvr>
                                        <p:cTn id="86" dur="500"/>
                                        <p:tgtEl>
                                          <p:spTgt spid="18">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Effect transition="in" filter="checkerboard(across)">
                                      <p:cBhvr>
                                        <p:cTn id="91" dur="500"/>
                                        <p:tgtEl>
                                          <p:spTgt spid="18">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18">
                                            <p:txEl>
                                              <p:pRg st="4" end="4"/>
                                            </p:txEl>
                                          </p:spTgt>
                                        </p:tgtEl>
                                        <p:attrNameLst>
                                          <p:attrName>style.visibility</p:attrName>
                                        </p:attrNameLst>
                                      </p:cBhvr>
                                      <p:to>
                                        <p:strVal val="visible"/>
                                      </p:to>
                                    </p:set>
                                    <p:animEffect transition="in" filter="checkerboard(across)">
                                      <p:cBhvr>
                                        <p:cTn id="96"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build="p"/>
      <p:bldP spid="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a:t>Resolution Techniques </a:t>
            </a:r>
            <a:r>
              <a:rPr lang="en-US" dirty="0" smtClean="0"/>
              <a:t>(Behavioral Methods)</a:t>
            </a:r>
            <a:endParaRPr lang="en-US" dirty="0"/>
          </a:p>
        </p:txBody>
      </p:sp>
      <p:sp>
        <p:nvSpPr>
          <p:cNvPr id="3" name="Content Placeholder 2"/>
          <p:cNvSpPr>
            <a:spLocks noGrp="1"/>
          </p:cNvSpPr>
          <p:nvPr>
            <p:ph idx="1"/>
          </p:nvPr>
        </p:nvSpPr>
        <p:spPr>
          <a:xfrm>
            <a:off x="1154954" y="2489304"/>
            <a:ext cx="8825659" cy="3816246"/>
          </a:xfrm>
        </p:spPr>
        <p:txBody>
          <a:bodyPr>
            <a:noAutofit/>
          </a:bodyPr>
          <a:lstStyle/>
          <a:p>
            <a:r>
              <a:rPr lang="en-US" sz="2000" b="1" dirty="0"/>
              <a:t>Avoidance </a:t>
            </a:r>
            <a:r>
              <a:rPr lang="en-US" sz="2000" dirty="0"/>
              <a:t>(Withdrawing)The person or organization avoids dealing with the conflict directly</a:t>
            </a:r>
            <a:r>
              <a:rPr lang="en-US" sz="2000" dirty="0" smtClean="0"/>
              <a:t>. Useful </a:t>
            </a:r>
            <a:r>
              <a:rPr lang="en-US" sz="2000" dirty="0"/>
              <a:t>when the issue is minor or when emotions are too high</a:t>
            </a:r>
            <a:r>
              <a:rPr lang="en-US" sz="2000" dirty="0" smtClean="0"/>
              <a:t>. Risk</a:t>
            </a:r>
            <a:r>
              <a:rPr lang="en-US" sz="2000" dirty="0"/>
              <a:t>: Problem may worsen if ignored too long</a:t>
            </a:r>
            <a:r>
              <a:rPr lang="en-US" sz="2000" dirty="0" smtClean="0"/>
              <a:t>. </a:t>
            </a:r>
          </a:p>
          <a:p>
            <a:pPr marL="0" indent="0">
              <a:buNone/>
            </a:pPr>
            <a:r>
              <a:rPr lang="en-US" sz="2000" dirty="0" smtClean="0"/>
              <a:t>Example</a:t>
            </a:r>
            <a:r>
              <a:rPr lang="en-US" sz="2000" dirty="0"/>
              <a:t>: Postponing a meeting until emotions </a:t>
            </a:r>
            <a:r>
              <a:rPr lang="en-US" sz="2000" dirty="0" smtClean="0"/>
              <a:t>settle.</a:t>
            </a:r>
          </a:p>
          <a:p>
            <a:r>
              <a:rPr lang="en-US" sz="2000" b="1" dirty="0" smtClean="0"/>
              <a:t>Accommodation</a:t>
            </a:r>
            <a:r>
              <a:rPr lang="en-US" sz="2000" dirty="0" smtClean="0"/>
              <a:t> </a:t>
            </a:r>
            <a:r>
              <a:rPr lang="en-US" sz="2000" dirty="0"/>
              <a:t>(Smoothing)One side gives in to maintain harmony</a:t>
            </a:r>
            <a:r>
              <a:rPr lang="en-US" sz="2000" dirty="0" smtClean="0"/>
              <a:t>. Used </a:t>
            </a:r>
            <a:r>
              <a:rPr lang="en-US" sz="2000" dirty="0"/>
              <a:t>when preserving the relationship is more important than winning</a:t>
            </a:r>
            <a:r>
              <a:rPr lang="en-US" sz="2000" dirty="0" smtClean="0"/>
              <a:t>. Risk</a:t>
            </a:r>
            <a:r>
              <a:rPr lang="en-US" sz="2000" dirty="0"/>
              <a:t>: Can cause resentment if repeated often</a:t>
            </a:r>
            <a:r>
              <a:rPr lang="en-US" sz="2000" dirty="0" smtClean="0"/>
              <a:t>. </a:t>
            </a:r>
          </a:p>
          <a:p>
            <a:endParaRPr lang="en-US" sz="2000" dirty="0"/>
          </a:p>
          <a:p>
            <a:pPr marL="0" indent="0">
              <a:buNone/>
            </a:pPr>
            <a:r>
              <a:rPr lang="en-US" sz="2000" dirty="0" smtClean="0"/>
              <a:t>Example</a:t>
            </a:r>
            <a:r>
              <a:rPr lang="en-US" sz="2000" dirty="0"/>
              <a:t>: A manager accepts a team member’s proposal to keep peace.</a:t>
            </a:r>
          </a:p>
        </p:txBody>
      </p:sp>
    </p:spTree>
    <p:extLst>
      <p:ext uri="{BB962C8B-B14F-4D97-AF65-F5344CB8AC3E}">
        <p14:creationId xmlns:p14="http://schemas.microsoft.com/office/powerpoint/2010/main" val="15176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Compromise</a:t>
            </a:r>
            <a:r>
              <a:rPr lang="en-US" sz="2000" dirty="0"/>
              <a:t> (Sharing)Each side gives up something to reach a middle ground</a:t>
            </a:r>
            <a:r>
              <a:rPr lang="en-US" sz="2000" dirty="0" smtClean="0"/>
              <a:t>. Fast </a:t>
            </a:r>
            <a:r>
              <a:rPr lang="en-US" sz="2000" dirty="0"/>
              <a:t>and practical, but no one gets exactly what they want</a:t>
            </a:r>
            <a:r>
              <a:rPr lang="en-US" sz="2000" dirty="0" smtClean="0"/>
              <a:t>.</a:t>
            </a:r>
          </a:p>
          <a:p>
            <a:pPr marL="0" indent="0">
              <a:buNone/>
            </a:pPr>
            <a:r>
              <a:rPr lang="en-US" sz="2000" dirty="0" smtClean="0"/>
              <a:t>Example</a:t>
            </a:r>
            <a:r>
              <a:rPr lang="en-US" sz="2000" dirty="0"/>
              <a:t>: Two departments split a limited budget equally</a:t>
            </a:r>
            <a:r>
              <a:rPr lang="en-US" sz="2000" dirty="0" smtClean="0"/>
              <a:t>.</a:t>
            </a:r>
          </a:p>
          <a:p>
            <a:endParaRPr lang="en-US" sz="2000" dirty="0"/>
          </a:p>
          <a:p>
            <a:r>
              <a:rPr lang="en-US" sz="2000" b="1" dirty="0" smtClean="0"/>
              <a:t>Competition</a:t>
            </a:r>
            <a:r>
              <a:rPr lang="en-US" sz="2000" dirty="0" smtClean="0"/>
              <a:t> </a:t>
            </a:r>
            <a:r>
              <a:rPr lang="en-US" sz="2000" dirty="0"/>
              <a:t>(Forcing)One side asserts power or authority to achieve its goals</a:t>
            </a:r>
            <a:r>
              <a:rPr lang="en-US" sz="2000" dirty="0" smtClean="0"/>
              <a:t>. Useful </a:t>
            </a:r>
            <a:r>
              <a:rPr lang="en-US" sz="2000" dirty="0"/>
              <a:t>in emergencies when quick decisions are needed</a:t>
            </a:r>
            <a:r>
              <a:rPr lang="en-US" sz="2000" dirty="0" smtClean="0"/>
              <a:t>. Risk</a:t>
            </a:r>
            <a:r>
              <a:rPr lang="en-US" sz="2000" dirty="0"/>
              <a:t>: Can damage trust or morale if overused</a:t>
            </a:r>
            <a:r>
              <a:rPr lang="en-US" sz="2000" dirty="0" smtClean="0"/>
              <a:t>.</a:t>
            </a:r>
          </a:p>
          <a:p>
            <a:pPr marL="0" indent="0">
              <a:buNone/>
            </a:pPr>
            <a:r>
              <a:rPr lang="en-US" sz="2000" dirty="0" smtClean="0"/>
              <a:t>Example</a:t>
            </a:r>
            <a:r>
              <a:rPr lang="en-US" sz="2000" dirty="0"/>
              <a:t>: Management enforces a policy change during a crisis.</a:t>
            </a:r>
          </a:p>
        </p:txBody>
      </p:sp>
    </p:spTree>
    <p:extLst>
      <p:ext uri="{BB962C8B-B14F-4D97-AF65-F5344CB8AC3E}">
        <p14:creationId xmlns:p14="http://schemas.microsoft.com/office/powerpoint/2010/main" val="377080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Collaboration</a:t>
            </a:r>
            <a:r>
              <a:rPr lang="en-US" dirty="0"/>
              <a:t> (Problem-Solving)Both sides work together to find a win–win solution</a:t>
            </a:r>
            <a:r>
              <a:rPr lang="en-US" dirty="0" smtClean="0"/>
              <a:t>. Focuses </a:t>
            </a:r>
            <a:r>
              <a:rPr lang="en-US" dirty="0"/>
              <a:t>on understanding needs, not just positions</a:t>
            </a:r>
            <a:r>
              <a:rPr lang="en-US" dirty="0" smtClean="0"/>
              <a:t>. Best </a:t>
            </a:r>
            <a:r>
              <a:rPr lang="en-US" dirty="0"/>
              <a:t>for: Long-term relationships, complex issues, or crises needing creative solutions</a:t>
            </a:r>
            <a:r>
              <a:rPr lang="en-US" dirty="0" smtClean="0"/>
              <a:t>.</a:t>
            </a:r>
          </a:p>
          <a:p>
            <a:endParaRPr lang="en-US" dirty="0"/>
          </a:p>
          <a:p>
            <a:r>
              <a:rPr lang="en-US" dirty="0" smtClean="0"/>
              <a:t>Example</a:t>
            </a:r>
            <a:r>
              <a:rPr lang="en-US" dirty="0"/>
              <a:t>: A cross-functional team jointly designs a new crisis response plan.</a:t>
            </a:r>
          </a:p>
        </p:txBody>
      </p:sp>
    </p:spTree>
    <p:extLst>
      <p:ext uri="{BB962C8B-B14F-4D97-AF65-F5344CB8AC3E}">
        <p14:creationId xmlns:p14="http://schemas.microsoft.com/office/powerpoint/2010/main" val="252289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(Formal or Procedural Mechanisms)</a:t>
            </a:r>
          </a:p>
        </p:txBody>
      </p:sp>
      <p:sp>
        <p:nvSpPr>
          <p:cNvPr id="3" name="Content Placeholder 2"/>
          <p:cNvSpPr>
            <a:spLocks noGrp="1"/>
          </p:cNvSpPr>
          <p:nvPr>
            <p:ph idx="1"/>
          </p:nvPr>
        </p:nvSpPr>
        <p:spPr/>
        <p:txBody>
          <a:bodyPr>
            <a:noAutofit/>
          </a:bodyPr>
          <a:lstStyle/>
          <a:p>
            <a:r>
              <a:rPr lang="en-US" dirty="0"/>
              <a:t>These are structured processes or systems for managing disputes, especially in organizations, legal, or inter-organizational settings</a:t>
            </a:r>
            <a:r>
              <a:rPr lang="en-US" dirty="0" smtClean="0"/>
              <a:t>.</a:t>
            </a:r>
          </a:p>
          <a:p>
            <a:pPr marL="0" indent="0">
              <a:buNone/>
            </a:pPr>
            <a:endParaRPr lang="en-US" dirty="0"/>
          </a:p>
          <a:p>
            <a:pPr marL="0" indent="0">
              <a:buNone/>
            </a:pPr>
            <a:r>
              <a:rPr lang="en-US" b="1" dirty="0" smtClean="0"/>
              <a:t>Negotiation</a:t>
            </a:r>
            <a:r>
              <a:rPr lang="en-US" dirty="0" smtClean="0"/>
              <a:t> </a:t>
            </a:r>
            <a:r>
              <a:rPr lang="en-US" dirty="0"/>
              <a:t>– Direct discussion between parties</a:t>
            </a:r>
            <a:r>
              <a:rPr lang="en-US" dirty="0" smtClean="0"/>
              <a:t>.</a:t>
            </a:r>
          </a:p>
          <a:p>
            <a:pPr marL="0" indent="0">
              <a:buNone/>
            </a:pPr>
            <a:r>
              <a:rPr lang="en-US" b="1" dirty="0" smtClean="0"/>
              <a:t>Mediation</a:t>
            </a:r>
            <a:r>
              <a:rPr lang="en-US" dirty="0" smtClean="0"/>
              <a:t> </a:t>
            </a:r>
            <a:r>
              <a:rPr lang="en-US" dirty="0"/>
              <a:t>– Neutral third party facilitates communication</a:t>
            </a:r>
            <a:r>
              <a:rPr lang="en-US" dirty="0" smtClean="0"/>
              <a:t>.</a:t>
            </a:r>
          </a:p>
          <a:p>
            <a:pPr marL="0" indent="0">
              <a:buNone/>
            </a:pPr>
            <a:r>
              <a:rPr lang="en-US" b="1" dirty="0" smtClean="0"/>
              <a:t>Arbitration</a:t>
            </a:r>
            <a:r>
              <a:rPr lang="en-US" dirty="0" smtClean="0"/>
              <a:t> </a:t>
            </a:r>
            <a:r>
              <a:rPr lang="en-US" dirty="0"/>
              <a:t>– Third party gives a binding decision</a:t>
            </a:r>
            <a:r>
              <a:rPr lang="en-US" dirty="0" smtClean="0"/>
              <a:t>.</a:t>
            </a:r>
          </a:p>
          <a:p>
            <a:pPr marL="0" indent="0">
              <a:buNone/>
            </a:pPr>
            <a:r>
              <a:rPr lang="en-US" b="1" dirty="0" smtClean="0"/>
              <a:t>Litigation</a:t>
            </a:r>
            <a:r>
              <a:rPr lang="en-US" dirty="0" smtClean="0"/>
              <a:t> </a:t>
            </a:r>
            <a:r>
              <a:rPr lang="en-US" dirty="0"/>
              <a:t>– Legal action in court</a:t>
            </a:r>
            <a:r>
              <a:rPr lang="en-US" dirty="0" smtClean="0"/>
              <a:t>.</a:t>
            </a:r>
          </a:p>
          <a:p>
            <a:pPr marL="0" indent="0">
              <a:buNone/>
            </a:pPr>
            <a:r>
              <a:rPr lang="en-US" b="1" dirty="0" smtClean="0"/>
              <a:t>Conciliation</a:t>
            </a:r>
            <a:r>
              <a:rPr lang="en-US" dirty="0" smtClean="0"/>
              <a:t> </a:t>
            </a:r>
            <a:r>
              <a:rPr lang="en-US" dirty="0"/>
              <a:t>– Informal third-party assistance before </a:t>
            </a:r>
            <a:r>
              <a:rPr lang="en-US" dirty="0" smtClean="0"/>
              <a:t>mediation</a:t>
            </a:r>
            <a:endParaRPr lang="en-US" dirty="0"/>
          </a:p>
          <a:p>
            <a:pPr marL="0" indent="0">
              <a:buNone/>
            </a:pPr>
            <a:endParaRPr lang="en-US" dirty="0" smtClean="0"/>
          </a:p>
          <a:p>
            <a:pPr marL="0" indent="0">
              <a:buNone/>
            </a:pPr>
            <a:r>
              <a:rPr lang="en-US" dirty="0" smtClean="0"/>
              <a:t> </a:t>
            </a:r>
            <a:r>
              <a:rPr lang="en-US" dirty="0"/>
              <a:t>Strategies are formal ways to settle disputes at organizational or legal level.</a:t>
            </a:r>
          </a:p>
        </p:txBody>
      </p:sp>
    </p:spTree>
    <p:extLst>
      <p:ext uri="{BB962C8B-B14F-4D97-AF65-F5344CB8AC3E}">
        <p14:creationId xmlns:p14="http://schemas.microsoft.com/office/powerpoint/2010/main" val="351833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01880" y="648561"/>
            <a:ext cx="6612545" cy="105591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sz="3600" b="1" dirty="0"/>
          </a:p>
        </p:txBody>
      </p:sp>
      <p:pic>
        <p:nvPicPr>
          <p:cNvPr id="34820" name="Picture 4" descr="Stakeholder theory - Wikipedia"/>
          <p:cNvPicPr>
            <a:picLocks noChangeAspect="1" noChangeArrowheads="1"/>
          </p:cNvPicPr>
          <p:nvPr/>
        </p:nvPicPr>
        <p:blipFill>
          <a:blip r:embed="rId2"/>
          <a:srcRect/>
          <a:stretch>
            <a:fillRect/>
          </a:stretch>
        </p:blipFill>
        <p:spPr bwMode="auto">
          <a:xfrm>
            <a:off x="1889585" y="1809893"/>
            <a:ext cx="7964557" cy="4863774"/>
          </a:xfrm>
          <a:prstGeom prst="rect">
            <a:avLst/>
          </a:prstGeom>
          <a:noFill/>
        </p:spPr>
      </p:pic>
      <p:sp>
        <p:nvSpPr>
          <p:cNvPr id="2" name="Rectangle 1"/>
          <p:cNvSpPr/>
          <p:nvPr/>
        </p:nvSpPr>
        <p:spPr>
          <a:xfrm>
            <a:off x="2370848" y="543143"/>
            <a:ext cx="6096000" cy="2165465"/>
          </a:xfrm>
          <a:prstGeom prst="rect">
            <a:avLst/>
          </a:prstGeom>
        </p:spPr>
        <p:txBody>
          <a:bodyPr>
            <a:spAutoFit/>
          </a:bodyPr>
          <a:lstStyle/>
          <a:p>
            <a:pPr algn="ctr">
              <a:lnSpc>
                <a:spcPct val="150000"/>
              </a:lnSpc>
            </a:pPr>
            <a:r>
              <a:rPr lang="en-US" sz="4800" b="1" dirty="0">
                <a:solidFill>
                  <a:schemeClr val="bg1"/>
                </a:solidFill>
              </a:rPr>
              <a:t>Stakeholders</a:t>
            </a:r>
            <a:r>
              <a:rPr lang="en-US" sz="4800" dirty="0">
                <a:solidFill>
                  <a:schemeClr val="bg1"/>
                </a:solidFill>
              </a:rPr>
              <a:t> </a:t>
            </a:r>
            <a:br>
              <a:rPr lang="en-US" sz="4800" dirty="0">
                <a:solidFill>
                  <a:schemeClr val="bg1"/>
                </a:solidFill>
              </a:rPr>
            </a:br>
            <a:endParaRPr lang="en-US" sz="4800" b="1" dirty="0">
              <a:solidFill>
                <a:schemeClr val="bg1"/>
              </a:solidFill>
            </a:endParaRPr>
          </a:p>
        </p:txBody>
      </p:sp>
    </p:spTree>
    <p:extLst>
      <p:ext uri="{BB962C8B-B14F-4D97-AF65-F5344CB8AC3E}">
        <p14:creationId xmlns:p14="http://schemas.microsoft.com/office/powerpoint/2010/main" val="356081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106604" cy="4118142"/>
          </a:xfrm>
        </p:spPr>
        <p:txBody>
          <a:bodyPr>
            <a:noAutofit/>
          </a:bodyPr>
          <a:lstStyle/>
          <a:p>
            <a:pPr algn="just"/>
            <a:r>
              <a:rPr lang="en-US" sz="2400" dirty="0"/>
              <a:t>A problem that concerns both an organization and one or more of its stakeholders and/or shareholders.</a:t>
            </a:r>
          </a:p>
          <a:p>
            <a:pPr algn="just"/>
            <a:r>
              <a:rPr lang="en-US" sz="2400" dirty="0"/>
              <a:t>A gap between organization actions and stakeholder expectations</a:t>
            </a:r>
          </a:p>
          <a:p>
            <a:pPr algn="just"/>
            <a:r>
              <a:rPr lang="en-US" sz="2400" dirty="0"/>
              <a:t>An ethical long- term commitment by the organization to a two- way, inclusive standard of CSR toward stakeholders.</a:t>
            </a:r>
          </a:p>
          <a:p>
            <a:pPr algn="just"/>
            <a:r>
              <a:rPr lang="en-US" sz="2400" dirty="0"/>
              <a:t>Issues managers help identify and close gaps between expectation, performance, communication, and accountability</a:t>
            </a:r>
          </a:p>
          <a:p>
            <a:endParaRPr lang="en-US" sz="2400" dirty="0"/>
          </a:p>
        </p:txBody>
      </p:sp>
      <p:sp>
        <p:nvSpPr>
          <p:cNvPr id="4" name="Title 1"/>
          <p:cNvSpPr>
            <a:spLocks noGrp="1"/>
          </p:cNvSpPr>
          <p:nvPr>
            <p:ph type="title"/>
          </p:nvPr>
        </p:nvSpPr>
        <p:spPr/>
        <p:txBody>
          <a:bodyPr/>
          <a:lstStyle/>
          <a:p>
            <a:r>
              <a:rPr lang="en-US" dirty="0"/>
              <a:t>Issue Management Approach</a:t>
            </a:r>
          </a:p>
        </p:txBody>
      </p:sp>
    </p:spTree>
    <p:extLst>
      <p:ext uri="{BB962C8B-B14F-4D97-AF65-F5344CB8AC3E}">
        <p14:creationId xmlns:p14="http://schemas.microsoft.com/office/powerpoint/2010/main" val="323059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Management Approach</a:t>
            </a:r>
          </a:p>
        </p:txBody>
      </p:sp>
      <p:sp>
        <p:nvSpPr>
          <p:cNvPr id="3" name="Content Placeholder 2"/>
          <p:cNvSpPr>
            <a:spLocks noGrp="1"/>
          </p:cNvSpPr>
          <p:nvPr>
            <p:ph idx="1"/>
          </p:nvPr>
        </p:nvSpPr>
        <p:spPr>
          <a:xfrm>
            <a:off x="625642" y="2261937"/>
            <a:ext cx="10732169" cy="4475747"/>
          </a:xfrm>
        </p:spPr>
        <p:txBody>
          <a:bodyPr>
            <a:noAutofit/>
          </a:bodyPr>
          <a:lstStyle/>
          <a:p>
            <a:pPr algn="just"/>
            <a:r>
              <a:rPr lang="en-US" sz="2400" dirty="0"/>
              <a:t>Issue management approaches involve proactive strategies aimed at identifying, addressing, and resolving ethical issues within organizations.</a:t>
            </a:r>
          </a:p>
          <a:p>
            <a:pPr algn="just"/>
            <a:r>
              <a:rPr lang="en-US" sz="2400" dirty="0"/>
              <a:t>Promotes ethical behavior, prevents ethical lapses, and maintains trust with stakeholders.</a:t>
            </a:r>
          </a:p>
          <a:p>
            <a:pPr algn="just"/>
            <a:r>
              <a:rPr lang="en-US" sz="2400" dirty="0"/>
              <a:t>Key aspects of issue management approaches :</a:t>
            </a:r>
          </a:p>
          <a:p>
            <a:pPr marL="1258887" indent="-457200" algn="just">
              <a:buFont typeface="+mj-lt"/>
              <a:buAutoNum type="arabicPeriod"/>
            </a:pPr>
            <a:r>
              <a:rPr lang="en-US" sz="2400" dirty="0">
                <a:solidFill>
                  <a:srgbClr val="FF0000"/>
                </a:solidFill>
              </a:rPr>
              <a:t>Proactive Identification of Ethical Issues</a:t>
            </a:r>
          </a:p>
          <a:p>
            <a:pPr marL="1258887" indent="-457200" algn="just">
              <a:buFont typeface="+mj-lt"/>
              <a:buAutoNum type="arabicPeriod"/>
            </a:pPr>
            <a:r>
              <a:rPr lang="en-US" sz="2400" dirty="0">
                <a:solidFill>
                  <a:srgbClr val="FF0000"/>
                </a:solidFill>
              </a:rPr>
              <a:t>Establishment of Ethical Codes and Policies</a:t>
            </a:r>
          </a:p>
          <a:p>
            <a:pPr marL="1258887" indent="-457200" algn="just">
              <a:buFont typeface="+mj-lt"/>
              <a:buAutoNum type="arabicPeriod"/>
            </a:pPr>
            <a:r>
              <a:rPr lang="en-US" sz="2400" dirty="0">
                <a:solidFill>
                  <a:srgbClr val="FF0000"/>
                </a:solidFill>
              </a:rPr>
              <a:t>Stakeholder Engagement and Communication</a:t>
            </a:r>
          </a:p>
          <a:p>
            <a:pPr marL="1258887" indent="-457200" algn="just">
              <a:buFont typeface="+mj-lt"/>
              <a:buAutoNum type="arabicPeriod"/>
            </a:pPr>
            <a:r>
              <a:rPr lang="en-US" sz="2400" dirty="0">
                <a:solidFill>
                  <a:srgbClr val="FF0000"/>
                </a:solidFill>
              </a:rPr>
              <a:t>Ethical Decision-Making Processes</a:t>
            </a:r>
          </a:p>
          <a:p>
            <a:pPr algn="just"/>
            <a:endParaRPr lang="en-US" sz="2400" dirty="0"/>
          </a:p>
        </p:txBody>
      </p:sp>
    </p:spTree>
    <p:extLst>
      <p:ext uri="{BB962C8B-B14F-4D97-AF65-F5344CB8AC3E}">
        <p14:creationId xmlns:p14="http://schemas.microsoft.com/office/powerpoint/2010/main" val="299098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r>
            <a:br>
              <a:rPr lang="en-US" dirty="0">
                <a:solidFill>
                  <a:srgbClr val="FF0000"/>
                </a:solidFill>
              </a:rPr>
            </a:br>
            <a:r>
              <a:rPr lang="en-US" dirty="0">
                <a:solidFill>
                  <a:srgbClr val="FF0000"/>
                </a:solidFill>
              </a:rPr>
              <a:t>Proactive Identification of Ethical Issues</a:t>
            </a:r>
            <a:br>
              <a:rPr lang="en-US" dirty="0">
                <a:solidFill>
                  <a:srgbClr val="FF0000"/>
                </a:solidFill>
              </a:rPr>
            </a:br>
            <a:endParaRPr lang="en-US" dirty="0"/>
          </a:p>
        </p:txBody>
      </p:sp>
      <p:sp>
        <p:nvSpPr>
          <p:cNvPr id="3" name="Content Placeholder 2"/>
          <p:cNvSpPr>
            <a:spLocks noGrp="1"/>
          </p:cNvSpPr>
          <p:nvPr>
            <p:ph idx="1"/>
          </p:nvPr>
        </p:nvSpPr>
        <p:spPr>
          <a:xfrm>
            <a:off x="336884" y="2394952"/>
            <a:ext cx="6561221" cy="4262522"/>
          </a:xfrm>
        </p:spPr>
        <p:txBody>
          <a:bodyPr>
            <a:normAutofit/>
          </a:bodyPr>
          <a:lstStyle/>
          <a:p>
            <a:pPr algn="just"/>
            <a:r>
              <a:rPr lang="en-US" sz="2400" dirty="0"/>
              <a:t>Rather than waiting for ethical issues to arise, organizations actively identify potential ethical concerns.</a:t>
            </a:r>
          </a:p>
          <a:p>
            <a:pPr algn="just"/>
            <a:r>
              <a:rPr lang="en-US" sz="2400" dirty="0"/>
              <a:t> Through regular monitoring, risk assessments, and stakeholder engagement. </a:t>
            </a:r>
          </a:p>
          <a:p>
            <a:pPr algn="just"/>
            <a:r>
              <a:rPr lang="en-US" sz="2400" dirty="0"/>
              <a:t>This proactive approach allows organizations to anticipate and address ethical challenges before they escalate into serious problems</a:t>
            </a:r>
          </a:p>
        </p:txBody>
      </p:sp>
      <p:pic>
        <p:nvPicPr>
          <p:cNvPr id="4" name="Picture 3"/>
          <p:cNvPicPr>
            <a:picLocks noChangeAspect="1"/>
          </p:cNvPicPr>
          <p:nvPr/>
        </p:nvPicPr>
        <p:blipFill>
          <a:blip r:embed="rId2"/>
          <a:stretch>
            <a:fillRect/>
          </a:stretch>
        </p:blipFill>
        <p:spPr>
          <a:xfrm>
            <a:off x="7074568" y="2394952"/>
            <a:ext cx="4588042" cy="3973763"/>
          </a:xfrm>
          <a:prstGeom prst="rect">
            <a:avLst/>
          </a:prstGeom>
        </p:spPr>
      </p:pic>
    </p:spTree>
    <p:extLst>
      <p:ext uri="{BB962C8B-B14F-4D97-AF65-F5344CB8AC3E}">
        <p14:creationId xmlns:p14="http://schemas.microsoft.com/office/powerpoint/2010/main" val="289723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Establishment of Ethical Codes and Policies</a:t>
            </a:r>
          </a:p>
        </p:txBody>
      </p:sp>
      <p:sp>
        <p:nvSpPr>
          <p:cNvPr id="3" name="Content Placeholder 2"/>
          <p:cNvSpPr>
            <a:spLocks noGrp="1"/>
          </p:cNvSpPr>
          <p:nvPr>
            <p:ph idx="1"/>
          </p:nvPr>
        </p:nvSpPr>
        <p:spPr>
          <a:xfrm>
            <a:off x="1154954" y="2603499"/>
            <a:ext cx="9978267" cy="3957721"/>
          </a:xfrm>
        </p:spPr>
        <p:txBody>
          <a:bodyPr>
            <a:normAutofit/>
          </a:bodyPr>
          <a:lstStyle/>
          <a:p>
            <a:pPr algn="just"/>
            <a:r>
              <a:rPr lang="en-US" sz="2000" dirty="0"/>
              <a:t>Organizations develop and implement ethical codes, standards, and policies </a:t>
            </a:r>
          </a:p>
          <a:p>
            <a:pPr algn="just"/>
            <a:r>
              <a:rPr lang="en-US" sz="2000" dirty="0"/>
              <a:t>Outline expected behaviors, values, and principles for employees and stakeholders.</a:t>
            </a:r>
          </a:p>
          <a:p>
            <a:pPr algn="just"/>
            <a:r>
              <a:rPr lang="en-US" sz="2000" dirty="0"/>
              <a:t>These guidelines serve as a framework for ethical decision-making and behavior, helping to prevent ethical breaches and guide actions in ambiguous situations.</a:t>
            </a:r>
          </a:p>
          <a:p>
            <a:pPr algn="just"/>
            <a:endParaRPr lang="en-US" sz="2000" dirty="0"/>
          </a:p>
          <a:p>
            <a:pPr algn="ctr"/>
            <a:r>
              <a:rPr lang="en-US" sz="2000" dirty="0"/>
              <a:t>Example :  </a:t>
            </a:r>
            <a:r>
              <a:rPr lang="en-US" sz="2000" b="1" dirty="0">
                <a:solidFill>
                  <a:srgbClr val="FF0000"/>
                </a:solidFill>
              </a:rPr>
              <a:t>Explore and list down Ethical Codes and Policies of 3 examples (companies) from Pakistan ~</a:t>
            </a:r>
            <a:r>
              <a:rPr lang="en-US" sz="2000" b="1" dirty="0"/>
              <a:t>Assignment</a:t>
            </a:r>
          </a:p>
          <a:p>
            <a:pPr algn="just"/>
            <a:endParaRPr lang="en-US" sz="2000" b="1" dirty="0"/>
          </a:p>
        </p:txBody>
      </p:sp>
    </p:spTree>
    <p:extLst>
      <p:ext uri="{BB962C8B-B14F-4D97-AF65-F5344CB8AC3E}">
        <p14:creationId xmlns:p14="http://schemas.microsoft.com/office/powerpoint/2010/main" val="334054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45330"/>
            <a:ext cx="8761413" cy="1063679"/>
          </a:xfrm>
        </p:spPr>
        <p:txBody>
          <a:bodyPr/>
          <a:lstStyle/>
          <a:p>
            <a:r>
              <a:rPr lang="en-US" dirty="0">
                <a:solidFill>
                  <a:srgbClr val="FF0000"/>
                </a:solidFill>
              </a:rPr>
              <a:t/>
            </a:r>
            <a:br>
              <a:rPr lang="en-US" dirty="0">
                <a:solidFill>
                  <a:srgbClr val="FF0000"/>
                </a:solidFill>
              </a:rPr>
            </a:br>
            <a:r>
              <a:rPr lang="en-US" dirty="0">
                <a:solidFill>
                  <a:srgbClr val="FF0000"/>
                </a:solidFill>
              </a:rPr>
              <a:t>Stakeholder Engagement and Communication</a:t>
            </a:r>
            <a:br>
              <a:rPr lang="en-US" dirty="0">
                <a:solidFill>
                  <a:srgbClr val="FF0000"/>
                </a:solidFill>
              </a:rPr>
            </a:br>
            <a:endParaRPr lang="en-US" dirty="0"/>
          </a:p>
        </p:txBody>
      </p:sp>
      <p:sp>
        <p:nvSpPr>
          <p:cNvPr id="3" name="Content Placeholder 2"/>
          <p:cNvSpPr>
            <a:spLocks noGrp="1"/>
          </p:cNvSpPr>
          <p:nvPr>
            <p:ph idx="1"/>
          </p:nvPr>
        </p:nvSpPr>
        <p:spPr>
          <a:xfrm>
            <a:off x="1154954" y="2603500"/>
            <a:ext cx="10106604" cy="3416300"/>
          </a:xfrm>
        </p:spPr>
        <p:txBody>
          <a:bodyPr>
            <a:normAutofit/>
          </a:bodyPr>
          <a:lstStyle/>
          <a:p>
            <a:pPr algn="just"/>
            <a:r>
              <a:rPr lang="en-US" sz="2400" dirty="0"/>
              <a:t>Effective issue management involves engaging with stakeholders, including employees, customers, suppliers, investors, and the community</a:t>
            </a:r>
          </a:p>
          <a:p>
            <a:pPr algn="just"/>
            <a:r>
              <a:rPr lang="en-US" sz="2400" dirty="0"/>
              <a:t>To understand their perspectives, concerns, and expectations regarding ethical issues. </a:t>
            </a:r>
          </a:p>
          <a:p>
            <a:pPr algn="just"/>
            <a:r>
              <a:rPr lang="en-US" sz="2400" dirty="0"/>
              <a:t>Transparent communication fosters trust and collaboration, enabling organizations to address ethical challenges collaboratively and proactively.</a:t>
            </a:r>
          </a:p>
        </p:txBody>
      </p:sp>
    </p:spTree>
    <p:extLst>
      <p:ext uri="{BB962C8B-B14F-4D97-AF65-F5344CB8AC3E}">
        <p14:creationId xmlns:p14="http://schemas.microsoft.com/office/powerpoint/2010/main" val="135937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rgbClr val="FF0000"/>
                </a:solidFill>
              </a:rPr>
              <a:t>Ethical Decision-Making Processes</a:t>
            </a:r>
          </a:p>
        </p:txBody>
      </p:sp>
      <p:sp>
        <p:nvSpPr>
          <p:cNvPr id="3" name="Content Placeholder 2"/>
          <p:cNvSpPr>
            <a:spLocks noGrp="1"/>
          </p:cNvSpPr>
          <p:nvPr>
            <p:ph idx="1"/>
          </p:nvPr>
        </p:nvSpPr>
        <p:spPr>
          <a:xfrm>
            <a:off x="1154954" y="2603500"/>
            <a:ext cx="9898057" cy="3416300"/>
          </a:xfrm>
        </p:spPr>
        <p:txBody>
          <a:bodyPr>
            <a:normAutofit fontScale="92500" lnSpcReduction="10000"/>
          </a:bodyPr>
          <a:lstStyle/>
          <a:p>
            <a:pPr algn="just"/>
            <a:r>
              <a:rPr lang="en-US" sz="2400" dirty="0"/>
              <a:t>Organizations establish clear processes and procedures for ethical decision-making, ensuring that employees have the necessary guidance and support to navigate ethical dilemmas effectively. </a:t>
            </a:r>
          </a:p>
          <a:p>
            <a:pPr algn="just"/>
            <a:r>
              <a:rPr lang="en-US" sz="2400" dirty="0"/>
              <a:t>Ethical decision-making frameworks often involve considering the interests of stakeholders, evaluating the potential consequences of actions, and upholding core ethical principles.</a:t>
            </a:r>
          </a:p>
          <a:p>
            <a:pPr algn="just"/>
            <a:r>
              <a:rPr lang="en-US" sz="2400" dirty="0"/>
              <a:t>Organizations hold individuals and groups accountable for ethical conduct by establishing mechanisms for reporting ethical concerns, investigating allegations of misconduct, and implementing appropriate disciplinary actions when necessary.</a:t>
            </a:r>
          </a:p>
        </p:txBody>
      </p:sp>
    </p:spTree>
    <p:extLst>
      <p:ext uri="{BB962C8B-B14F-4D97-AF65-F5344CB8AC3E}">
        <p14:creationId xmlns:p14="http://schemas.microsoft.com/office/powerpoint/2010/main" val="1266425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4928</TotalTime>
  <Words>1553</Words>
  <Application>Microsoft Office PowerPoint</Application>
  <PresentationFormat>Widescreen</PresentationFormat>
  <Paragraphs>131</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Roboto Mono Regular Bold</vt:lpstr>
      <vt:lpstr>Times New Roman</vt:lpstr>
      <vt:lpstr>Wingdings</vt:lpstr>
      <vt:lpstr>Wingdings 3</vt:lpstr>
      <vt:lpstr>Ion Boardroom</vt:lpstr>
      <vt:lpstr>PROFESSIONAL ETHICS</vt:lpstr>
      <vt:lpstr>PowerPoint Presentation</vt:lpstr>
      <vt:lpstr>PowerPoint Presentation</vt:lpstr>
      <vt:lpstr>Issue Management Approach</vt:lpstr>
      <vt:lpstr>Issue Management Approach</vt:lpstr>
      <vt:lpstr> Proactive Identification of Ethical Issues </vt:lpstr>
      <vt:lpstr>Establishment of Ethical Codes and Policies</vt:lpstr>
      <vt:lpstr> Stakeholder Engagement and Communication </vt:lpstr>
      <vt:lpstr>Ethical Decision-Making Processes</vt:lpstr>
      <vt:lpstr>Ethical decision-making for cross-functional professionals</vt:lpstr>
      <vt:lpstr> Case Study-Balancing Profitability and Social Responsibility </vt:lpstr>
      <vt:lpstr> Case Study-Balancing Profitability and Social Responsibility </vt:lpstr>
      <vt:lpstr>Moral Responsibilities of Cross-Functional Area Professionals</vt:lpstr>
      <vt:lpstr> </vt:lpstr>
      <vt:lpstr>PowerPoint Presentation</vt:lpstr>
      <vt:lpstr>Crisis management</vt:lpstr>
      <vt:lpstr> Managing Crisis</vt:lpstr>
      <vt:lpstr>PowerPoint Presentation</vt:lpstr>
      <vt:lpstr>1. Prodromal Stage (Warning Stage)</vt:lpstr>
      <vt:lpstr>Acute Stage (Crisis Occurs)</vt:lpstr>
      <vt:lpstr>Chronic Stage (Ongoing Impact)</vt:lpstr>
      <vt:lpstr>Conflict Resolution (Recovery and Learning)</vt:lpstr>
      <vt:lpstr> Conflict / Dispute Resolution Techniques  </vt:lpstr>
      <vt:lpstr>Conflict Resolution Techniques (Behavioral Methods)</vt:lpstr>
      <vt:lpstr>PowerPoint Presentation</vt:lpstr>
      <vt:lpstr>PowerPoint Presentation</vt:lpstr>
      <vt:lpstr>Strategies (Formal or Procedural Mechanisms)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Sarah Zafar</dc:creator>
  <cp:lastModifiedBy>DELL</cp:lastModifiedBy>
  <cp:revision>196</cp:revision>
  <dcterms:created xsi:type="dcterms:W3CDTF">2023-10-18T08:41:13Z</dcterms:created>
  <dcterms:modified xsi:type="dcterms:W3CDTF">2025-10-15T08:11:47Z</dcterms:modified>
</cp:coreProperties>
</file>