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45" r:id="rId6"/>
    <p:sldId id="340" r:id="rId7"/>
    <p:sldId id="336" r:id="rId8"/>
    <p:sldId id="343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56" d="100"/>
          <a:sy n="56" d="100"/>
        </p:scale>
        <p:origin x="1000" y="44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rategyzer.com/canvas" TargetMode="Externa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BMC_Worksheet.pdf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23410" y="582931"/>
            <a:ext cx="7120890" cy="925830"/>
          </a:xfrm>
        </p:spPr>
        <p:txBody>
          <a:bodyPr anchor="ctr"/>
          <a:lstStyle/>
          <a:p>
            <a:pPr algn="ctr"/>
            <a:r>
              <a:rPr lang="en-US" dirty="0"/>
              <a:t>Business Model Canvas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 anchor="ctr"/>
          <a:lstStyle/>
          <a:p>
            <a:r>
              <a:rPr lang="en-US" dirty="0"/>
              <a:t>week 7 deliverables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A551E6F-DA7F-81EC-0E5F-0585C7694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397837"/>
              </p:ext>
            </p:extLst>
          </p:nvPr>
        </p:nvGraphicFramePr>
        <p:xfrm>
          <a:off x="1028700" y="2011680"/>
          <a:ext cx="9532621" cy="3751517"/>
        </p:xfrm>
        <a:graphic>
          <a:graphicData uri="http://schemas.openxmlformats.org/drawingml/2006/table">
            <a:tbl>
              <a:tblPr/>
              <a:tblGrid>
                <a:gridCol w="2674620">
                  <a:extLst>
                    <a:ext uri="{9D8B030D-6E8A-4147-A177-3AD203B41FA5}">
                      <a16:colId xmlns:a16="http://schemas.microsoft.com/office/drawing/2014/main" val="1511910515"/>
                    </a:ext>
                  </a:extLst>
                </a:gridCol>
                <a:gridCol w="4083399">
                  <a:extLst>
                    <a:ext uri="{9D8B030D-6E8A-4147-A177-3AD203B41FA5}">
                      <a16:colId xmlns:a16="http://schemas.microsoft.com/office/drawing/2014/main" val="3735823666"/>
                    </a:ext>
                  </a:extLst>
                </a:gridCol>
                <a:gridCol w="2774602">
                  <a:extLst>
                    <a:ext uri="{9D8B030D-6E8A-4147-A177-3AD203B41FA5}">
                      <a16:colId xmlns:a16="http://schemas.microsoft.com/office/drawing/2014/main" val="2030219495"/>
                    </a:ext>
                  </a:extLst>
                </a:gridCol>
              </a:tblGrid>
              <a:tr h="28223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36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Elevator Pitch Presentation </a:t>
                      </a:r>
                      <a:endParaRPr lang="en-US" sz="36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The 5min pitch must include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Target problem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Proposed entrepreneurial solution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- Justify the need and demand of your product/ service 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pPr marL="342900" marR="0" indent="-34290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Identify next steps to develop the idea further </a:t>
                      </a:r>
                    </a:p>
                    <a:p>
                      <a:pPr marL="342900" marR="0" indent="-342900">
                        <a:lnSpc>
                          <a:spcPct val="115000"/>
                        </a:lnSpc>
                        <a:buFontTx/>
                        <a:buChar char="-"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Add BMC – version 1F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40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Week 7</a:t>
                      </a:r>
                      <a:endParaRPr lang="en-US" sz="4000" b="1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832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C230FFB-C2A9-945D-3A97-F67C3426CF26}"/>
              </a:ext>
            </a:extLst>
          </p:cNvPr>
          <p:cNvSpPr txBox="1">
            <a:spLocks/>
          </p:cNvSpPr>
          <p:nvPr/>
        </p:nvSpPr>
        <p:spPr>
          <a:xfrm>
            <a:off x="4446270" y="217170"/>
            <a:ext cx="7452360" cy="654939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Created by Swiss entrepreneur and </a:t>
            </a:r>
            <a:r>
              <a:rPr lang="en-US" sz="3200" dirty="0" err="1"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Strategyzer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co-founder, Alexander Osterwalder, the </a:t>
            </a:r>
            <a:r>
              <a:rPr lang="en-US" sz="32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Business Model Canvas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visual representation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of the 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9 key building blocks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that form the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foundations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of every successful business. It's a </a:t>
            </a:r>
            <a:r>
              <a:rPr lang="en-US" sz="3200" b="1" i="1" dirty="0">
                <a:latin typeface="Arial" panose="020B0604020202020204" pitchFamily="34" charset="0"/>
                <a:cs typeface="Arial" panose="020B0604020202020204" pitchFamily="34" charset="0"/>
              </a:rPr>
              <a:t>blueprint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to help entrepreneurs invent, design, and build models with a more systematic approach.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BMC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A2F705E-ED5E-4617-3ED5-1F5927D564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930" y="1430773"/>
            <a:ext cx="8115300" cy="5180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7160"/>
            <a:ext cx="6172200" cy="512676"/>
          </a:xfrm>
        </p:spPr>
        <p:txBody>
          <a:bodyPr anchor="t"/>
          <a:lstStyle/>
          <a:p>
            <a:r>
              <a:rPr lang="en-US" dirty="0"/>
              <a:t>Business Model canvas</a:t>
            </a:r>
            <a:endParaRPr lang="en-ZA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89742" y="6338062"/>
            <a:ext cx="1188720" cy="365125"/>
          </a:xfrm>
        </p:spPr>
        <p:txBody>
          <a:bodyPr/>
          <a:lstStyle/>
          <a:p>
            <a:pPr algn="r"/>
            <a:fld id="{B5CEABB6-07DC-46E8-9B57-56EC44A396E5}" type="slidenum">
              <a:rPr lang="en-US" smtClean="0"/>
              <a:pPr algn="r"/>
              <a:t>5</a:t>
            </a:fld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C63D283-219A-ADD8-3CB4-F007D03DFE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181450"/>
              </p:ext>
            </p:extLst>
          </p:nvPr>
        </p:nvGraphicFramePr>
        <p:xfrm>
          <a:off x="198120" y="1190610"/>
          <a:ext cx="11475720" cy="5330014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64129">
                  <a:extLst>
                    <a:ext uri="{9D8B030D-6E8A-4147-A177-3AD203B41FA5}">
                      <a16:colId xmlns:a16="http://schemas.microsoft.com/office/drawing/2014/main" val="168561083"/>
                    </a:ext>
                  </a:extLst>
                </a:gridCol>
                <a:gridCol w="8711591">
                  <a:extLst>
                    <a:ext uri="{9D8B030D-6E8A-4147-A177-3AD203B41FA5}">
                      <a16:colId xmlns:a16="http://schemas.microsoft.com/office/drawing/2014/main" val="601666835"/>
                    </a:ext>
                  </a:extLst>
                </a:gridCol>
              </a:tblGrid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Segments (CS)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specific groups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 people or organizations your business serves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797103064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Value Proposition (VP)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unique benefit or solution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deliver to solve customer problems.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070254408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Channels (CH)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ways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your product or service reaches and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communicates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with customers.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654567994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Customer Relationships (CR)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type of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interaction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you establish with each customer segment.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876381019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Revenue Streams (RS)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ways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your business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earns money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from each customer segment.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647154853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Resources (KR)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critical assets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(physical, human, intellectual, financial) required to run the business.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39721554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Activities (KA)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essential actions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business must perform to deliver its value proposition.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425695243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Key Partnerships (KP)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external alliances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suppliers that help the business succeed.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3897748660"/>
                  </a:ext>
                </a:extLst>
              </a:tr>
              <a:tr h="55075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Cost Structure (C$)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</a:t>
                      </a:r>
                      <a:r>
                        <a:rPr lang="en-US" sz="2000" b="1" i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 costs involved </a:t>
                      </a:r>
                      <a:r>
                        <a:rPr lang="en-US" sz="2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 operating and sustaining the business model.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92797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 anchor="ctr"/>
          <a:lstStyle/>
          <a:p>
            <a:r>
              <a:rPr lang="en-US" dirty="0">
                <a:hlinkClick r:id="rId2" action="ppaction://hlinkfile"/>
              </a:rPr>
              <a:t>Activity</a:t>
            </a:r>
            <a:r>
              <a:rPr lang="en-U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Architecture pitch deck</Template>
  <TotalTime>19</TotalTime>
  <Words>264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Avenir Next LT Pro Light</vt:lpstr>
      <vt:lpstr>Calibri</vt:lpstr>
      <vt:lpstr>Posterama</vt:lpstr>
      <vt:lpstr>Times New Roman</vt:lpstr>
      <vt:lpstr>Custom</vt:lpstr>
      <vt:lpstr>Business Model Canvas</vt:lpstr>
      <vt:lpstr>week 7 deliverables</vt:lpstr>
      <vt:lpstr>PowerPoint Presentation</vt:lpstr>
      <vt:lpstr>BMC</vt:lpstr>
      <vt:lpstr>Business Model canvas</vt:lpstr>
      <vt:lpstr>Activity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Leena A.</dc:creator>
  <cp:lastModifiedBy>Leena A.</cp:lastModifiedBy>
  <cp:revision>2</cp:revision>
  <dcterms:created xsi:type="dcterms:W3CDTF">2025-09-29T05:55:29Z</dcterms:created>
  <dcterms:modified xsi:type="dcterms:W3CDTF">2025-09-29T06:14:42Z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