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5"/>
  </p:notesMasterIdLst>
  <p:sldIdLst>
    <p:sldId id="256" r:id="rId4"/>
    <p:sldId id="261" r:id="rId5"/>
    <p:sldId id="298" r:id="rId6"/>
    <p:sldId id="297" r:id="rId7"/>
    <p:sldId id="273" r:id="rId8"/>
    <p:sldId id="299" r:id="rId9"/>
    <p:sldId id="286" r:id="rId10"/>
    <p:sldId id="269" r:id="rId11"/>
    <p:sldId id="268" r:id="rId12"/>
    <p:sldId id="265" r:id="rId13"/>
    <p:sldId id="293" r:id="rId14"/>
    <p:sldId id="259" r:id="rId15"/>
    <p:sldId id="306" r:id="rId16"/>
    <p:sldId id="264" r:id="rId17"/>
    <p:sldId id="305" r:id="rId18"/>
    <p:sldId id="275" r:id="rId19"/>
    <p:sldId id="302" r:id="rId20"/>
    <p:sldId id="303" r:id="rId21"/>
    <p:sldId id="307" r:id="rId22"/>
    <p:sldId id="304" r:id="rId23"/>
    <p:sldId id="308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988" y="52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290487608145588E-2"/>
          <c:y val="5.7022637795275589E-2"/>
          <c:w val="0.83759195610226722"/>
          <c:h val="0.98437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70-45E1-8FF3-4F57B7DEE1C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70-45E1-8FF3-4F57B7DEE1C3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70-45E1-8FF3-4F57B7DEE1C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</c:v>
                </c:pt>
                <c:pt idx="1">
                  <c:v>30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70-45E1-8FF3-4F57B7DEE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005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107505" y="1779662"/>
            <a:ext cx="2088232" cy="2448272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0" y="137230"/>
            <a:ext cx="9145095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7550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E67E0-96CA-19AD-94DD-AF4D663E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A85DF-677B-02B5-5A1A-6D69F9E7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D3AFF-C632-5F54-C7E5-C093B90E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276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6A7A-3C80-E969-E15D-FE0A13A9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F9F19-18ED-9942-2724-17A24AF9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E97EC-3C4C-3358-FBDC-2EC83EEC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B924C-2162-3D02-F555-4A84882B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6">
            <a:extLst>
              <a:ext uri="{FF2B5EF4-FFF2-40B4-BE49-F238E27FC236}">
                <a16:creationId xmlns:a16="http://schemas.microsoft.com/office/drawing/2014/main" id="{45701768-BB55-213E-2477-C4F17A7A3FAE}"/>
              </a:ext>
            </a:extLst>
          </p:cNvPr>
          <p:cNvGrpSpPr/>
          <p:nvPr userDrawn="1"/>
        </p:nvGrpSpPr>
        <p:grpSpPr>
          <a:xfrm>
            <a:off x="6732241" y="3139488"/>
            <a:ext cx="2411759" cy="1995686"/>
            <a:chOff x="0" y="2571749"/>
            <a:chExt cx="2984923" cy="25717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6F8BF34-E6E4-FEA8-54B8-B19116501E24}"/>
                </a:ext>
              </a:extLst>
            </p:cNvPr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8B82852-64FE-9BE4-0CB8-83443463288E}"/>
                  </a:ext>
                </a:extLst>
              </p:cNvPr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671294C-521C-FF15-2457-90C71B703E2A}"/>
                  </a:ext>
                </a:extLst>
              </p:cNvPr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EB9847-E320-0CF1-1DC7-E29F72FBB117}"/>
                  </a:ext>
                </a:extLst>
              </p:cNvPr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6B67EBF-5A4B-EFDB-3F22-7D41729467B4}"/>
                  </a:ext>
                </a:extLst>
              </p:cNvPr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자유형: 도형 25">
              <a:extLst>
                <a:ext uri="{FF2B5EF4-FFF2-40B4-BE49-F238E27FC236}">
                  <a16:creationId xmlns:a16="http://schemas.microsoft.com/office/drawing/2014/main" id="{35E9C6DF-2D88-1B88-6A80-0EC18804BC98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" name="그룹 14">
              <a:extLst>
                <a:ext uri="{FF2B5EF4-FFF2-40B4-BE49-F238E27FC236}">
                  <a16:creationId xmlns:a16="http://schemas.microsoft.com/office/drawing/2014/main" id="{D3C0ACA2-4FA1-DEF0-F327-E22009EEAC7D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6" name="그룹 15">
                <a:extLst>
                  <a:ext uri="{FF2B5EF4-FFF2-40B4-BE49-F238E27FC236}">
                    <a16:creationId xmlns:a16="http://schemas.microsoft.com/office/drawing/2014/main" id="{2C355415-D0A0-3FBA-E8AB-6A2A84F18AB4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1" name="이등변 삼각형 49">
                  <a:extLst>
                    <a:ext uri="{FF2B5EF4-FFF2-40B4-BE49-F238E27FC236}">
                      <a16:creationId xmlns:a16="http://schemas.microsoft.com/office/drawing/2014/main" id="{C81A7AE8-FAD1-5084-C7FC-58EBD5931112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" name="자유형: 도형 21">
                  <a:extLst>
                    <a:ext uri="{FF2B5EF4-FFF2-40B4-BE49-F238E27FC236}">
                      <a16:creationId xmlns:a16="http://schemas.microsoft.com/office/drawing/2014/main" id="{71629A95-A982-C857-F7DE-7A67F0AAD2B0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" name="자유형: 도형 22">
                  <a:extLst>
                    <a:ext uri="{FF2B5EF4-FFF2-40B4-BE49-F238E27FC236}">
                      <a16:creationId xmlns:a16="http://schemas.microsoft.com/office/drawing/2014/main" id="{022E1E72-6B56-F44D-A3C5-3C1839876815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타원 16">
                <a:extLst>
                  <a:ext uri="{FF2B5EF4-FFF2-40B4-BE49-F238E27FC236}">
                    <a16:creationId xmlns:a16="http://schemas.microsoft.com/office/drawing/2014/main" id="{F6E013C0-3931-34AD-4742-373D1179EA06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17">
                <a:extLst>
                  <a:ext uri="{FF2B5EF4-FFF2-40B4-BE49-F238E27FC236}">
                    <a16:creationId xmlns:a16="http://schemas.microsoft.com/office/drawing/2014/main" id="{D59408A0-A569-B56E-B8A2-C434D5DCF44B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자유형: 도형 18">
                <a:extLst>
                  <a:ext uri="{FF2B5EF4-FFF2-40B4-BE49-F238E27FC236}">
                    <a16:creationId xmlns:a16="http://schemas.microsoft.com/office/drawing/2014/main" id="{854BF490-2592-6057-6128-D8788EAFE87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자유형: 도형 19">
                <a:extLst>
                  <a:ext uri="{FF2B5EF4-FFF2-40B4-BE49-F238E27FC236}">
                    <a16:creationId xmlns:a16="http://schemas.microsoft.com/office/drawing/2014/main" id="{A076645E-AF4A-DD8D-356B-FDB3BB176BD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323529" y="232356"/>
            <a:ext cx="8352927" cy="4787666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  <p:sldLayoutId id="2147483673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75" r:id="rId3"/>
    <p:sldLayoutId id="2147483676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26244" y="1779662"/>
            <a:ext cx="6470451" cy="1080121"/>
          </a:xfrm>
        </p:spPr>
        <p:txBody>
          <a:bodyPr/>
          <a:lstStyle/>
          <a:p>
            <a:r>
              <a:rPr lang="en-US" sz="3200" dirty="0"/>
              <a:t>Lesson 3: Problem Identification and </a:t>
            </a:r>
          </a:p>
          <a:p>
            <a:r>
              <a:rPr lang="en-US" sz="3200" dirty="0"/>
              <a:t>Idea Generation </a:t>
            </a:r>
            <a:r>
              <a:rPr lang="en-US" sz="3200" b="0" dirty="0"/>
              <a:t>	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6922BFA-85A3-AB5D-B168-1CAE8E49C6F4}"/>
              </a:ext>
            </a:extLst>
          </p:cNvPr>
          <p:cNvSpPr txBox="1">
            <a:spLocks/>
          </p:cNvSpPr>
          <p:nvPr/>
        </p:nvSpPr>
        <p:spPr>
          <a:xfrm>
            <a:off x="95868" y="3723878"/>
            <a:ext cx="4265725" cy="855211"/>
          </a:xfrm>
          <a:prstGeom prst="rect">
            <a:avLst/>
          </a:prstGeom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ysClr val="windowText" lastClr="000000"/>
                </a:solidFill>
              </a:rPr>
              <a:t>Dr. Leena Anum</a:t>
            </a:r>
          </a:p>
          <a:p>
            <a:pPr algn="l"/>
            <a:r>
              <a:rPr lang="en-US" altLang="ko-KR" sz="1200" dirty="0">
                <a:solidFill>
                  <a:sysClr val="windowText" lastClr="000000"/>
                </a:solidFill>
              </a:rPr>
              <a:t>Associate Professor</a:t>
            </a:r>
          </a:p>
          <a:p>
            <a:pPr algn="l"/>
            <a:r>
              <a:rPr lang="en-US" altLang="ko-KR" sz="1200" dirty="0">
                <a:solidFill>
                  <a:sysClr val="windowText" lastClr="000000"/>
                </a:solidFill>
              </a:rPr>
              <a:t>Department of Engineering Management</a:t>
            </a:r>
          </a:p>
          <a:p>
            <a:pPr algn="l"/>
            <a:r>
              <a:rPr lang="en-US" altLang="ko-KR" sz="1200" dirty="0">
                <a:solidFill>
                  <a:sysClr val="windowText" lastClr="000000"/>
                </a:solidFill>
              </a:rPr>
              <a:t>College of Electrical and Mechanical Engineering, NUST</a:t>
            </a:r>
          </a:p>
          <a:p>
            <a:pPr algn="l"/>
            <a:r>
              <a:rPr lang="en-US" altLang="ko-KR" sz="1200" dirty="0">
                <a:solidFill>
                  <a:sysClr val="windowText" lastClr="000000"/>
                </a:solidFill>
              </a:rPr>
              <a:t>leena.anum@ceme.nust.edu.pk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8" name="Picture 7" descr="THE BRAND – NUST">
            <a:extLst>
              <a:ext uri="{FF2B5EF4-FFF2-40B4-BE49-F238E27FC236}">
                <a16:creationId xmlns:a16="http://schemas.microsoft.com/office/drawing/2014/main" id="{336D1D6D-CF7D-D359-A514-4CC90720FB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8" y="81389"/>
            <a:ext cx="947951" cy="76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8CB42F-F003-513F-4DCF-CD8BA1FEA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815" y="112541"/>
            <a:ext cx="524317" cy="5387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788C8B5-5B72-592C-3CA9-A527B1391291}"/>
              </a:ext>
            </a:extLst>
          </p:cNvPr>
          <p:cNvGrpSpPr/>
          <p:nvPr/>
        </p:nvGrpSpPr>
        <p:grpSpPr>
          <a:xfrm>
            <a:off x="5652120" y="2754465"/>
            <a:ext cx="3218422" cy="2082844"/>
            <a:chOff x="3769828" y="1218754"/>
            <a:chExt cx="5244730" cy="3651864"/>
          </a:xfrm>
        </p:grpSpPr>
        <p:grpSp>
          <p:nvGrpSpPr>
            <p:cNvPr id="12" name="그룹 54">
              <a:extLst>
                <a:ext uri="{FF2B5EF4-FFF2-40B4-BE49-F238E27FC236}">
                  <a16:creationId xmlns:a16="http://schemas.microsoft.com/office/drawing/2014/main" id="{F711A20F-E4A3-5715-20E7-61F0AC0CA624}"/>
                </a:ext>
              </a:extLst>
            </p:cNvPr>
            <p:cNvGrpSpPr/>
            <p:nvPr/>
          </p:nvGrpSpPr>
          <p:grpSpPr>
            <a:xfrm>
              <a:off x="5458180" y="2043948"/>
              <a:ext cx="3556378" cy="2826670"/>
              <a:chOff x="3854258" y="1056963"/>
              <a:chExt cx="4671709" cy="3713154"/>
            </a:xfrm>
          </p:grpSpPr>
          <p:grpSp>
            <p:nvGrpSpPr>
              <p:cNvPr id="25" name="Group 84">
                <a:extLst>
                  <a:ext uri="{FF2B5EF4-FFF2-40B4-BE49-F238E27FC236}">
                    <a16:creationId xmlns:a16="http://schemas.microsoft.com/office/drawing/2014/main" id="{C53DDF3F-3619-432F-CE51-8D6BAF87D105}"/>
                  </a:ext>
                </a:extLst>
              </p:cNvPr>
              <p:cNvGrpSpPr/>
              <p:nvPr/>
            </p:nvGrpSpPr>
            <p:grpSpPr>
              <a:xfrm>
                <a:off x="3854258" y="1770622"/>
                <a:ext cx="3332582" cy="2999495"/>
                <a:chOff x="3203848" y="1779662"/>
                <a:chExt cx="3332582" cy="2999495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41" name="Rectangle 85">
                  <a:extLst>
                    <a:ext uri="{FF2B5EF4-FFF2-40B4-BE49-F238E27FC236}">
                      <a16:creationId xmlns:a16="http://schemas.microsoft.com/office/drawing/2014/main" id="{997C385C-1F68-B19B-DA70-58E065AAC28A}"/>
                    </a:ext>
                  </a:extLst>
                </p:cNvPr>
                <p:cNvSpPr/>
                <p:nvPr/>
              </p:nvSpPr>
              <p:spPr>
                <a:xfrm>
                  <a:off x="3203848" y="1779662"/>
                  <a:ext cx="108000" cy="277336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Block Arc 86">
                  <a:extLst>
                    <a:ext uri="{FF2B5EF4-FFF2-40B4-BE49-F238E27FC236}">
                      <a16:creationId xmlns:a16="http://schemas.microsoft.com/office/drawing/2014/main" id="{67F2DBAF-4599-8A47-38C1-CD716BC8C349}"/>
                    </a:ext>
                  </a:extLst>
                </p:cNvPr>
                <p:cNvSpPr/>
                <p:nvPr/>
              </p:nvSpPr>
              <p:spPr>
                <a:xfrm>
                  <a:off x="3203848" y="4326895"/>
                  <a:ext cx="452262" cy="452262"/>
                </a:xfrm>
                <a:prstGeom prst="blockArc">
                  <a:avLst>
                    <a:gd name="adj1" fmla="val 5431834"/>
                    <a:gd name="adj2" fmla="val 10817112"/>
                    <a:gd name="adj3" fmla="val 242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87">
                  <a:extLst>
                    <a:ext uri="{FF2B5EF4-FFF2-40B4-BE49-F238E27FC236}">
                      <a16:creationId xmlns:a16="http://schemas.microsoft.com/office/drawing/2014/main" id="{DD691D19-D6FE-54CF-7A89-1D246D392950}"/>
                    </a:ext>
                  </a:extLst>
                </p:cNvPr>
                <p:cNvSpPr/>
                <p:nvPr/>
              </p:nvSpPr>
              <p:spPr>
                <a:xfrm>
                  <a:off x="3425216" y="4671157"/>
                  <a:ext cx="2916000" cy="10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Block Arc 88">
                  <a:extLst>
                    <a:ext uri="{FF2B5EF4-FFF2-40B4-BE49-F238E27FC236}">
                      <a16:creationId xmlns:a16="http://schemas.microsoft.com/office/drawing/2014/main" id="{8E21D80C-FF24-40DD-1C9A-D9576C2486FC}"/>
                    </a:ext>
                  </a:extLst>
                </p:cNvPr>
                <p:cNvSpPr/>
                <p:nvPr/>
              </p:nvSpPr>
              <p:spPr>
                <a:xfrm rot="16200000">
                  <a:off x="6084168" y="4326895"/>
                  <a:ext cx="452262" cy="452262"/>
                </a:xfrm>
                <a:prstGeom prst="blockArc">
                  <a:avLst>
                    <a:gd name="adj1" fmla="val 5431834"/>
                    <a:gd name="adj2" fmla="val 10817112"/>
                    <a:gd name="adj3" fmla="val 242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89">
                  <a:extLst>
                    <a:ext uri="{FF2B5EF4-FFF2-40B4-BE49-F238E27FC236}">
                      <a16:creationId xmlns:a16="http://schemas.microsoft.com/office/drawing/2014/main" id="{3324B712-0E21-E79B-23FC-4D0D2237D6D9}"/>
                    </a:ext>
                  </a:extLst>
                </p:cNvPr>
                <p:cNvSpPr/>
                <p:nvPr/>
              </p:nvSpPr>
              <p:spPr>
                <a:xfrm>
                  <a:off x="6428430" y="3989950"/>
                  <a:ext cx="108000" cy="576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6" name="Group 108">
                <a:extLst>
                  <a:ext uri="{FF2B5EF4-FFF2-40B4-BE49-F238E27FC236}">
                    <a16:creationId xmlns:a16="http://schemas.microsoft.com/office/drawing/2014/main" id="{85FD420B-4E67-A066-A7EA-4EB32312976B}"/>
                  </a:ext>
                </a:extLst>
              </p:cNvPr>
              <p:cNvGrpSpPr/>
              <p:nvPr/>
            </p:nvGrpSpPr>
            <p:grpSpPr>
              <a:xfrm>
                <a:off x="5767918" y="1056963"/>
                <a:ext cx="2758049" cy="2928608"/>
                <a:chOff x="4848046" y="3681671"/>
                <a:chExt cx="2758049" cy="2928608"/>
              </a:xfrm>
            </p:grpSpPr>
            <p:sp>
              <p:nvSpPr>
                <p:cNvPr id="32" name="Teardrop 30">
                  <a:extLst>
                    <a:ext uri="{FF2B5EF4-FFF2-40B4-BE49-F238E27FC236}">
                      <a16:creationId xmlns:a16="http://schemas.microsoft.com/office/drawing/2014/main" id="{07DFB278-6D51-8E04-16B5-AC5901B59018}"/>
                    </a:ext>
                  </a:extLst>
                </p:cNvPr>
                <p:cNvSpPr/>
                <p:nvPr/>
              </p:nvSpPr>
              <p:spPr>
                <a:xfrm rot="8100000">
                  <a:off x="5417737" y="4225696"/>
                  <a:ext cx="1602534" cy="1602536"/>
                </a:xfrm>
                <a:custGeom>
                  <a:avLst/>
                  <a:gdLst>
                    <a:gd name="connsiteX0" fmla="*/ 293361 w 2192670"/>
                    <a:gd name="connsiteY0" fmla="*/ 1899310 h 2192671"/>
                    <a:gd name="connsiteX1" fmla="*/ 0 w 2192670"/>
                    <a:gd name="connsiteY1" fmla="*/ 1191074 h 2192671"/>
                    <a:gd name="connsiteX2" fmla="*/ 1001597 w 2192670"/>
                    <a:gd name="connsiteY2" fmla="*/ 189477 h 2192671"/>
                    <a:gd name="connsiteX3" fmla="*/ 1341342 w 2192670"/>
                    <a:gd name="connsiteY3" fmla="*/ 189477 h 2192671"/>
                    <a:gd name="connsiteX4" fmla="*/ 1530818 w 2192670"/>
                    <a:gd name="connsiteY4" fmla="*/ 0 h 2192671"/>
                    <a:gd name="connsiteX5" fmla="*/ 1806586 w 2192670"/>
                    <a:gd name="connsiteY5" fmla="*/ 0 h 2192671"/>
                    <a:gd name="connsiteX6" fmla="*/ 1996062 w 2192670"/>
                    <a:gd name="connsiteY6" fmla="*/ 189477 h 2192671"/>
                    <a:gd name="connsiteX7" fmla="*/ 2003194 w 2192670"/>
                    <a:gd name="connsiteY7" fmla="*/ 189477 h 2192671"/>
                    <a:gd name="connsiteX8" fmla="*/ 2003194 w 2192670"/>
                    <a:gd name="connsiteY8" fmla="*/ 196609 h 2192671"/>
                    <a:gd name="connsiteX9" fmla="*/ 2192670 w 2192670"/>
                    <a:gd name="connsiteY9" fmla="*/ 386085 h 2192671"/>
                    <a:gd name="connsiteX10" fmla="*/ 2192670 w 2192670"/>
                    <a:gd name="connsiteY10" fmla="*/ 661852 h 2192671"/>
                    <a:gd name="connsiteX11" fmla="*/ 2003193 w 2192670"/>
                    <a:gd name="connsiteY11" fmla="*/ 851329 h 2192671"/>
                    <a:gd name="connsiteX12" fmla="*/ 2003194 w 2192670"/>
                    <a:gd name="connsiteY12" fmla="*/ 1191074 h 2192671"/>
                    <a:gd name="connsiteX13" fmla="*/ 1001597 w 2192670"/>
                    <a:gd name="connsiteY13" fmla="*/ 2192671 h 2192671"/>
                    <a:gd name="connsiteX14" fmla="*/ 293361 w 2192670"/>
                    <a:gd name="connsiteY14" fmla="*/ 1899310 h 2192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192670" h="2192671">
                      <a:moveTo>
                        <a:pt x="293361" y="1899310"/>
                      </a:moveTo>
                      <a:cubicBezTo>
                        <a:pt x="112107" y="1718057"/>
                        <a:pt x="0" y="1467657"/>
                        <a:pt x="0" y="1191074"/>
                      </a:cubicBezTo>
                      <a:cubicBezTo>
                        <a:pt x="0" y="637907"/>
                        <a:pt x="448430" y="189477"/>
                        <a:pt x="1001597" y="189477"/>
                      </a:cubicBezTo>
                      <a:lnTo>
                        <a:pt x="1341342" y="189477"/>
                      </a:lnTo>
                      <a:lnTo>
                        <a:pt x="1530818" y="0"/>
                      </a:lnTo>
                      <a:cubicBezTo>
                        <a:pt x="1606970" y="-76151"/>
                        <a:pt x="1730435" y="-76151"/>
                        <a:pt x="1806586" y="0"/>
                      </a:cubicBezTo>
                      <a:lnTo>
                        <a:pt x="1996062" y="189477"/>
                      </a:lnTo>
                      <a:lnTo>
                        <a:pt x="2003194" y="189477"/>
                      </a:lnTo>
                      <a:lnTo>
                        <a:pt x="2003194" y="196609"/>
                      </a:lnTo>
                      <a:lnTo>
                        <a:pt x="2192670" y="386085"/>
                      </a:lnTo>
                      <a:cubicBezTo>
                        <a:pt x="2268822" y="462236"/>
                        <a:pt x="2268822" y="585701"/>
                        <a:pt x="2192670" y="661852"/>
                      </a:cubicBezTo>
                      <a:lnTo>
                        <a:pt x="2003193" y="851329"/>
                      </a:lnTo>
                      <a:cubicBezTo>
                        <a:pt x="2003193" y="964577"/>
                        <a:pt x="2003194" y="1077826"/>
                        <a:pt x="2003194" y="1191074"/>
                      </a:cubicBezTo>
                      <a:cubicBezTo>
                        <a:pt x="2003194" y="1744241"/>
                        <a:pt x="1554764" y="2192671"/>
                        <a:pt x="1001597" y="2192671"/>
                      </a:cubicBezTo>
                      <a:cubicBezTo>
                        <a:pt x="725014" y="2192671"/>
                        <a:pt x="474614" y="2080563"/>
                        <a:pt x="293361" y="189931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98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ounded Rectangle 110">
                  <a:extLst>
                    <a:ext uri="{FF2B5EF4-FFF2-40B4-BE49-F238E27FC236}">
                      <a16:creationId xmlns:a16="http://schemas.microsoft.com/office/drawing/2014/main" id="{E5351FF9-B41A-9596-6C6E-9C14A2166C85}"/>
                    </a:ext>
                  </a:extLst>
                </p:cNvPr>
                <p:cNvSpPr/>
                <p:nvPr/>
              </p:nvSpPr>
              <p:spPr>
                <a:xfrm>
                  <a:off x="5903273" y="6071006"/>
                  <a:ext cx="631463" cy="1315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" name="Rounded Rectangle 111">
                  <a:extLst>
                    <a:ext uri="{FF2B5EF4-FFF2-40B4-BE49-F238E27FC236}">
                      <a16:creationId xmlns:a16="http://schemas.microsoft.com/office/drawing/2014/main" id="{E32D86AD-A027-A9F4-49EC-DF06857E6F4D}"/>
                    </a:ext>
                  </a:extLst>
                </p:cNvPr>
                <p:cNvSpPr/>
                <p:nvPr/>
              </p:nvSpPr>
              <p:spPr>
                <a:xfrm>
                  <a:off x="5929584" y="6274865"/>
                  <a:ext cx="578841" cy="1315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ounded Rectangle 112">
                  <a:extLst>
                    <a:ext uri="{FF2B5EF4-FFF2-40B4-BE49-F238E27FC236}">
                      <a16:creationId xmlns:a16="http://schemas.microsoft.com/office/drawing/2014/main" id="{F8DB2EBF-D2A2-9D24-DACA-B951960AE113}"/>
                    </a:ext>
                  </a:extLst>
                </p:cNvPr>
                <p:cNvSpPr/>
                <p:nvPr/>
              </p:nvSpPr>
              <p:spPr>
                <a:xfrm>
                  <a:off x="5982205" y="6478724"/>
                  <a:ext cx="473597" cy="13155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ounded Rectangle 113">
                  <a:extLst>
                    <a:ext uri="{FF2B5EF4-FFF2-40B4-BE49-F238E27FC236}">
                      <a16:creationId xmlns:a16="http://schemas.microsoft.com/office/drawing/2014/main" id="{9078A281-D1A5-712F-DD0D-DAD6DC5A1E95}"/>
                    </a:ext>
                  </a:extLst>
                </p:cNvPr>
                <p:cNvSpPr/>
                <p:nvPr/>
              </p:nvSpPr>
              <p:spPr>
                <a:xfrm rot="2700000">
                  <a:off x="7086448" y="4038815"/>
                  <a:ext cx="144000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ounded Rectangle 114">
                  <a:extLst>
                    <a:ext uri="{FF2B5EF4-FFF2-40B4-BE49-F238E27FC236}">
                      <a16:creationId xmlns:a16="http://schemas.microsoft.com/office/drawing/2014/main" id="{24B8B0E9-C136-273B-5DAC-978ECE749B86}"/>
                    </a:ext>
                  </a:extLst>
                </p:cNvPr>
                <p:cNvSpPr/>
                <p:nvPr/>
              </p:nvSpPr>
              <p:spPr>
                <a:xfrm rot="18900000" flipH="1">
                  <a:off x="5218102" y="4038815"/>
                  <a:ext cx="144000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ounded Rectangle 115">
                  <a:extLst>
                    <a:ext uri="{FF2B5EF4-FFF2-40B4-BE49-F238E27FC236}">
                      <a16:creationId xmlns:a16="http://schemas.microsoft.com/office/drawing/2014/main" id="{2A220558-7CC7-D92D-86D9-C0F42A9E85F9}"/>
                    </a:ext>
                  </a:extLst>
                </p:cNvPr>
                <p:cNvSpPr/>
                <p:nvPr/>
              </p:nvSpPr>
              <p:spPr>
                <a:xfrm>
                  <a:off x="6155070" y="3681671"/>
                  <a:ext cx="144000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ounded Rectangle 116">
                  <a:extLst>
                    <a:ext uri="{FF2B5EF4-FFF2-40B4-BE49-F238E27FC236}">
                      <a16:creationId xmlns:a16="http://schemas.microsoft.com/office/drawing/2014/main" id="{A6141C4E-93BD-7974-1076-0A4575378B71}"/>
                    </a:ext>
                  </a:extLst>
                </p:cNvPr>
                <p:cNvSpPr/>
                <p:nvPr/>
              </p:nvSpPr>
              <p:spPr>
                <a:xfrm rot="5400000">
                  <a:off x="7354095" y="4745637"/>
                  <a:ext cx="144000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Rounded Rectangle 117">
                  <a:extLst>
                    <a:ext uri="{FF2B5EF4-FFF2-40B4-BE49-F238E27FC236}">
                      <a16:creationId xmlns:a16="http://schemas.microsoft.com/office/drawing/2014/main" id="{E4E89AF1-8C46-4C61-9058-D4DB82FC14E1}"/>
                    </a:ext>
                  </a:extLst>
                </p:cNvPr>
                <p:cNvSpPr/>
                <p:nvPr/>
              </p:nvSpPr>
              <p:spPr>
                <a:xfrm rot="16200000" flipH="1">
                  <a:off x="4956046" y="4745638"/>
                  <a:ext cx="144000" cy="36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Group 126">
                <a:extLst>
                  <a:ext uri="{FF2B5EF4-FFF2-40B4-BE49-F238E27FC236}">
                    <a16:creationId xmlns:a16="http://schemas.microsoft.com/office/drawing/2014/main" id="{987878AB-B4D7-DB7B-8A19-1B958942C431}"/>
                  </a:ext>
                </a:extLst>
              </p:cNvPr>
              <p:cNvGrpSpPr/>
              <p:nvPr/>
            </p:nvGrpSpPr>
            <p:grpSpPr>
              <a:xfrm>
                <a:off x="6695459" y="1705261"/>
                <a:ext cx="677334" cy="1442553"/>
                <a:chOff x="6777274" y="1831284"/>
                <a:chExt cx="552841" cy="1177414"/>
              </a:xfrm>
            </p:grpSpPr>
            <p:grpSp>
              <p:nvGrpSpPr>
                <p:cNvPr id="28" name="Group 123">
                  <a:extLst>
                    <a:ext uri="{FF2B5EF4-FFF2-40B4-BE49-F238E27FC236}">
                      <a16:creationId xmlns:a16="http://schemas.microsoft.com/office/drawing/2014/main" id="{A0311280-8852-9162-2382-3E3FC78DF3DD}"/>
                    </a:ext>
                  </a:extLst>
                </p:cNvPr>
                <p:cNvGrpSpPr/>
                <p:nvPr/>
              </p:nvGrpSpPr>
              <p:grpSpPr>
                <a:xfrm>
                  <a:off x="6939980" y="1831284"/>
                  <a:ext cx="385719" cy="718117"/>
                  <a:chOff x="6783521" y="1654812"/>
                  <a:chExt cx="726841" cy="1353205"/>
                </a:xfrm>
              </p:grpSpPr>
              <p:sp>
                <p:nvSpPr>
                  <p:cNvPr id="30" name="Freeform 121">
                    <a:extLst>
                      <a:ext uri="{FF2B5EF4-FFF2-40B4-BE49-F238E27FC236}">
                        <a16:creationId xmlns:a16="http://schemas.microsoft.com/office/drawing/2014/main" id="{D24A2C8B-41D6-DA1E-BFA3-20A46D9F1178}"/>
                      </a:ext>
                    </a:extLst>
                  </p:cNvPr>
                  <p:cNvSpPr/>
                  <p:nvPr/>
                </p:nvSpPr>
                <p:spPr>
                  <a:xfrm>
                    <a:off x="6783521" y="1886618"/>
                    <a:ext cx="726841" cy="1121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6841" h="1121399">
                        <a:moveTo>
                          <a:pt x="236325" y="1049494"/>
                        </a:moveTo>
                        <a:lnTo>
                          <a:pt x="495287" y="1049494"/>
                        </a:lnTo>
                        <a:cubicBezTo>
                          <a:pt x="491080" y="1064561"/>
                          <a:pt x="487966" y="1079199"/>
                          <a:pt x="485273" y="1093187"/>
                        </a:cubicBezTo>
                        <a:lnTo>
                          <a:pt x="245258" y="1092728"/>
                        </a:lnTo>
                        <a:close/>
                        <a:moveTo>
                          <a:pt x="363421" y="203844"/>
                        </a:moveTo>
                        <a:cubicBezTo>
                          <a:pt x="401307" y="203844"/>
                          <a:pt x="432020" y="234557"/>
                          <a:pt x="432020" y="272443"/>
                        </a:cubicBezTo>
                        <a:cubicBezTo>
                          <a:pt x="432020" y="310329"/>
                          <a:pt x="401307" y="341042"/>
                          <a:pt x="363421" y="341042"/>
                        </a:cubicBezTo>
                        <a:cubicBezTo>
                          <a:pt x="325534" y="341042"/>
                          <a:pt x="294821" y="310329"/>
                          <a:pt x="294821" y="272443"/>
                        </a:cubicBezTo>
                        <a:cubicBezTo>
                          <a:pt x="294821" y="234557"/>
                          <a:pt x="325534" y="203844"/>
                          <a:pt x="363421" y="203844"/>
                        </a:cubicBezTo>
                        <a:close/>
                        <a:moveTo>
                          <a:pt x="363421" y="135244"/>
                        </a:moveTo>
                        <a:cubicBezTo>
                          <a:pt x="287648" y="135244"/>
                          <a:pt x="226222" y="196671"/>
                          <a:pt x="226222" y="272443"/>
                        </a:cubicBezTo>
                        <a:cubicBezTo>
                          <a:pt x="226222" y="348216"/>
                          <a:pt x="287648" y="409642"/>
                          <a:pt x="363421" y="409642"/>
                        </a:cubicBezTo>
                        <a:cubicBezTo>
                          <a:pt x="439193" y="409642"/>
                          <a:pt x="500619" y="348216"/>
                          <a:pt x="500619" y="272443"/>
                        </a:cubicBezTo>
                        <a:cubicBezTo>
                          <a:pt x="500619" y="196671"/>
                          <a:pt x="439193" y="135244"/>
                          <a:pt x="363421" y="135244"/>
                        </a:cubicBezTo>
                        <a:close/>
                        <a:moveTo>
                          <a:pt x="196200" y="0"/>
                        </a:moveTo>
                        <a:cubicBezTo>
                          <a:pt x="300307" y="58658"/>
                          <a:pt x="427219" y="59450"/>
                          <a:pt x="531959" y="2129"/>
                        </a:cubicBezTo>
                        <a:cubicBezTo>
                          <a:pt x="645195" y="251105"/>
                          <a:pt x="615578" y="521951"/>
                          <a:pt x="565642" y="749813"/>
                        </a:cubicBezTo>
                        <a:lnTo>
                          <a:pt x="726841" y="904479"/>
                        </a:lnTo>
                        <a:lnTo>
                          <a:pt x="700460" y="1113326"/>
                        </a:lnTo>
                        <a:lnTo>
                          <a:pt x="510728" y="982128"/>
                        </a:lnTo>
                        <a:lnTo>
                          <a:pt x="503274" y="1014651"/>
                        </a:lnTo>
                        <a:lnTo>
                          <a:pt x="228241" y="1014651"/>
                        </a:lnTo>
                        <a:cubicBezTo>
                          <a:pt x="226194" y="1005458"/>
                          <a:pt x="223902" y="996068"/>
                          <a:pt x="221524" y="986461"/>
                        </a:cubicBezTo>
                        <a:lnTo>
                          <a:pt x="26381" y="1121399"/>
                        </a:lnTo>
                        <a:lnTo>
                          <a:pt x="0" y="912552"/>
                        </a:lnTo>
                        <a:lnTo>
                          <a:pt x="162681" y="756465"/>
                        </a:lnTo>
                        <a:lnTo>
                          <a:pt x="163137" y="757906"/>
                        </a:lnTo>
                        <a:lnTo>
                          <a:pt x="165881" y="748957"/>
                        </a:lnTo>
                        <a:cubicBezTo>
                          <a:pt x="117348" y="521774"/>
                          <a:pt x="87568" y="246912"/>
                          <a:pt x="196200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Freeform 122">
                    <a:extLst>
                      <a:ext uri="{FF2B5EF4-FFF2-40B4-BE49-F238E27FC236}">
                        <a16:creationId xmlns:a16="http://schemas.microsoft.com/office/drawing/2014/main" id="{1830BFB9-D1BF-9513-0A3D-A30C98F2FF16}"/>
                      </a:ext>
                    </a:extLst>
                  </p:cNvPr>
                  <p:cNvSpPr/>
                  <p:nvPr/>
                </p:nvSpPr>
                <p:spPr>
                  <a:xfrm>
                    <a:off x="6997804" y="1654812"/>
                    <a:ext cx="298274" cy="2447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274" h="244742">
                        <a:moveTo>
                          <a:pt x="147328" y="0"/>
                        </a:moveTo>
                        <a:cubicBezTo>
                          <a:pt x="212319" y="65590"/>
                          <a:pt x="261867" y="134854"/>
                          <a:pt x="298274" y="206570"/>
                        </a:cubicBezTo>
                        <a:cubicBezTo>
                          <a:pt x="205418" y="258299"/>
                          <a:pt x="92251" y="257374"/>
                          <a:pt x="0" y="204273"/>
                        </a:cubicBezTo>
                        <a:cubicBezTo>
                          <a:pt x="35363" y="132633"/>
                          <a:pt x="83678" y="64016"/>
                          <a:pt x="147328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9" name="Freeform 124">
                  <a:extLst>
                    <a:ext uri="{FF2B5EF4-FFF2-40B4-BE49-F238E27FC236}">
                      <a16:creationId xmlns:a16="http://schemas.microsoft.com/office/drawing/2014/main" id="{01744542-05D4-70DF-CF72-393CA1E81C81}"/>
                    </a:ext>
                  </a:extLst>
                </p:cNvPr>
                <p:cNvSpPr/>
                <p:nvPr/>
              </p:nvSpPr>
              <p:spPr>
                <a:xfrm>
                  <a:off x="6777274" y="2572267"/>
                  <a:ext cx="552841" cy="436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319" h="738371">
                      <a:moveTo>
                        <a:pt x="570246" y="5904"/>
                      </a:moveTo>
                      <a:cubicBezTo>
                        <a:pt x="462283" y="64891"/>
                        <a:pt x="426421" y="317189"/>
                        <a:pt x="649701" y="474399"/>
                      </a:cubicBezTo>
                      <a:cubicBezTo>
                        <a:pt x="593836" y="327977"/>
                        <a:pt x="630970" y="255746"/>
                        <a:pt x="667057" y="182470"/>
                      </a:cubicBezTo>
                      <a:cubicBezTo>
                        <a:pt x="667659" y="219721"/>
                        <a:pt x="629598" y="299814"/>
                        <a:pt x="723199" y="346469"/>
                      </a:cubicBezTo>
                      <a:cubicBezTo>
                        <a:pt x="679394" y="206128"/>
                        <a:pt x="864427" y="161920"/>
                        <a:pt x="670152" y="6949"/>
                      </a:cubicBezTo>
                      <a:cubicBezTo>
                        <a:pt x="951156" y="47548"/>
                        <a:pt x="868526" y="190548"/>
                        <a:pt x="935319" y="334595"/>
                      </a:cubicBezTo>
                      <a:cubicBezTo>
                        <a:pt x="886447" y="343095"/>
                        <a:pt x="815632" y="212619"/>
                        <a:pt x="831546" y="274410"/>
                      </a:cubicBezTo>
                      <a:cubicBezTo>
                        <a:pt x="915063" y="518579"/>
                        <a:pt x="665249" y="525551"/>
                        <a:pt x="744586" y="738371"/>
                      </a:cubicBezTo>
                      <a:cubicBezTo>
                        <a:pt x="498005" y="724435"/>
                        <a:pt x="570128" y="495242"/>
                        <a:pt x="454164" y="439509"/>
                      </a:cubicBezTo>
                      <a:cubicBezTo>
                        <a:pt x="422689" y="433882"/>
                        <a:pt x="384944" y="459601"/>
                        <a:pt x="454829" y="574141"/>
                      </a:cubicBezTo>
                      <a:cubicBezTo>
                        <a:pt x="47812" y="270832"/>
                        <a:pt x="333584" y="22904"/>
                        <a:pt x="570246" y="5904"/>
                      </a:cubicBezTo>
                      <a:close/>
                      <a:moveTo>
                        <a:pt x="0" y="0"/>
                      </a:moveTo>
                      <a:lnTo>
                        <a:pt x="9284" y="0"/>
                      </a:lnTo>
                      <a:lnTo>
                        <a:pt x="746" y="590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3" name="그룹 66">
              <a:extLst>
                <a:ext uri="{FF2B5EF4-FFF2-40B4-BE49-F238E27FC236}">
                  <a16:creationId xmlns:a16="http://schemas.microsoft.com/office/drawing/2014/main" id="{2C7B6109-AF04-C348-23DF-2AD6E012B34E}"/>
                </a:ext>
              </a:extLst>
            </p:cNvPr>
            <p:cNvGrpSpPr/>
            <p:nvPr/>
          </p:nvGrpSpPr>
          <p:grpSpPr>
            <a:xfrm>
              <a:off x="3769828" y="1218754"/>
              <a:ext cx="2894347" cy="3040395"/>
              <a:chOff x="2934131" y="1326889"/>
              <a:chExt cx="3277252" cy="3442621"/>
            </a:xfrm>
          </p:grpSpPr>
          <p:grpSp>
            <p:nvGrpSpPr>
              <p:cNvPr id="14" name="Group 5">
                <a:extLst>
                  <a:ext uri="{FF2B5EF4-FFF2-40B4-BE49-F238E27FC236}">
                    <a16:creationId xmlns:a16="http://schemas.microsoft.com/office/drawing/2014/main" id="{8FC29E5B-B32C-550D-07F8-C34C07003DFC}"/>
                  </a:ext>
                </a:extLst>
              </p:cNvPr>
              <p:cNvGrpSpPr/>
              <p:nvPr/>
            </p:nvGrpSpPr>
            <p:grpSpPr>
              <a:xfrm rot="2700000">
                <a:off x="4872379" y="1123264"/>
                <a:ext cx="472578" cy="879828"/>
                <a:chOff x="6783521" y="1654812"/>
                <a:chExt cx="726841" cy="1353205"/>
              </a:xfrm>
            </p:grpSpPr>
            <p:sp>
              <p:nvSpPr>
                <p:cNvPr id="23" name="Freeform 7">
                  <a:extLst>
                    <a:ext uri="{FF2B5EF4-FFF2-40B4-BE49-F238E27FC236}">
                      <a16:creationId xmlns:a16="http://schemas.microsoft.com/office/drawing/2014/main" id="{A313F64E-831A-F11D-2A37-11DE15B30524}"/>
                    </a:ext>
                  </a:extLst>
                </p:cNvPr>
                <p:cNvSpPr/>
                <p:nvPr/>
              </p:nvSpPr>
              <p:spPr>
                <a:xfrm>
                  <a:off x="6783521" y="1886618"/>
                  <a:ext cx="726841" cy="1121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841" h="1121399">
                      <a:moveTo>
                        <a:pt x="236325" y="1049494"/>
                      </a:moveTo>
                      <a:lnTo>
                        <a:pt x="495287" y="1049494"/>
                      </a:lnTo>
                      <a:cubicBezTo>
                        <a:pt x="491080" y="1064561"/>
                        <a:pt x="487966" y="1079199"/>
                        <a:pt x="485273" y="1093187"/>
                      </a:cubicBezTo>
                      <a:lnTo>
                        <a:pt x="245258" y="1092728"/>
                      </a:lnTo>
                      <a:close/>
                      <a:moveTo>
                        <a:pt x="363421" y="203844"/>
                      </a:moveTo>
                      <a:cubicBezTo>
                        <a:pt x="401307" y="203844"/>
                        <a:pt x="432020" y="234557"/>
                        <a:pt x="432020" y="272443"/>
                      </a:cubicBezTo>
                      <a:cubicBezTo>
                        <a:pt x="432020" y="310329"/>
                        <a:pt x="401307" y="341042"/>
                        <a:pt x="363421" y="341042"/>
                      </a:cubicBezTo>
                      <a:cubicBezTo>
                        <a:pt x="325534" y="341042"/>
                        <a:pt x="294821" y="310329"/>
                        <a:pt x="294821" y="272443"/>
                      </a:cubicBezTo>
                      <a:cubicBezTo>
                        <a:pt x="294821" y="234557"/>
                        <a:pt x="325534" y="203844"/>
                        <a:pt x="363421" y="203844"/>
                      </a:cubicBezTo>
                      <a:close/>
                      <a:moveTo>
                        <a:pt x="363421" y="135244"/>
                      </a:moveTo>
                      <a:cubicBezTo>
                        <a:pt x="287648" y="135244"/>
                        <a:pt x="226222" y="196671"/>
                        <a:pt x="226222" y="272443"/>
                      </a:cubicBezTo>
                      <a:cubicBezTo>
                        <a:pt x="226222" y="348216"/>
                        <a:pt x="287648" y="409642"/>
                        <a:pt x="363421" y="409642"/>
                      </a:cubicBezTo>
                      <a:cubicBezTo>
                        <a:pt x="439193" y="409642"/>
                        <a:pt x="500619" y="348216"/>
                        <a:pt x="500619" y="272443"/>
                      </a:cubicBezTo>
                      <a:cubicBezTo>
                        <a:pt x="500619" y="196671"/>
                        <a:pt x="439193" y="135244"/>
                        <a:pt x="363421" y="135244"/>
                      </a:cubicBezTo>
                      <a:close/>
                      <a:moveTo>
                        <a:pt x="196200" y="0"/>
                      </a:moveTo>
                      <a:cubicBezTo>
                        <a:pt x="300307" y="58658"/>
                        <a:pt x="427219" y="59450"/>
                        <a:pt x="531959" y="2129"/>
                      </a:cubicBezTo>
                      <a:cubicBezTo>
                        <a:pt x="645195" y="251105"/>
                        <a:pt x="615578" y="521951"/>
                        <a:pt x="565642" y="749813"/>
                      </a:cubicBezTo>
                      <a:lnTo>
                        <a:pt x="726841" y="904479"/>
                      </a:lnTo>
                      <a:lnTo>
                        <a:pt x="700460" y="1113326"/>
                      </a:lnTo>
                      <a:lnTo>
                        <a:pt x="510728" y="982128"/>
                      </a:lnTo>
                      <a:lnTo>
                        <a:pt x="503274" y="1014651"/>
                      </a:lnTo>
                      <a:lnTo>
                        <a:pt x="228241" y="1014651"/>
                      </a:lnTo>
                      <a:cubicBezTo>
                        <a:pt x="226194" y="1005458"/>
                        <a:pt x="223902" y="996068"/>
                        <a:pt x="221524" y="986461"/>
                      </a:cubicBezTo>
                      <a:lnTo>
                        <a:pt x="26381" y="1121399"/>
                      </a:lnTo>
                      <a:lnTo>
                        <a:pt x="0" y="912552"/>
                      </a:lnTo>
                      <a:lnTo>
                        <a:pt x="162681" y="756465"/>
                      </a:lnTo>
                      <a:lnTo>
                        <a:pt x="163137" y="757906"/>
                      </a:lnTo>
                      <a:lnTo>
                        <a:pt x="165881" y="748957"/>
                      </a:lnTo>
                      <a:cubicBezTo>
                        <a:pt x="117348" y="521774"/>
                        <a:pt x="87568" y="246912"/>
                        <a:pt x="19620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Freeform 8">
                  <a:extLst>
                    <a:ext uri="{FF2B5EF4-FFF2-40B4-BE49-F238E27FC236}">
                      <a16:creationId xmlns:a16="http://schemas.microsoft.com/office/drawing/2014/main" id="{7AD89D24-10EE-86E8-F4C4-7E4E608A1D14}"/>
                    </a:ext>
                  </a:extLst>
                </p:cNvPr>
                <p:cNvSpPr/>
                <p:nvPr/>
              </p:nvSpPr>
              <p:spPr>
                <a:xfrm>
                  <a:off x="6997804" y="1654812"/>
                  <a:ext cx="298274" cy="24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274" h="244742">
                      <a:moveTo>
                        <a:pt x="147328" y="0"/>
                      </a:moveTo>
                      <a:cubicBezTo>
                        <a:pt x="212319" y="65590"/>
                        <a:pt x="261867" y="134854"/>
                        <a:pt x="298274" y="206570"/>
                      </a:cubicBezTo>
                      <a:cubicBezTo>
                        <a:pt x="205418" y="258299"/>
                        <a:pt x="92251" y="257374"/>
                        <a:pt x="0" y="204273"/>
                      </a:cubicBezTo>
                      <a:cubicBezTo>
                        <a:pt x="35363" y="132633"/>
                        <a:pt x="83678" y="64016"/>
                        <a:pt x="14732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5" name="Group 27">
                <a:extLst>
                  <a:ext uri="{FF2B5EF4-FFF2-40B4-BE49-F238E27FC236}">
                    <a16:creationId xmlns:a16="http://schemas.microsoft.com/office/drawing/2014/main" id="{0E48D826-CA54-7F0E-DB05-A0CF7CBCBDA2}"/>
                  </a:ext>
                </a:extLst>
              </p:cNvPr>
              <p:cNvGrpSpPr/>
              <p:nvPr/>
            </p:nvGrpSpPr>
            <p:grpSpPr>
              <a:xfrm>
                <a:off x="2934131" y="1828800"/>
                <a:ext cx="3277252" cy="2940710"/>
                <a:chOff x="2875611" y="1828800"/>
                <a:chExt cx="3277252" cy="2940710"/>
              </a:xfrm>
            </p:grpSpPr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38AFECDB-75F8-5851-9A04-8FE2BFEB974C}"/>
                    </a:ext>
                  </a:extLst>
                </p:cNvPr>
                <p:cNvSpPr/>
                <p:nvPr/>
              </p:nvSpPr>
              <p:spPr>
                <a:xfrm>
                  <a:off x="4045306" y="3979468"/>
                  <a:ext cx="1411833" cy="790042"/>
                </a:xfrm>
                <a:custGeom>
                  <a:avLst/>
                  <a:gdLst>
                    <a:gd name="connsiteX0" fmla="*/ 1404518 w 1411833"/>
                    <a:gd name="connsiteY0" fmla="*/ 585216 h 790042"/>
                    <a:gd name="connsiteX1" fmla="*/ 0 w 1411833"/>
                    <a:gd name="connsiteY1" fmla="*/ 790042 h 790042"/>
                    <a:gd name="connsiteX2" fmla="*/ 1411833 w 1411833"/>
                    <a:gd name="connsiteY2" fmla="*/ 0 h 790042"/>
                    <a:gd name="connsiteX3" fmla="*/ 1404518 w 1411833"/>
                    <a:gd name="connsiteY3" fmla="*/ 585216 h 790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11833" h="790042">
                      <a:moveTo>
                        <a:pt x="1404518" y="585216"/>
                      </a:moveTo>
                      <a:lnTo>
                        <a:pt x="0" y="790042"/>
                      </a:lnTo>
                      <a:lnTo>
                        <a:pt x="1411833" y="0"/>
                      </a:lnTo>
                      <a:cubicBezTo>
                        <a:pt x="1409395" y="195072"/>
                        <a:pt x="1406956" y="390144"/>
                        <a:pt x="1404518" y="58521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Freeform 15">
                  <a:extLst>
                    <a:ext uri="{FF2B5EF4-FFF2-40B4-BE49-F238E27FC236}">
                      <a16:creationId xmlns:a16="http://schemas.microsoft.com/office/drawing/2014/main" id="{418135FF-48E7-0D09-4664-47878182615B}"/>
                    </a:ext>
                  </a:extLst>
                </p:cNvPr>
                <p:cNvSpPr/>
                <p:nvPr/>
              </p:nvSpPr>
              <p:spPr>
                <a:xfrm>
                  <a:off x="2889504" y="3130906"/>
                  <a:ext cx="2130190" cy="1046074"/>
                </a:xfrm>
                <a:custGeom>
                  <a:avLst/>
                  <a:gdLst>
                    <a:gd name="connsiteX0" fmla="*/ 2143354 w 2305136"/>
                    <a:gd name="connsiteY0" fmla="*/ 1457 h 1069476"/>
                    <a:gd name="connsiteX1" fmla="*/ 0 w 2305136"/>
                    <a:gd name="connsiteY1" fmla="*/ 440369 h 1069476"/>
                    <a:gd name="connsiteX2" fmla="*/ 7316 w 2305136"/>
                    <a:gd name="connsiteY2" fmla="*/ 1069476 h 1069476"/>
                    <a:gd name="connsiteX3" fmla="*/ 2150669 w 2305136"/>
                    <a:gd name="connsiteY3" fmla="*/ 593988 h 1069476"/>
                    <a:gd name="connsiteX4" fmla="*/ 2143354 w 2305136"/>
                    <a:gd name="connsiteY4" fmla="*/ 1457 h 1069476"/>
                    <a:gd name="connsiteX0" fmla="*/ 2143354 w 2259633"/>
                    <a:gd name="connsiteY0" fmla="*/ 47501 h 1115520"/>
                    <a:gd name="connsiteX1" fmla="*/ 0 w 2259633"/>
                    <a:gd name="connsiteY1" fmla="*/ 486413 h 1115520"/>
                    <a:gd name="connsiteX2" fmla="*/ 7316 w 2259633"/>
                    <a:gd name="connsiteY2" fmla="*/ 1115520 h 1115520"/>
                    <a:gd name="connsiteX3" fmla="*/ 2150669 w 2259633"/>
                    <a:gd name="connsiteY3" fmla="*/ 640032 h 1115520"/>
                    <a:gd name="connsiteX4" fmla="*/ 2143354 w 2259633"/>
                    <a:gd name="connsiteY4" fmla="*/ 47501 h 1115520"/>
                    <a:gd name="connsiteX0" fmla="*/ 2143354 w 2387606"/>
                    <a:gd name="connsiteY0" fmla="*/ 47501 h 1115520"/>
                    <a:gd name="connsiteX1" fmla="*/ 0 w 2387606"/>
                    <a:gd name="connsiteY1" fmla="*/ 486413 h 1115520"/>
                    <a:gd name="connsiteX2" fmla="*/ 7316 w 2387606"/>
                    <a:gd name="connsiteY2" fmla="*/ 1115520 h 1115520"/>
                    <a:gd name="connsiteX3" fmla="*/ 2150669 w 2387606"/>
                    <a:gd name="connsiteY3" fmla="*/ 640032 h 1115520"/>
                    <a:gd name="connsiteX4" fmla="*/ 2143354 w 2387606"/>
                    <a:gd name="connsiteY4" fmla="*/ 47501 h 1115520"/>
                    <a:gd name="connsiteX0" fmla="*/ 2143354 w 2335036"/>
                    <a:gd name="connsiteY0" fmla="*/ 84198 h 1152217"/>
                    <a:gd name="connsiteX1" fmla="*/ 0 w 2335036"/>
                    <a:gd name="connsiteY1" fmla="*/ 523110 h 1152217"/>
                    <a:gd name="connsiteX2" fmla="*/ 7316 w 2335036"/>
                    <a:gd name="connsiteY2" fmla="*/ 1152217 h 1152217"/>
                    <a:gd name="connsiteX3" fmla="*/ 2150669 w 2335036"/>
                    <a:gd name="connsiteY3" fmla="*/ 676729 h 1152217"/>
                    <a:gd name="connsiteX4" fmla="*/ 2143354 w 2335036"/>
                    <a:gd name="connsiteY4" fmla="*/ 84198 h 1152217"/>
                    <a:gd name="connsiteX0" fmla="*/ 2143354 w 2307818"/>
                    <a:gd name="connsiteY0" fmla="*/ 84198 h 1152217"/>
                    <a:gd name="connsiteX1" fmla="*/ 0 w 2307818"/>
                    <a:gd name="connsiteY1" fmla="*/ 523110 h 1152217"/>
                    <a:gd name="connsiteX2" fmla="*/ 7316 w 2307818"/>
                    <a:gd name="connsiteY2" fmla="*/ 1152217 h 1152217"/>
                    <a:gd name="connsiteX3" fmla="*/ 2150669 w 2307818"/>
                    <a:gd name="connsiteY3" fmla="*/ 676729 h 1152217"/>
                    <a:gd name="connsiteX4" fmla="*/ 2143354 w 2307818"/>
                    <a:gd name="connsiteY4" fmla="*/ 84198 h 1152217"/>
                    <a:gd name="connsiteX0" fmla="*/ 2143354 w 2307818"/>
                    <a:gd name="connsiteY0" fmla="*/ 0 h 1068019"/>
                    <a:gd name="connsiteX1" fmla="*/ 0 w 2307818"/>
                    <a:gd name="connsiteY1" fmla="*/ 438912 h 1068019"/>
                    <a:gd name="connsiteX2" fmla="*/ 7316 w 2307818"/>
                    <a:gd name="connsiteY2" fmla="*/ 1068019 h 1068019"/>
                    <a:gd name="connsiteX3" fmla="*/ 2150669 w 2307818"/>
                    <a:gd name="connsiteY3" fmla="*/ 592531 h 1068019"/>
                    <a:gd name="connsiteX4" fmla="*/ 2143354 w 2307818"/>
                    <a:gd name="connsiteY4" fmla="*/ 0 h 1068019"/>
                    <a:gd name="connsiteX0" fmla="*/ 2143354 w 2152136"/>
                    <a:gd name="connsiteY0" fmla="*/ 0 h 1068019"/>
                    <a:gd name="connsiteX1" fmla="*/ 0 w 2152136"/>
                    <a:gd name="connsiteY1" fmla="*/ 438912 h 1068019"/>
                    <a:gd name="connsiteX2" fmla="*/ 7316 w 2152136"/>
                    <a:gd name="connsiteY2" fmla="*/ 1068019 h 1068019"/>
                    <a:gd name="connsiteX3" fmla="*/ 2150669 w 2152136"/>
                    <a:gd name="connsiteY3" fmla="*/ 592531 h 1068019"/>
                    <a:gd name="connsiteX4" fmla="*/ 2143354 w 2152136"/>
                    <a:gd name="connsiteY4" fmla="*/ 0 h 1068019"/>
                    <a:gd name="connsiteX0" fmla="*/ 2136250 w 2145032"/>
                    <a:gd name="connsiteY0" fmla="*/ 0 h 1068019"/>
                    <a:gd name="connsiteX1" fmla="*/ 14842 w 2145032"/>
                    <a:gd name="connsiteY1" fmla="*/ 438912 h 1068019"/>
                    <a:gd name="connsiteX2" fmla="*/ 212 w 2145032"/>
                    <a:gd name="connsiteY2" fmla="*/ 1068019 h 1068019"/>
                    <a:gd name="connsiteX3" fmla="*/ 2143565 w 2145032"/>
                    <a:gd name="connsiteY3" fmla="*/ 592531 h 1068019"/>
                    <a:gd name="connsiteX4" fmla="*/ 2136250 w 2145032"/>
                    <a:gd name="connsiteY4" fmla="*/ 0 h 1068019"/>
                    <a:gd name="connsiteX0" fmla="*/ 2121408 w 2130190"/>
                    <a:gd name="connsiteY0" fmla="*/ 0 h 1075334"/>
                    <a:gd name="connsiteX1" fmla="*/ 0 w 2130190"/>
                    <a:gd name="connsiteY1" fmla="*/ 438912 h 1075334"/>
                    <a:gd name="connsiteX2" fmla="*/ 7316 w 2130190"/>
                    <a:gd name="connsiteY2" fmla="*/ 1075334 h 1075334"/>
                    <a:gd name="connsiteX3" fmla="*/ 2128723 w 2130190"/>
                    <a:gd name="connsiteY3" fmla="*/ 592531 h 1075334"/>
                    <a:gd name="connsiteX4" fmla="*/ 2121408 w 2130190"/>
                    <a:gd name="connsiteY4" fmla="*/ 0 h 1075334"/>
                    <a:gd name="connsiteX0" fmla="*/ 2121408 w 2130190"/>
                    <a:gd name="connsiteY0" fmla="*/ 0 h 1046074"/>
                    <a:gd name="connsiteX1" fmla="*/ 0 w 2130190"/>
                    <a:gd name="connsiteY1" fmla="*/ 438912 h 1046074"/>
                    <a:gd name="connsiteX2" fmla="*/ 7316 w 2130190"/>
                    <a:gd name="connsiteY2" fmla="*/ 1046074 h 1046074"/>
                    <a:gd name="connsiteX3" fmla="*/ 2128723 w 2130190"/>
                    <a:gd name="connsiteY3" fmla="*/ 592531 h 1046074"/>
                    <a:gd name="connsiteX4" fmla="*/ 2121408 w 2130190"/>
                    <a:gd name="connsiteY4" fmla="*/ 0 h 1046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30190" h="1046074">
                      <a:moveTo>
                        <a:pt x="2121408" y="0"/>
                      </a:moveTo>
                      <a:cubicBezTo>
                        <a:pt x="1676664" y="86171"/>
                        <a:pt x="714451" y="292608"/>
                        <a:pt x="0" y="438912"/>
                      </a:cubicBezTo>
                      <a:cubicBezTo>
                        <a:pt x="2439" y="648614"/>
                        <a:pt x="4877" y="836372"/>
                        <a:pt x="7316" y="1046074"/>
                      </a:cubicBezTo>
                      <a:lnTo>
                        <a:pt x="2128723" y="592531"/>
                      </a:lnTo>
                      <a:cubicBezTo>
                        <a:pt x="2133599" y="377952"/>
                        <a:pt x="2125065" y="296265"/>
                        <a:pt x="2121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Freeform 14">
                  <a:extLst>
                    <a:ext uri="{FF2B5EF4-FFF2-40B4-BE49-F238E27FC236}">
                      <a16:creationId xmlns:a16="http://schemas.microsoft.com/office/drawing/2014/main" id="{58EFFF74-B286-5C7F-690A-C7E090631854}"/>
                    </a:ext>
                  </a:extLst>
                </p:cNvPr>
                <p:cNvSpPr/>
                <p:nvPr/>
              </p:nvSpPr>
              <p:spPr>
                <a:xfrm>
                  <a:off x="3284525" y="2523744"/>
                  <a:ext cx="2867558" cy="877824"/>
                </a:xfrm>
                <a:custGeom>
                  <a:avLst/>
                  <a:gdLst>
                    <a:gd name="connsiteX0" fmla="*/ 0 w 2896820"/>
                    <a:gd name="connsiteY0" fmla="*/ 292608 h 607162"/>
                    <a:gd name="connsiteX1" fmla="*/ 2874874 w 2896820"/>
                    <a:gd name="connsiteY1" fmla="*/ 0 h 607162"/>
                    <a:gd name="connsiteX2" fmla="*/ 2896820 w 2896820"/>
                    <a:gd name="connsiteY2" fmla="*/ 607162 h 607162"/>
                    <a:gd name="connsiteX3" fmla="*/ 1770279 w 2896820"/>
                    <a:gd name="connsiteY3" fmla="*/ 599846 h 607162"/>
                    <a:gd name="connsiteX4" fmla="*/ 0 w 2896820"/>
                    <a:gd name="connsiteY4" fmla="*/ 292608 h 607162"/>
                    <a:gd name="connsiteX0" fmla="*/ 0 w 2896820"/>
                    <a:gd name="connsiteY0" fmla="*/ 292608 h 877824"/>
                    <a:gd name="connsiteX1" fmla="*/ 2874874 w 2896820"/>
                    <a:gd name="connsiteY1" fmla="*/ 0 h 877824"/>
                    <a:gd name="connsiteX2" fmla="*/ 2896820 w 2896820"/>
                    <a:gd name="connsiteY2" fmla="*/ 607162 h 877824"/>
                    <a:gd name="connsiteX3" fmla="*/ 14631 w 2896820"/>
                    <a:gd name="connsiteY3" fmla="*/ 877824 h 877824"/>
                    <a:gd name="connsiteX4" fmla="*/ 0 w 2896820"/>
                    <a:gd name="connsiteY4" fmla="*/ 292608 h 877824"/>
                    <a:gd name="connsiteX0" fmla="*/ 7315 w 2882189"/>
                    <a:gd name="connsiteY0" fmla="*/ 292608 h 877824"/>
                    <a:gd name="connsiteX1" fmla="*/ 2860243 w 2882189"/>
                    <a:gd name="connsiteY1" fmla="*/ 0 h 877824"/>
                    <a:gd name="connsiteX2" fmla="*/ 2882189 w 2882189"/>
                    <a:gd name="connsiteY2" fmla="*/ 607162 h 877824"/>
                    <a:gd name="connsiteX3" fmla="*/ 0 w 2882189"/>
                    <a:gd name="connsiteY3" fmla="*/ 877824 h 877824"/>
                    <a:gd name="connsiteX4" fmla="*/ 7315 w 2882189"/>
                    <a:gd name="connsiteY4" fmla="*/ 292608 h 877824"/>
                    <a:gd name="connsiteX0" fmla="*/ 7315 w 2867558"/>
                    <a:gd name="connsiteY0" fmla="*/ 292608 h 877824"/>
                    <a:gd name="connsiteX1" fmla="*/ 2860243 w 2867558"/>
                    <a:gd name="connsiteY1" fmla="*/ 0 h 877824"/>
                    <a:gd name="connsiteX2" fmla="*/ 2867558 w 2867558"/>
                    <a:gd name="connsiteY2" fmla="*/ 607162 h 877824"/>
                    <a:gd name="connsiteX3" fmla="*/ 0 w 2867558"/>
                    <a:gd name="connsiteY3" fmla="*/ 877824 h 877824"/>
                    <a:gd name="connsiteX4" fmla="*/ 7315 w 2867558"/>
                    <a:gd name="connsiteY4" fmla="*/ 292608 h 877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7558" h="877824">
                      <a:moveTo>
                        <a:pt x="7315" y="292608"/>
                      </a:moveTo>
                      <a:lnTo>
                        <a:pt x="2860243" y="0"/>
                      </a:lnTo>
                      <a:cubicBezTo>
                        <a:pt x="2862681" y="202387"/>
                        <a:pt x="2865120" y="404775"/>
                        <a:pt x="2867558" y="607162"/>
                      </a:cubicBezTo>
                      <a:lnTo>
                        <a:pt x="0" y="877824"/>
                      </a:lnTo>
                      <a:cubicBezTo>
                        <a:pt x="2438" y="682752"/>
                        <a:pt x="4877" y="487680"/>
                        <a:pt x="7315" y="2926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Parallelogram 9">
                  <a:extLst>
                    <a:ext uri="{FF2B5EF4-FFF2-40B4-BE49-F238E27FC236}">
                      <a16:creationId xmlns:a16="http://schemas.microsoft.com/office/drawing/2014/main" id="{B14E9C1B-1300-D0F5-C50B-F29D478C4EDF}"/>
                    </a:ext>
                  </a:extLst>
                </p:cNvPr>
                <p:cNvSpPr/>
                <p:nvPr/>
              </p:nvSpPr>
              <p:spPr>
                <a:xfrm rot="5400000">
                  <a:off x="4368447" y="1335143"/>
                  <a:ext cx="979857" cy="2588975"/>
                </a:xfrm>
                <a:prstGeom prst="parallelogram">
                  <a:avLst>
                    <a:gd name="adj" fmla="val 37692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Parallelogram 10">
                  <a:extLst>
                    <a:ext uri="{FF2B5EF4-FFF2-40B4-BE49-F238E27FC236}">
                      <a16:creationId xmlns:a16="http://schemas.microsoft.com/office/drawing/2014/main" id="{E13ACED2-A779-419E-6532-A50772FE9456}"/>
                    </a:ext>
                  </a:extLst>
                </p:cNvPr>
                <p:cNvSpPr/>
                <p:nvPr/>
              </p:nvSpPr>
              <p:spPr>
                <a:xfrm rot="5400000">
                  <a:off x="3705034" y="2397247"/>
                  <a:ext cx="899112" cy="1754156"/>
                </a:xfrm>
                <a:prstGeom prst="parallelogram">
                  <a:avLst>
                    <a:gd name="adj" fmla="val 34438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Parallelogram 12">
                  <a:extLst>
                    <a:ext uri="{FF2B5EF4-FFF2-40B4-BE49-F238E27FC236}">
                      <a16:creationId xmlns:a16="http://schemas.microsoft.com/office/drawing/2014/main" id="{0F7D6F48-B9DB-787D-1267-731CC499A488}"/>
                    </a:ext>
                  </a:extLst>
                </p:cNvPr>
                <p:cNvSpPr/>
                <p:nvPr/>
              </p:nvSpPr>
              <p:spPr>
                <a:xfrm rot="5400000">
                  <a:off x="3680170" y="2775303"/>
                  <a:ext cx="979857" cy="2588975"/>
                </a:xfrm>
                <a:prstGeom prst="parallelogram">
                  <a:avLst>
                    <a:gd name="adj" fmla="val 37692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Freeform 13">
                  <a:extLst>
                    <a:ext uri="{FF2B5EF4-FFF2-40B4-BE49-F238E27FC236}">
                      <a16:creationId xmlns:a16="http://schemas.microsoft.com/office/drawing/2014/main" id="{DA22B913-1455-537E-E105-66E6B0C61D74}"/>
                    </a:ext>
                  </a:extLst>
                </p:cNvPr>
                <p:cNvSpPr/>
                <p:nvPr/>
              </p:nvSpPr>
              <p:spPr>
                <a:xfrm>
                  <a:off x="3562502" y="1828800"/>
                  <a:ext cx="1199693" cy="460858"/>
                </a:xfrm>
                <a:custGeom>
                  <a:avLst/>
                  <a:gdLst>
                    <a:gd name="connsiteX0" fmla="*/ 1089965 w 1199693"/>
                    <a:gd name="connsiteY0" fmla="*/ 0 h 460858"/>
                    <a:gd name="connsiteX1" fmla="*/ 0 w 1199693"/>
                    <a:gd name="connsiteY1" fmla="*/ 307238 h 460858"/>
                    <a:gd name="connsiteX2" fmla="*/ 1016813 w 1199693"/>
                    <a:gd name="connsiteY2" fmla="*/ 460858 h 460858"/>
                    <a:gd name="connsiteX3" fmla="*/ 1199693 w 1199693"/>
                    <a:gd name="connsiteY3" fmla="*/ 117043 h 460858"/>
                    <a:gd name="connsiteX4" fmla="*/ 1089965 w 1199693"/>
                    <a:gd name="connsiteY4" fmla="*/ 0 h 460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9693" h="460858">
                      <a:moveTo>
                        <a:pt x="1089965" y="0"/>
                      </a:moveTo>
                      <a:lnTo>
                        <a:pt x="0" y="307238"/>
                      </a:lnTo>
                      <a:lnTo>
                        <a:pt x="1016813" y="460858"/>
                      </a:lnTo>
                      <a:lnTo>
                        <a:pt x="1199693" y="117043"/>
                      </a:lnTo>
                      <a:lnTo>
                        <a:pt x="108996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07504" y="483518"/>
            <a:ext cx="3894936" cy="5760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BUSINESS PLAN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547664" y="3435846"/>
            <a:ext cx="6408712" cy="1080120"/>
          </a:xfrm>
        </p:spPr>
        <p:txBody>
          <a:bodyPr/>
          <a:lstStyle/>
          <a:p>
            <a:pPr lvl="0"/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b="1" dirty="0">
                <a:solidFill>
                  <a:schemeClr val="tx1"/>
                </a:solidFill>
              </a:rPr>
              <a:t>business plan</a:t>
            </a:r>
            <a:r>
              <a:rPr lang="en-US" sz="1600" dirty="0">
                <a:solidFill>
                  <a:schemeClr val="tx1"/>
                </a:solidFill>
              </a:rPr>
              <a:t> is a structured document that describes a company’s </a:t>
            </a:r>
            <a:r>
              <a:rPr lang="en-US" sz="1600" b="1" dirty="0">
                <a:solidFill>
                  <a:schemeClr val="tx1"/>
                </a:solidFill>
              </a:rPr>
              <a:t>goals, strategies, operations, and financial projections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lvl="0"/>
            <a:endParaRPr lang="en-US" sz="1600" dirty="0">
              <a:solidFill>
                <a:schemeClr val="tx1"/>
              </a:solidFill>
            </a:endParaRPr>
          </a:p>
          <a:p>
            <a:pPr lvl="0"/>
            <a:r>
              <a:rPr lang="en-US" sz="1600" dirty="0">
                <a:solidFill>
                  <a:schemeClr val="tx1"/>
                </a:solidFill>
              </a:rPr>
              <a:t>Think of it as both a </a:t>
            </a:r>
            <a:r>
              <a:rPr lang="en-US" sz="1600" b="1" dirty="0">
                <a:solidFill>
                  <a:schemeClr val="tx1"/>
                </a:solidFill>
              </a:rPr>
              <a:t>roadmap</a:t>
            </a:r>
            <a:r>
              <a:rPr lang="en-US" sz="1600" dirty="0">
                <a:solidFill>
                  <a:schemeClr val="tx1"/>
                </a:solidFill>
              </a:rPr>
              <a:t> for running the business and a </a:t>
            </a:r>
            <a:r>
              <a:rPr lang="en-US" sz="1600" b="1" dirty="0">
                <a:solidFill>
                  <a:schemeClr val="tx1"/>
                </a:solidFill>
              </a:rPr>
              <a:t>pitch </a:t>
            </a:r>
          </a:p>
          <a:p>
            <a:pPr lvl="0"/>
            <a:r>
              <a:rPr lang="en-US" sz="1600" b="1" dirty="0">
                <a:solidFill>
                  <a:schemeClr val="tx1"/>
                </a:solidFill>
              </a:rPr>
              <a:t>document</a:t>
            </a:r>
            <a:r>
              <a:rPr lang="en-US" sz="1600" dirty="0">
                <a:solidFill>
                  <a:schemeClr val="tx1"/>
                </a:solidFill>
              </a:rPr>
              <a:t> for investors, banks, or partners.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95536" y="411510"/>
            <a:ext cx="2880320" cy="1368152"/>
          </a:xfrm>
        </p:spPr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Elements of a Business Plan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678924"/>
            <a:ext cx="50242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000" dirty="0">
                <a:cs typeface="Arial" pitchFamily="34" charset="0"/>
              </a:rPr>
              <a:t>Executive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Industry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Company Description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Market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Economics of the Business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Marketing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Design and Development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Operations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Management Team and Company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Overall Schedule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Financial Projections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30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39533" y="267494"/>
            <a:ext cx="8892480" cy="440986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z="2800" b="1" spc="-34" dirty="0"/>
              <a:t>Market Analysis – Segmentation and Sizing</a:t>
            </a:r>
            <a:endParaRPr sz="2800" b="1" spc="-113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4AA33-C45D-50FA-93C6-5BB4FB7F5DE4}"/>
              </a:ext>
            </a:extLst>
          </p:cNvPr>
          <p:cNvSpPr txBox="1"/>
          <p:nvPr/>
        </p:nvSpPr>
        <p:spPr>
          <a:xfrm>
            <a:off x="143901" y="920905"/>
            <a:ext cx="8748579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/>
              <a:t>market analysis</a:t>
            </a:r>
            <a:r>
              <a:rPr lang="en-US" dirty="0"/>
              <a:t> is a key section of a business plan (or standalone research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report) that examines your </a:t>
            </a:r>
            <a:r>
              <a:rPr lang="en-US" b="1" dirty="0"/>
              <a:t>industry, target customers, and competitors</a:t>
            </a:r>
            <a:r>
              <a:rPr lang="en-US" dirty="0"/>
              <a:t> to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understand opportunities and risks. It helps you figure out </a:t>
            </a:r>
            <a:r>
              <a:rPr lang="en-US" b="1" dirty="0"/>
              <a:t>where your business 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fits</a:t>
            </a:r>
            <a:r>
              <a:rPr lang="en-US" dirty="0"/>
              <a:t> and how to compete effectively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B5BD7-A756-BAE1-A1CA-B79A545BA867}"/>
              </a:ext>
            </a:extLst>
          </p:cNvPr>
          <p:cNvSpPr txBox="1"/>
          <p:nvPr/>
        </p:nvSpPr>
        <p:spPr>
          <a:xfrm>
            <a:off x="113772" y="2836360"/>
            <a:ext cx="820264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/>
              <a:t>Market Segmentation / Customer Profiling</a:t>
            </a:r>
          </a:p>
          <a:p>
            <a:endParaRPr lang="en-US" sz="2000" b="1" i="0" u="none" strike="noStrike" baseline="0" dirty="0"/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i="1" dirty="0">
                <a:solidFill>
                  <a:schemeClr val="accent3"/>
                </a:solidFill>
                <a:latin typeface="Arial" panose="020B0604020202020204" pitchFamily="34" charset="0"/>
              </a:rPr>
              <a:t>Demographics (Age – Gender – Qualification – Income)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i="1" dirty="0">
                <a:solidFill>
                  <a:schemeClr val="accent3"/>
                </a:solidFill>
                <a:latin typeface="Arial" panose="020B0604020202020204" pitchFamily="34" charset="0"/>
              </a:rPr>
              <a:t>Psychographics (beliefs – values)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i="1" dirty="0">
                <a:solidFill>
                  <a:schemeClr val="accent3"/>
                </a:solidFill>
                <a:latin typeface="Arial" panose="020B0604020202020204" pitchFamily="34" charset="0"/>
              </a:rPr>
              <a:t>Geographics (area – region)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i="1" dirty="0">
                <a:solidFill>
                  <a:schemeClr val="accent3"/>
                </a:solidFill>
                <a:latin typeface="Arial" panose="020B0604020202020204" pitchFamily="34" charset="0"/>
              </a:rPr>
              <a:t>Buying behavior (freq. of buying – basis)</a:t>
            </a:r>
            <a:endParaRPr lang="en-US" sz="1600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FDE12E-9B19-636B-B6B3-424BABB1C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5400000">
            <a:off x="6786500" y="1766215"/>
            <a:ext cx="3923928" cy="576064"/>
          </a:xfrm>
        </p:spPr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</a:rPr>
              <a:t>Market Sizing</a:t>
            </a:r>
          </a:p>
        </p:txBody>
      </p:sp>
      <p:pic>
        <p:nvPicPr>
          <p:cNvPr id="6146" name="Picture 2" descr="TAM SAM SOM 1">
            <a:extLst>
              <a:ext uri="{FF2B5EF4-FFF2-40B4-BE49-F238E27FC236}">
                <a16:creationId xmlns:a16="http://schemas.microsoft.com/office/drawing/2014/main" id="{F1D98764-1CC1-5162-A808-0860FC225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9502"/>
            <a:ext cx="6840760" cy="420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658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67744" y="555526"/>
            <a:ext cx="6683275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Competitive Edge /</a:t>
            </a:r>
          </a:p>
          <a:p>
            <a:r>
              <a:rPr lang="en-US" altLang="ko-KR" sz="3200" b="1" dirty="0">
                <a:solidFill>
                  <a:schemeClr val="tx1"/>
                </a:solidFill>
              </a:rPr>
              <a:t>Competitive Advantage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96320D-3CAE-A4C2-3AA4-1D1DCACB2AB1}"/>
              </a:ext>
            </a:extLst>
          </p:cNvPr>
          <p:cNvSpPr txBox="1">
            <a:spLocks/>
          </p:cNvSpPr>
          <p:nvPr/>
        </p:nvSpPr>
        <p:spPr>
          <a:xfrm>
            <a:off x="2267744" y="1779662"/>
            <a:ext cx="6552728" cy="3054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 competitive edge is a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unique advantage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that allows a company to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outperform its rivals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by providing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greater value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to customers, resulting in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more sales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or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superior market position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. 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This edge is what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attracts customers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to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one business over another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and is cultivated through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ea typeface="+mn-ea"/>
                <a:cs typeface="+mn-cs"/>
              </a:rPr>
              <a:t>unique, valuable, and difficult-to-replicate qualities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like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lower costs, superior product quality, innovative offerings, or exceptional customer service.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847FD-D545-8A4F-68A4-4D5440E8B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4E5064-71FA-CE0C-9409-F3C90AE05B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555526"/>
            <a:ext cx="8555483" cy="576064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USP: </a:t>
            </a:r>
            <a:r>
              <a:rPr lang="en-US" b="1" dirty="0">
                <a:solidFill>
                  <a:schemeClr val="tx1"/>
                </a:solidFill>
              </a:rPr>
              <a:t>Unique Selling Proposition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EFFCF-4068-F81D-2474-590B4322BB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67744" y="1851670"/>
            <a:ext cx="6683275" cy="2736304"/>
          </a:xfrm>
        </p:spPr>
        <p:txBody>
          <a:bodyPr/>
          <a:lstStyle/>
          <a:p>
            <a:pPr marL="228600" lvl="0" indent="-228600" algn="just" latinLnBrk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A </a:t>
            </a:r>
            <a:r>
              <a:rPr lang="en-US" sz="2400" b="1" i="1" dirty="0">
                <a:solidFill>
                  <a:prstClr val="black"/>
                </a:solidFill>
                <a:latin typeface="Calibri" panose="020F0502020204030204"/>
                <a:cs typeface="+mn-cs"/>
              </a:rPr>
              <a:t>distinct benefit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  <a:cs typeface="+mn-cs"/>
              </a:rPr>
              <a:t>or feature of a product or service that makes it superior to competitors, helping to attract and persuade customers by answering the question, "Why should I buy from you instead of them?"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1E244-EEF2-D3C9-25F1-34D4D6F09B1E}"/>
              </a:ext>
            </a:extLst>
          </p:cNvPr>
          <p:cNvSpPr txBox="1"/>
          <p:nvPr/>
        </p:nvSpPr>
        <p:spPr>
          <a:xfrm>
            <a:off x="467544" y="3219822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USP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2097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Value Proposition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45620"/>
            <a:ext cx="9144000" cy="594215"/>
          </a:xfrm>
        </p:spPr>
        <p:txBody>
          <a:bodyPr/>
          <a:lstStyle/>
          <a:p>
            <a:pPr lvl="0" defTabSz="68580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Verdana" panose="020B0604030504040204" pitchFamily="34" charset="0"/>
              </a:rPr>
              <a:t>A clear statement of the </a:t>
            </a:r>
            <a:r>
              <a:rPr lang="en-US" sz="1800" b="1" i="1" dirty="0">
                <a:solidFill>
                  <a:prstClr val="black"/>
                </a:solidFill>
                <a:latin typeface="Calibri" panose="020F0502020204030204"/>
                <a:ea typeface="Verdana" panose="020B0604030504040204" pitchFamily="34" charset="0"/>
              </a:rPr>
              <a:t>unique benefits </a:t>
            </a:r>
            <a:r>
              <a:rPr lang="en-US" sz="1800" dirty="0">
                <a:solidFill>
                  <a:prstClr val="black"/>
                </a:solidFill>
                <a:latin typeface="Calibri" panose="020F0502020204030204"/>
                <a:ea typeface="Verdana" panose="020B0604030504040204" pitchFamily="34" charset="0"/>
              </a:rPr>
              <a:t>provided by the innovation. Purposed at c</a:t>
            </a:r>
            <a:r>
              <a:rPr lang="en-US" altLang="en-US" sz="1800" dirty="0">
                <a:solidFill>
                  <a:prstClr val="black"/>
                </a:solidFill>
                <a:latin typeface="Calibri" panose="020F0502020204030204"/>
                <a:ea typeface="Verdana" panose="020B0604030504040204" pitchFamily="34" charset="0"/>
              </a:rPr>
              <a:t>onvincing stakeholders of the innovation’s value and feasibility. Demonstrates the potential and viability of an innovation.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B733392-1629-F63C-30AB-02E4FA86435B}"/>
              </a:ext>
            </a:extLst>
          </p:cNvPr>
          <p:cNvGrpSpPr/>
          <p:nvPr/>
        </p:nvGrpSpPr>
        <p:grpSpPr>
          <a:xfrm>
            <a:off x="813525" y="1995686"/>
            <a:ext cx="7070844" cy="2513450"/>
            <a:chOff x="367417" y="1130448"/>
            <a:chExt cx="8108760" cy="3310900"/>
          </a:xfrm>
        </p:grpSpPr>
        <p:grpSp>
          <p:nvGrpSpPr>
            <p:cNvPr id="20481" name="Group 20480"/>
            <p:cNvGrpSpPr/>
            <p:nvPr/>
          </p:nvGrpSpPr>
          <p:grpSpPr>
            <a:xfrm>
              <a:off x="1360331" y="1541512"/>
              <a:ext cx="7025066" cy="1816297"/>
              <a:chOff x="1291353" y="1755670"/>
              <a:chExt cx="7025063" cy="1816297"/>
            </a:xfrm>
          </p:grpSpPr>
          <p:sp>
            <p:nvSpPr>
              <p:cNvPr id="22" name="Block Arc 21"/>
              <p:cNvSpPr/>
              <p:nvPr/>
            </p:nvSpPr>
            <p:spPr>
              <a:xfrm>
                <a:off x="6500119" y="1755670"/>
                <a:ext cx="1816297" cy="1816297"/>
              </a:xfrm>
              <a:prstGeom prst="blockArc">
                <a:avLst>
                  <a:gd name="adj1" fmla="val 16127381"/>
                  <a:gd name="adj2" fmla="val 5490194"/>
                  <a:gd name="adj3" fmla="val 404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80" name="Rectangle 20479"/>
              <p:cNvSpPr/>
              <p:nvPr/>
            </p:nvSpPr>
            <p:spPr>
              <a:xfrm>
                <a:off x="1291353" y="1755670"/>
                <a:ext cx="6156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340248" y="3499967"/>
                <a:ext cx="5112000" cy="72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922196" y="1130448"/>
              <a:ext cx="914401" cy="914399"/>
              <a:chOff x="5364088" y="2787774"/>
              <a:chExt cx="914400" cy="9144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5364088" y="2787774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5443246" y="2866932"/>
                <a:ext cx="756084" cy="75608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609681" y="1130448"/>
              <a:ext cx="914401" cy="914399"/>
              <a:chOff x="5364088" y="2787774"/>
              <a:chExt cx="914400" cy="914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364088" y="2787774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443246" y="2866932"/>
                <a:ext cx="756084" cy="75608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97164" y="1130448"/>
              <a:ext cx="914401" cy="914399"/>
              <a:chOff x="5364088" y="2787774"/>
              <a:chExt cx="914400" cy="914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5364088" y="2787774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43246" y="2866932"/>
                <a:ext cx="756084" cy="75608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265939" y="2863724"/>
              <a:ext cx="914401" cy="914399"/>
              <a:chOff x="5364088" y="2787774"/>
              <a:chExt cx="914400" cy="914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364088" y="2787774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443246" y="2866932"/>
                <a:ext cx="756084" cy="75608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4953423" y="2863724"/>
              <a:ext cx="914401" cy="914399"/>
              <a:chOff x="5364088" y="2787774"/>
              <a:chExt cx="914400" cy="9144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364088" y="2787774"/>
                <a:ext cx="914400" cy="9144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443246" y="2866932"/>
                <a:ext cx="756084" cy="75608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569736" y="1434246"/>
              <a:ext cx="306804" cy="306803"/>
              <a:chOff x="1547664" y="3147814"/>
              <a:chExt cx="720080" cy="72008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547664" y="3147814"/>
                <a:ext cx="720080" cy="720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hevron 19"/>
              <p:cNvSpPr/>
              <p:nvPr/>
            </p:nvSpPr>
            <p:spPr>
              <a:xfrm>
                <a:off x="1741237" y="3312127"/>
                <a:ext cx="391455" cy="391455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257221" y="1434246"/>
              <a:ext cx="306804" cy="306803"/>
              <a:chOff x="1547664" y="3147814"/>
              <a:chExt cx="720080" cy="720080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1547664" y="3147814"/>
                <a:ext cx="720080" cy="720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Chevron 24"/>
              <p:cNvSpPr/>
              <p:nvPr/>
            </p:nvSpPr>
            <p:spPr>
              <a:xfrm>
                <a:off x="1741237" y="3312127"/>
                <a:ext cx="391455" cy="391455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0800000">
              <a:off x="3913480" y="3167522"/>
              <a:ext cx="306804" cy="306803"/>
              <a:chOff x="1547664" y="3147814"/>
              <a:chExt cx="720080" cy="72008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1547664" y="3147814"/>
                <a:ext cx="720080" cy="720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Chevron 27"/>
              <p:cNvSpPr/>
              <p:nvPr/>
            </p:nvSpPr>
            <p:spPr>
              <a:xfrm>
                <a:off x="1741237" y="3312127"/>
                <a:ext cx="391455" cy="391455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rot="5400000">
              <a:off x="8169373" y="2300884"/>
              <a:ext cx="306803" cy="306804"/>
              <a:chOff x="1547664" y="3147814"/>
              <a:chExt cx="720080" cy="72008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547664" y="3147814"/>
                <a:ext cx="720080" cy="72008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Chevron 30"/>
              <p:cNvSpPr/>
              <p:nvPr/>
            </p:nvSpPr>
            <p:spPr>
              <a:xfrm>
                <a:off x="1741237" y="3312127"/>
                <a:ext cx="391455" cy="391455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6" name="Block Arc 14"/>
            <p:cNvSpPr/>
            <p:nvPr/>
          </p:nvSpPr>
          <p:spPr>
            <a:xfrm rot="16200000">
              <a:off x="1212689" y="1420832"/>
              <a:ext cx="333414" cy="333630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602481" y="1450551"/>
              <a:ext cx="303765" cy="253924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Teardrop 6"/>
            <p:cNvSpPr/>
            <p:nvPr/>
          </p:nvSpPr>
          <p:spPr>
            <a:xfrm rot="8100000">
              <a:off x="3920239" y="1430872"/>
              <a:ext cx="293280" cy="293280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Rectangle 16"/>
            <p:cNvSpPr/>
            <p:nvPr/>
          </p:nvSpPr>
          <p:spPr>
            <a:xfrm rot="2700000">
              <a:off x="5298806" y="3109075"/>
              <a:ext cx="223629" cy="425465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Rounded Rectangle 27"/>
            <p:cNvSpPr/>
            <p:nvPr/>
          </p:nvSpPr>
          <p:spPr>
            <a:xfrm>
              <a:off x="2571070" y="3194540"/>
              <a:ext cx="329069" cy="252769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7417" y="2177023"/>
              <a:ext cx="2023958" cy="364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Idea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054899" y="2118466"/>
              <a:ext cx="2023958" cy="581910"/>
              <a:chOff x="803640" y="3362835"/>
              <a:chExt cx="2059657" cy="58191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803640" y="3579862"/>
                <a:ext cx="2059657" cy="364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Urban Commuters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03640" y="3362835"/>
                <a:ext cx="2059657" cy="330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Target Customer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742381" y="2118466"/>
              <a:ext cx="2023958" cy="581910"/>
              <a:chOff x="803640" y="3362835"/>
              <a:chExt cx="2059657" cy="581910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803640" y="3579862"/>
                <a:ext cx="2059657" cy="364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Affordable/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felx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r>
                  <a:rPr lang="en-US" altLang="ko-KR" sz="12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Trpt</a:t>
                </a: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03640" y="3362835"/>
                <a:ext cx="2059657" cy="330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Problem at Hand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723626" y="3859438"/>
              <a:ext cx="2023958" cy="581910"/>
              <a:chOff x="803640" y="3362835"/>
              <a:chExt cx="2059657" cy="581910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03640" y="3579862"/>
                <a:ext cx="2059657" cy="364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Convenience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03640" y="3362835"/>
                <a:ext cx="2059657" cy="364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Benefits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411109" y="3859437"/>
              <a:ext cx="2023958" cy="581910"/>
              <a:chOff x="803640" y="3362835"/>
              <a:chExt cx="2059657" cy="581910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803640" y="3579862"/>
                <a:ext cx="2059657" cy="364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On-demand service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803640" y="3362835"/>
                <a:ext cx="2059657" cy="364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Solution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4462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New Uber Value Proposition Canvas [classic]">
            <a:extLst>
              <a:ext uri="{FF2B5EF4-FFF2-40B4-BE49-F238E27FC236}">
                <a16:creationId xmlns:a16="http://schemas.microsoft.com/office/drawing/2014/main" id="{85C568FD-093F-E4FC-1C80-6185D14796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24574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747D9D-1C26-B1E0-59DA-8BC0F4098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1469"/>
            <a:ext cx="7315200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51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New Uber Value Proposition Canvas [classic]">
            <a:extLst>
              <a:ext uri="{FF2B5EF4-FFF2-40B4-BE49-F238E27FC236}">
                <a16:creationId xmlns:a16="http://schemas.microsoft.com/office/drawing/2014/main" id="{85C568FD-093F-E4FC-1C80-6185D14796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7700" y="24574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B1C43-AA7E-19A3-6E3A-1E42B682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17" y="170749"/>
            <a:ext cx="6790367" cy="480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41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C916420-48EF-096F-665A-732007EF5B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MVP: Minimum Viable Product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F250DF-CB8B-B99A-53F9-F3BF121D5DA8}"/>
              </a:ext>
            </a:extLst>
          </p:cNvPr>
          <p:cNvSpPr txBox="1"/>
          <p:nvPr/>
        </p:nvSpPr>
        <p:spPr>
          <a:xfrm>
            <a:off x="539552" y="1563638"/>
            <a:ext cx="8208912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minimum viable product, or MVP, is a product with enough features to attract early-adopter customers and validate a product idea early in the product development cycle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5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Agenda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263981" y="1447862"/>
            <a:ext cx="5040560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Design Thinking</a:t>
            </a:r>
          </a:p>
        </p:txBody>
      </p: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10"/>
          <p:cNvSpPr txBox="1"/>
          <p:nvPr/>
        </p:nvSpPr>
        <p:spPr bwMode="auto">
          <a:xfrm>
            <a:off x="3263981" y="2313572"/>
            <a:ext cx="5040560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Business Plan</a:t>
            </a:r>
          </a:p>
        </p:txBody>
      </p: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10"/>
          <p:cNvSpPr txBox="1"/>
          <p:nvPr/>
        </p:nvSpPr>
        <p:spPr bwMode="auto">
          <a:xfrm>
            <a:off x="3263981" y="3179282"/>
            <a:ext cx="5040560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Viability : Cost and Revenue Models</a:t>
            </a:r>
          </a:p>
        </p:txBody>
      </p: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10"/>
          <p:cNvSpPr txBox="1"/>
          <p:nvPr/>
        </p:nvSpPr>
        <p:spPr bwMode="auto">
          <a:xfrm>
            <a:off x="3263981" y="4044992"/>
            <a:ext cx="5040560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Business Model Canvas</a:t>
            </a:r>
          </a:p>
        </p:txBody>
      </p: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3CBC54-61EE-FF57-E3AB-423767624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0"/>
            <a:ext cx="7815263" cy="49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89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7669A-033D-8A27-C69C-B58CFEAD0E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4A587-6565-D576-9110-70880C830B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09426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B2E83-46C2-5C0B-776F-FB43AB91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491630"/>
            <a:ext cx="5835128" cy="3509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55C386-DE2C-38CB-92F2-6A037BAFD77A}"/>
              </a:ext>
            </a:extLst>
          </p:cNvPr>
          <p:cNvSpPr txBox="1"/>
          <p:nvPr/>
        </p:nvSpPr>
        <p:spPr>
          <a:xfrm>
            <a:off x="107504" y="339502"/>
            <a:ext cx="8568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none" strike="noStrike" baseline="0" dirty="0">
                <a:latin typeface="HelveticaNeue-Roman"/>
              </a:rPr>
              <a:t>The Opportunity Recognition Process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5767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D42571-0ACE-3E33-0BF4-8AA0590EE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268" y="1347614"/>
            <a:ext cx="5183841" cy="3463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4FB7BA-1EA5-1921-7BB0-732F42D9D81F}"/>
              </a:ext>
            </a:extLst>
          </p:cNvPr>
          <p:cNvSpPr txBox="1"/>
          <p:nvPr/>
        </p:nvSpPr>
        <p:spPr>
          <a:xfrm>
            <a:off x="251520" y="55194"/>
            <a:ext cx="83529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baseline="0" dirty="0">
                <a:latin typeface="HelveticaNeue-Roman"/>
              </a:rPr>
              <a:t>Environmental Trends Suggesting Business or Product Opportunity Gaps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0242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55629"/>
            <a:ext cx="9144000" cy="576064"/>
          </a:xfrm>
        </p:spPr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Design Thinking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EA0F08-2995-5464-6BCD-9CD03D40D087}"/>
              </a:ext>
            </a:extLst>
          </p:cNvPr>
          <p:cNvGrpSpPr/>
          <p:nvPr/>
        </p:nvGrpSpPr>
        <p:grpSpPr>
          <a:xfrm>
            <a:off x="11535" y="2787774"/>
            <a:ext cx="2472233" cy="2074469"/>
            <a:chOff x="2934131" y="1326889"/>
            <a:chExt cx="3277252" cy="3442621"/>
          </a:xfrm>
        </p:grpSpPr>
        <p:grpSp>
          <p:nvGrpSpPr>
            <p:cNvPr id="6" name="Group 5"/>
            <p:cNvGrpSpPr/>
            <p:nvPr/>
          </p:nvGrpSpPr>
          <p:grpSpPr>
            <a:xfrm rot="2700000">
              <a:off x="4872379" y="1123264"/>
              <a:ext cx="472578" cy="879828"/>
              <a:chOff x="6783521" y="1654812"/>
              <a:chExt cx="726841" cy="1353205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934131" y="1828800"/>
              <a:ext cx="3277252" cy="2940710"/>
              <a:chOff x="2875611" y="1828800"/>
              <a:chExt cx="3277252" cy="2940710"/>
            </a:xfrm>
          </p:grpSpPr>
          <p:sp>
            <p:nvSpPr>
              <p:cNvPr id="17" name="Freeform 16"/>
              <p:cNvSpPr/>
              <p:nvPr/>
            </p:nvSpPr>
            <p:spPr>
              <a:xfrm>
                <a:off x="4045306" y="3979468"/>
                <a:ext cx="1411833" cy="790042"/>
              </a:xfrm>
              <a:custGeom>
                <a:avLst/>
                <a:gdLst>
                  <a:gd name="connsiteX0" fmla="*/ 1404518 w 1411833"/>
                  <a:gd name="connsiteY0" fmla="*/ 585216 h 790042"/>
                  <a:gd name="connsiteX1" fmla="*/ 0 w 1411833"/>
                  <a:gd name="connsiteY1" fmla="*/ 790042 h 790042"/>
                  <a:gd name="connsiteX2" fmla="*/ 1411833 w 1411833"/>
                  <a:gd name="connsiteY2" fmla="*/ 0 h 790042"/>
                  <a:gd name="connsiteX3" fmla="*/ 1404518 w 1411833"/>
                  <a:gd name="connsiteY3" fmla="*/ 585216 h 790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1833" h="790042">
                    <a:moveTo>
                      <a:pt x="1404518" y="585216"/>
                    </a:moveTo>
                    <a:lnTo>
                      <a:pt x="0" y="790042"/>
                    </a:lnTo>
                    <a:lnTo>
                      <a:pt x="1411833" y="0"/>
                    </a:lnTo>
                    <a:cubicBezTo>
                      <a:pt x="1409395" y="195072"/>
                      <a:pt x="1406956" y="390144"/>
                      <a:pt x="1404518" y="5852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>
              <a:xfrm>
                <a:off x="2889504" y="3130906"/>
                <a:ext cx="2130190" cy="1046074"/>
              </a:xfrm>
              <a:custGeom>
                <a:avLst/>
                <a:gdLst>
                  <a:gd name="connsiteX0" fmla="*/ 2143354 w 2305136"/>
                  <a:gd name="connsiteY0" fmla="*/ 1457 h 1069476"/>
                  <a:gd name="connsiteX1" fmla="*/ 0 w 2305136"/>
                  <a:gd name="connsiteY1" fmla="*/ 440369 h 1069476"/>
                  <a:gd name="connsiteX2" fmla="*/ 7316 w 2305136"/>
                  <a:gd name="connsiteY2" fmla="*/ 1069476 h 1069476"/>
                  <a:gd name="connsiteX3" fmla="*/ 2150669 w 2305136"/>
                  <a:gd name="connsiteY3" fmla="*/ 593988 h 1069476"/>
                  <a:gd name="connsiteX4" fmla="*/ 2143354 w 2305136"/>
                  <a:gd name="connsiteY4" fmla="*/ 1457 h 1069476"/>
                  <a:gd name="connsiteX0" fmla="*/ 2143354 w 2259633"/>
                  <a:gd name="connsiteY0" fmla="*/ 47501 h 1115520"/>
                  <a:gd name="connsiteX1" fmla="*/ 0 w 2259633"/>
                  <a:gd name="connsiteY1" fmla="*/ 486413 h 1115520"/>
                  <a:gd name="connsiteX2" fmla="*/ 7316 w 2259633"/>
                  <a:gd name="connsiteY2" fmla="*/ 1115520 h 1115520"/>
                  <a:gd name="connsiteX3" fmla="*/ 2150669 w 2259633"/>
                  <a:gd name="connsiteY3" fmla="*/ 640032 h 1115520"/>
                  <a:gd name="connsiteX4" fmla="*/ 2143354 w 2259633"/>
                  <a:gd name="connsiteY4" fmla="*/ 47501 h 1115520"/>
                  <a:gd name="connsiteX0" fmla="*/ 2143354 w 2387606"/>
                  <a:gd name="connsiteY0" fmla="*/ 47501 h 1115520"/>
                  <a:gd name="connsiteX1" fmla="*/ 0 w 2387606"/>
                  <a:gd name="connsiteY1" fmla="*/ 486413 h 1115520"/>
                  <a:gd name="connsiteX2" fmla="*/ 7316 w 2387606"/>
                  <a:gd name="connsiteY2" fmla="*/ 1115520 h 1115520"/>
                  <a:gd name="connsiteX3" fmla="*/ 2150669 w 2387606"/>
                  <a:gd name="connsiteY3" fmla="*/ 640032 h 1115520"/>
                  <a:gd name="connsiteX4" fmla="*/ 2143354 w 2387606"/>
                  <a:gd name="connsiteY4" fmla="*/ 47501 h 1115520"/>
                  <a:gd name="connsiteX0" fmla="*/ 2143354 w 2335036"/>
                  <a:gd name="connsiteY0" fmla="*/ 84198 h 1152217"/>
                  <a:gd name="connsiteX1" fmla="*/ 0 w 2335036"/>
                  <a:gd name="connsiteY1" fmla="*/ 523110 h 1152217"/>
                  <a:gd name="connsiteX2" fmla="*/ 7316 w 2335036"/>
                  <a:gd name="connsiteY2" fmla="*/ 1152217 h 1152217"/>
                  <a:gd name="connsiteX3" fmla="*/ 2150669 w 2335036"/>
                  <a:gd name="connsiteY3" fmla="*/ 676729 h 1152217"/>
                  <a:gd name="connsiteX4" fmla="*/ 2143354 w 2335036"/>
                  <a:gd name="connsiteY4" fmla="*/ 84198 h 1152217"/>
                  <a:gd name="connsiteX0" fmla="*/ 2143354 w 2307818"/>
                  <a:gd name="connsiteY0" fmla="*/ 84198 h 1152217"/>
                  <a:gd name="connsiteX1" fmla="*/ 0 w 2307818"/>
                  <a:gd name="connsiteY1" fmla="*/ 523110 h 1152217"/>
                  <a:gd name="connsiteX2" fmla="*/ 7316 w 2307818"/>
                  <a:gd name="connsiteY2" fmla="*/ 1152217 h 1152217"/>
                  <a:gd name="connsiteX3" fmla="*/ 2150669 w 2307818"/>
                  <a:gd name="connsiteY3" fmla="*/ 676729 h 1152217"/>
                  <a:gd name="connsiteX4" fmla="*/ 2143354 w 2307818"/>
                  <a:gd name="connsiteY4" fmla="*/ 84198 h 1152217"/>
                  <a:gd name="connsiteX0" fmla="*/ 2143354 w 2307818"/>
                  <a:gd name="connsiteY0" fmla="*/ 0 h 1068019"/>
                  <a:gd name="connsiteX1" fmla="*/ 0 w 2307818"/>
                  <a:gd name="connsiteY1" fmla="*/ 438912 h 1068019"/>
                  <a:gd name="connsiteX2" fmla="*/ 7316 w 2307818"/>
                  <a:gd name="connsiteY2" fmla="*/ 1068019 h 1068019"/>
                  <a:gd name="connsiteX3" fmla="*/ 2150669 w 2307818"/>
                  <a:gd name="connsiteY3" fmla="*/ 592531 h 1068019"/>
                  <a:gd name="connsiteX4" fmla="*/ 2143354 w 2307818"/>
                  <a:gd name="connsiteY4" fmla="*/ 0 h 1068019"/>
                  <a:gd name="connsiteX0" fmla="*/ 2143354 w 2152136"/>
                  <a:gd name="connsiteY0" fmla="*/ 0 h 1068019"/>
                  <a:gd name="connsiteX1" fmla="*/ 0 w 2152136"/>
                  <a:gd name="connsiteY1" fmla="*/ 438912 h 1068019"/>
                  <a:gd name="connsiteX2" fmla="*/ 7316 w 2152136"/>
                  <a:gd name="connsiteY2" fmla="*/ 1068019 h 1068019"/>
                  <a:gd name="connsiteX3" fmla="*/ 2150669 w 2152136"/>
                  <a:gd name="connsiteY3" fmla="*/ 592531 h 1068019"/>
                  <a:gd name="connsiteX4" fmla="*/ 2143354 w 2152136"/>
                  <a:gd name="connsiteY4" fmla="*/ 0 h 1068019"/>
                  <a:gd name="connsiteX0" fmla="*/ 2136250 w 2145032"/>
                  <a:gd name="connsiteY0" fmla="*/ 0 h 1068019"/>
                  <a:gd name="connsiteX1" fmla="*/ 14842 w 2145032"/>
                  <a:gd name="connsiteY1" fmla="*/ 438912 h 1068019"/>
                  <a:gd name="connsiteX2" fmla="*/ 212 w 2145032"/>
                  <a:gd name="connsiteY2" fmla="*/ 1068019 h 1068019"/>
                  <a:gd name="connsiteX3" fmla="*/ 2143565 w 2145032"/>
                  <a:gd name="connsiteY3" fmla="*/ 592531 h 1068019"/>
                  <a:gd name="connsiteX4" fmla="*/ 2136250 w 2145032"/>
                  <a:gd name="connsiteY4" fmla="*/ 0 h 1068019"/>
                  <a:gd name="connsiteX0" fmla="*/ 2121408 w 2130190"/>
                  <a:gd name="connsiteY0" fmla="*/ 0 h 1075334"/>
                  <a:gd name="connsiteX1" fmla="*/ 0 w 2130190"/>
                  <a:gd name="connsiteY1" fmla="*/ 438912 h 1075334"/>
                  <a:gd name="connsiteX2" fmla="*/ 7316 w 2130190"/>
                  <a:gd name="connsiteY2" fmla="*/ 1075334 h 1075334"/>
                  <a:gd name="connsiteX3" fmla="*/ 2128723 w 2130190"/>
                  <a:gd name="connsiteY3" fmla="*/ 592531 h 1075334"/>
                  <a:gd name="connsiteX4" fmla="*/ 2121408 w 2130190"/>
                  <a:gd name="connsiteY4" fmla="*/ 0 h 1075334"/>
                  <a:gd name="connsiteX0" fmla="*/ 2121408 w 2130190"/>
                  <a:gd name="connsiteY0" fmla="*/ 0 h 1046074"/>
                  <a:gd name="connsiteX1" fmla="*/ 0 w 2130190"/>
                  <a:gd name="connsiteY1" fmla="*/ 438912 h 1046074"/>
                  <a:gd name="connsiteX2" fmla="*/ 7316 w 2130190"/>
                  <a:gd name="connsiteY2" fmla="*/ 1046074 h 1046074"/>
                  <a:gd name="connsiteX3" fmla="*/ 2128723 w 2130190"/>
                  <a:gd name="connsiteY3" fmla="*/ 592531 h 1046074"/>
                  <a:gd name="connsiteX4" fmla="*/ 2121408 w 2130190"/>
                  <a:gd name="connsiteY4" fmla="*/ 0 h 1046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0190" h="1046074">
                    <a:moveTo>
                      <a:pt x="2121408" y="0"/>
                    </a:moveTo>
                    <a:cubicBezTo>
                      <a:pt x="1676664" y="86171"/>
                      <a:pt x="714451" y="292608"/>
                      <a:pt x="0" y="438912"/>
                    </a:cubicBezTo>
                    <a:cubicBezTo>
                      <a:pt x="2439" y="648614"/>
                      <a:pt x="4877" y="836372"/>
                      <a:pt x="7316" y="1046074"/>
                    </a:cubicBezTo>
                    <a:lnTo>
                      <a:pt x="2128723" y="592531"/>
                    </a:lnTo>
                    <a:cubicBezTo>
                      <a:pt x="2133599" y="377952"/>
                      <a:pt x="2125065" y="296265"/>
                      <a:pt x="21214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>
              <a:xfrm>
                <a:off x="3284525" y="2523744"/>
                <a:ext cx="2867558" cy="877824"/>
              </a:xfrm>
              <a:custGeom>
                <a:avLst/>
                <a:gdLst>
                  <a:gd name="connsiteX0" fmla="*/ 0 w 2896820"/>
                  <a:gd name="connsiteY0" fmla="*/ 292608 h 607162"/>
                  <a:gd name="connsiteX1" fmla="*/ 2874874 w 2896820"/>
                  <a:gd name="connsiteY1" fmla="*/ 0 h 607162"/>
                  <a:gd name="connsiteX2" fmla="*/ 2896820 w 2896820"/>
                  <a:gd name="connsiteY2" fmla="*/ 607162 h 607162"/>
                  <a:gd name="connsiteX3" fmla="*/ 1770279 w 2896820"/>
                  <a:gd name="connsiteY3" fmla="*/ 599846 h 607162"/>
                  <a:gd name="connsiteX4" fmla="*/ 0 w 2896820"/>
                  <a:gd name="connsiteY4" fmla="*/ 292608 h 607162"/>
                  <a:gd name="connsiteX0" fmla="*/ 0 w 2896820"/>
                  <a:gd name="connsiteY0" fmla="*/ 292608 h 877824"/>
                  <a:gd name="connsiteX1" fmla="*/ 2874874 w 2896820"/>
                  <a:gd name="connsiteY1" fmla="*/ 0 h 877824"/>
                  <a:gd name="connsiteX2" fmla="*/ 2896820 w 2896820"/>
                  <a:gd name="connsiteY2" fmla="*/ 607162 h 877824"/>
                  <a:gd name="connsiteX3" fmla="*/ 14631 w 2896820"/>
                  <a:gd name="connsiteY3" fmla="*/ 877824 h 877824"/>
                  <a:gd name="connsiteX4" fmla="*/ 0 w 2896820"/>
                  <a:gd name="connsiteY4" fmla="*/ 292608 h 877824"/>
                  <a:gd name="connsiteX0" fmla="*/ 7315 w 2882189"/>
                  <a:gd name="connsiteY0" fmla="*/ 292608 h 877824"/>
                  <a:gd name="connsiteX1" fmla="*/ 2860243 w 2882189"/>
                  <a:gd name="connsiteY1" fmla="*/ 0 h 877824"/>
                  <a:gd name="connsiteX2" fmla="*/ 2882189 w 2882189"/>
                  <a:gd name="connsiteY2" fmla="*/ 607162 h 877824"/>
                  <a:gd name="connsiteX3" fmla="*/ 0 w 2882189"/>
                  <a:gd name="connsiteY3" fmla="*/ 877824 h 877824"/>
                  <a:gd name="connsiteX4" fmla="*/ 7315 w 2882189"/>
                  <a:gd name="connsiteY4" fmla="*/ 292608 h 877824"/>
                  <a:gd name="connsiteX0" fmla="*/ 7315 w 2867558"/>
                  <a:gd name="connsiteY0" fmla="*/ 292608 h 877824"/>
                  <a:gd name="connsiteX1" fmla="*/ 2860243 w 2867558"/>
                  <a:gd name="connsiteY1" fmla="*/ 0 h 877824"/>
                  <a:gd name="connsiteX2" fmla="*/ 2867558 w 2867558"/>
                  <a:gd name="connsiteY2" fmla="*/ 607162 h 877824"/>
                  <a:gd name="connsiteX3" fmla="*/ 0 w 2867558"/>
                  <a:gd name="connsiteY3" fmla="*/ 877824 h 877824"/>
                  <a:gd name="connsiteX4" fmla="*/ 7315 w 2867558"/>
                  <a:gd name="connsiteY4" fmla="*/ 292608 h 877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7558" h="877824">
                    <a:moveTo>
                      <a:pt x="7315" y="292608"/>
                    </a:moveTo>
                    <a:lnTo>
                      <a:pt x="2860243" y="0"/>
                    </a:lnTo>
                    <a:cubicBezTo>
                      <a:pt x="2862681" y="202387"/>
                      <a:pt x="2865120" y="404775"/>
                      <a:pt x="2867558" y="607162"/>
                    </a:cubicBezTo>
                    <a:lnTo>
                      <a:pt x="0" y="877824"/>
                    </a:lnTo>
                    <a:cubicBezTo>
                      <a:pt x="2438" y="682752"/>
                      <a:pt x="4877" y="487680"/>
                      <a:pt x="7315" y="2926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Parallelogram 9"/>
              <p:cNvSpPr/>
              <p:nvPr/>
            </p:nvSpPr>
            <p:spPr>
              <a:xfrm rot="5400000">
                <a:off x="4368447" y="1335143"/>
                <a:ext cx="979857" cy="2588975"/>
              </a:xfrm>
              <a:prstGeom prst="parallelogram">
                <a:avLst>
                  <a:gd name="adj" fmla="val 3769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Parallelogram 10"/>
              <p:cNvSpPr/>
              <p:nvPr/>
            </p:nvSpPr>
            <p:spPr>
              <a:xfrm rot="5400000">
                <a:off x="3705034" y="2397247"/>
                <a:ext cx="899112" cy="1754156"/>
              </a:xfrm>
              <a:prstGeom prst="parallelogram">
                <a:avLst>
                  <a:gd name="adj" fmla="val 3443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Parallelogram 12"/>
              <p:cNvSpPr/>
              <p:nvPr/>
            </p:nvSpPr>
            <p:spPr>
              <a:xfrm rot="5400000">
                <a:off x="3680170" y="2775303"/>
                <a:ext cx="979857" cy="2588975"/>
              </a:xfrm>
              <a:prstGeom prst="parallelogram">
                <a:avLst>
                  <a:gd name="adj" fmla="val 3769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3562502" y="1828800"/>
                <a:ext cx="1199693" cy="460858"/>
              </a:xfrm>
              <a:custGeom>
                <a:avLst/>
                <a:gdLst>
                  <a:gd name="connsiteX0" fmla="*/ 1089965 w 1199693"/>
                  <a:gd name="connsiteY0" fmla="*/ 0 h 460858"/>
                  <a:gd name="connsiteX1" fmla="*/ 0 w 1199693"/>
                  <a:gd name="connsiteY1" fmla="*/ 307238 h 460858"/>
                  <a:gd name="connsiteX2" fmla="*/ 1016813 w 1199693"/>
                  <a:gd name="connsiteY2" fmla="*/ 460858 h 460858"/>
                  <a:gd name="connsiteX3" fmla="*/ 1199693 w 1199693"/>
                  <a:gd name="connsiteY3" fmla="*/ 117043 h 460858"/>
                  <a:gd name="connsiteX4" fmla="*/ 1089965 w 1199693"/>
                  <a:gd name="connsiteY4" fmla="*/ 0 h 460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9693" h="460858">
                    <a:moveTo>
                      <a:pt x="1089965" y="0"/>
                    </a:moveTo>
                    <a:lnTo>
                      <a:pt x="0" y="307238"/>
                    </a:lnTo>
                    <a:lnTo>
                      <a:pt x="1016813" y="460858"/>
                    </a:lnTo>
                    <a:lnTo>
                      <a:pt x="1199693" y="117043"/>
                    </a:lnTo>
                    <a:lnTo>
                      <a:pt x="10899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Text Placeholder 13"/>
            <p:cNvSpPr txBox="1">
              <a:spLocks/>
            </p:cNvSpPr>
            <p:nvPr/>
          </p:nvSpPr>
          <p:spPr>
            <a:xfrm rot="583725">
              <a:off x="3253609" y="2997653"/>
              <a:ext cx="1837115" cy="53455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Thinking</a:t>
              </a:r>
            </a:p>
          </p:txBody>
        </p:sp>
        <p:sp>
          <p:nvSpPr>
            <p:cNvPr id="31" name="Text Placeholder 13"/>
            <p:cNvSpPr txBox="1">
              <a:spLocks/>
            </p:cNvSpPr>
            <p:nvPr/>
          </p:nvSpPr>
          <p:spPr>
            <a:xfrm rot="500431">
              <a:off x="4022776" y="2374257"/>
              <a:ext cx="1837115" cy="53455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Design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8689FC6-C73F-A4C9-A12B-1AB4CAE0D230}"/>
              </a:ext>
            </a:extLst>
          </p:cNvPr>
          <p:cNvSpPr txBox="1"/>
          <p:nvPr/>
        </p:nvSpPr>
        <p:spPr>
          <a:xfrm>
            <a:off x="107504" y="1275491"/>
            <a:ext cx="88569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/>
              <a:t>Design thinking is a </a:t>
            </a:r>
            <a:r>
              <a:rPr lang="en-US" b="1" i="1" dirty="0"/>
              <a:t>non-linear</a:t>
            </a:r>
            <a:r>
              <a:rPr lang="en-US" dirty="0"/>
              <a:t>, </a:t>
            </a:r>
            <a:r>
              <a:rPr lang="en-US" b="1" i="1" dirty="0"/>
              <a:t>iterative</a:t>
            </a:r>
            <a:r>
              <a:rPr lang="en-US" dirty="0"/>
              <a:t> process that teams use to </a:t>
            </a:r>
            <a:r>
              <a:rPr lang="en-US" b="1" i="1" dirty="0"/>
              <a:t>understand</a:t>
            </a:r>
            <a:r>
              <a:rPr lang="en-US" dirty="0"/>
              <a:t> </a:t>
            </a:r>
          </a:p>
          <a:p>
            <a:pPr algn="just">
              <a:buNone/>
            </a:pPr>
            <a:r>
              <a:rPr lang="en-US" dirty="0"/>
              <a:t>users, </a:t>
            </a:r>
            <a:r>
              <a:rPr lang="en-US" b="1" i="1" dirty="0"/>
              <a:t>challenge</a:t>
            </a:r>
            <a:r>
              <a:rPr lang="en-US" dirty="0"/>
              <a:t> assumptions, </a:t>
            </a:r>
            <a:r>
              <a:rPr lang="en-US" b="1" i="1" dirty="0"/>
              <a:t>redefine</a:t>
            </a:r>
            <a:r>
              <a:rPr lang="en-US" dirty="0"/>
              <a:t> problems and </a:t>
            </a:r>
            <a:r>
              <a:rPr lang="en-US" b="1" i="1" dirty="0"/>
              <a:t>create</a:t>
            </a:r>
            <a:r>
              <a:rPr lang="en-US" dirty="0"/>
              <a:t> innovative solutions to prototype and test. It is a </a:t>
            </a:r>
            <a:r>
              <a:rPr lang="en-US" b="1" dirty="0"/>
              <a:t>human-centered problem-solving approach</a:t>
            </a:r>
            <a:r>
              <a:rPr lang="en-US" dirty="0"/>
              <a:t> and typically follows five stages:</a:t>
            </a: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E9265EF6-AA49-D564-0D2B-82A3B17BF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2581427"/>
            <a:ext cx="504056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Empathize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Understand the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Frame the problem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Generate ideas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Build representations of solutions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Validate with users</a:t>
            </a:r>
          </a:p>
        </p:txBody>
      </p:sp>
    </p:spTree>
    <p:extLst>
      <p:ext uri="{BB962C8B-B14F-4D97-AF65-F5344CB8AC3E}">
        <p14:creationId xmlns:p14="http://schemas.microsoft.com/office/powerpoint/2010/main" val="22238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6C2D5DB0-DDAD-6D2B-DFAA-13A1BBCA5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92" y="740761"/>
            <a:ext cx="6516216" cy="3661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74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Three Lenses of DT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6A39E57-984A-7676-B4BC-B0A0579C2B15}"/>
              </a:ext>
            </a:extLst>
          </p:cNvPr>
          <p:cNvGrpSpPr/>
          <p:nvPr/>
        </p:nvGrpSpPr>
        <p:grpSpPr>
          <a:xfrm>
            <a:off x="4606694" y="834055"/>
            <a:ext cx="4504698" cy="3816424"/>
            <a:chOff x="2820111" y="1224747"/>
            <a:chExt cx="3552089" cy="3323023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3293837892"/>
                </p:ext>
              </p:extLst>
            </p:nvPr>
          </p:nvGraphicFramePr>
          <p:xfrm>
            <a:off x="2820111" y="1224747"/>
            <a:ext cx="3552089" cy="332302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 rot="4657339">
              <a:off x="5045922" y="2529220"/>
              <a:ext cx="925576" cy="400110"/>
            </a:xfrm>
            <a:prstGeom prst="rect">
              <a:avLst/>
            </a:prstGeom>
            <a:noFill/>
          </p:spPr>
          <p:txBody>
            <a:bodyPr wrap="square" rtlCol="0" anchor="ctr">
              <a:prstTxWarp prst="textArchUp">
                <a:avLst/>
              </a:prstTxWarp>
              <a:spAutoFit/>
            </a:bodyPr>
            <a:lstStyle/>
            <a:p>
              <a:r>
                <a:rPr lang="en-US" altLang="ko-KR" sz="2000" b="1" dirty="0">
                  <a:cs typeface="Arial" pitchFamily="34" charset="0"/>
                </a:rPr>
                <a:t>Feasible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 rot="13100066">
              <a:off x="3396277" y="3318068"/>
              <a:ext cx="1373026" cy="503658"/>
            </a:xfrm>
            <a:prstGeom prst="rect">
              <a:avLst/>
            </a:prstGeom>
            <a:noFill/>
          </p:spPr>
          <p:txBody>
            <a:bodyPr wrap="square" rtlCol="0" anchor="ctr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Viable</a:t>
              </a:r>
              <a:endParaRPr lang="ko-KR" alt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8965853">
              <a:off x="3138950" y="2092714"/>
              <a:ext cx="1469901" cy="400110"/>
            </a:xfrm>
            <a:prstGeom prst="rect">
              <a:avLst/>
            </a:prstGeom>
            <a:noFill/>
          </p:spPr>
          <p:txBody>
            <a:bodyPr wrap="square" rtlCol="0" anchor="ctr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Desirable</a:t>
              </a:r>
              <a:endParaRPr lang="ko-KR" altLang="en-US" sz="20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744203" y="2034306"/>
              <a:ext cx="1703904" cy="1703904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Block Arc 14"/>
            <p:cNvSpPr/>
            <p:nvPr/>
          </p:nvSpPr>
          <p:spPr>
            <a:xfrm rot="16200000">
              <a:off x="4229268" y="2555156"/>
              <a:ext cx="661771" cy="662202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B7984A4-8EAD-BB4D-C634-ECEF33227EB1}"/>
              </a:ext>
            </a:extLst>
          </p:cNvPr>
          <p:cNvSpPr txBox="1"/>
          <p:nvPr/>
        </p:nvSpPr>
        <p:spPr>
          <a:xfrm>
            <a:off x="171634" y="188506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0"/>
              </a:spcBef>
              <a:spcAft>
                <a:spcPts val="1200"/>
              </a:spcAft>
              <a:buNone/>
            </a:pPr>
            <a:r>
              <a:rPr lang="en-US" sz="2000" b="1" i="0" dirty="0">
                <a:solidFill>
                  <a:srgbClr val="2B2B2B"/>
                </a:solidFill>
                <a:effectLst/>
                <a:latin typeface="Source Sans Pro" panose="020B0503030403020204" pitchFamily="34" charset="0"/>
              </a:rPr>
              <a:t>Desirability: Meet People’s Needs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C5C9C1-D4D4-B09F-DD6C-C858FC62B949}"/>
              </a:ext>
            </a:extLst>
          </p:cNvPr>
          <p:cNvSpPr txBox="1"/>
          <p:nvPr/>
        </p:nvSpPr>
        <p:spPr>
          <a:xfrm>
            <a:off x="172637" y="3503599"/>
            <a:ext cx="46018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0"/>
              </a:spcBef>
              <a:spcAft>
                <a:spcPts val="1200"/>
              </a:spcAft>
              <a:buNone/>
            </a:pPr>
            <a:r>
              <a:rPr lang="en-US" sz="2000" b="1" i="0" dirty="0">
                <a:solidFill>
                  <a:srgbClr val="2B2B2B"/>
                </a:solidFill>
                <a:effectLst/>
                <a:latin typeface="Source Sans Pro" panose="020B0503030403020204" pitchFamily="34" charset="0"/>
              </a:rPr>
              <a:t>Feasibility: Be Technologically Possible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E67420-BC39-7AC1-AE6D-F61308160754}"/>
              </a:ext>
            </a:extLst>
          </p:cNvPr>
          <p:cNvSpPr txBox="1"/>
          <p:nvPr/>
        </p:nvSpPr>
        <p:spPr>
          <a:xfrm>
            <a:off x="178479" y="2742267"/>
            <a:ext cx="34492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0"/>
              </a:spcBef>
              <a:spcAft>
                <a:spcPts val="1200"/>
              </a:spcAft>
              <a:buNone/>
            </a:pPr>
            <a:r>
              <a:rPr lang="en-US" sz="2000" b="1" i="0" dirty="0">
                <a:solidFill>
                  <a:srgbClr val="2B2B2B"/>
                </a:solidFill>
                <a:effectLst/>
                <a:latin typeface="Source Sans Pro" panose="020B0503030403020204" pitchFamily="34" charset="0"/>
              </a:rPr>
              <a:t>Viability: Generate Profits</a:t>
            </a:r>
          </a:p>
        </p:txBody>
      </p:sp>
    </p:spTree>
    <p:extLst>
      <p:ext uri="{BB962C8B-B14F-4D97-AF65-F5344CB8AC3E}">
        <p14:creationId xmlns:p14="http://schemas.microsoft.com/office/powerpoint/2010/main" val="365452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5 Whys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843558"/>
            <a:ext cx="9144000" cy="288032"/>
          </a:xfrm>
        </p:spPr>
        <p:txBody>
          <a:bodyPr/>
          <a:lstStyle/>
          <a:p>
            <a:pPr lvl="0"/>
            <a:r>
              <a:rPr lang="en-US" sz="1800" dirty="0">
                <a:solidFill>
                  <a:schemeClr val="tx1"/>
                </a:solidFill>
              </a:rPr>
              <a:t>A technique to </a:t>
            </a:r>
            <a:r>
              <a:rPr lang="en-US" sz="1800" b="1" dirty="0">
                <a:solidFill>
                  <a:schemeClr val="tx1"/>
                </a:solidFill>
              </a:rPr>
              <a:t>dig deep into a problem’s root cause</a:t>
            </a:r>
            <a:r>
              <a:rPr lang="en-US" sz="1800" dirty="0">
                <a:solidFill>
                  <a:schemeClr val="tx1"/>
                </a:solidFill>
              </a:rPr>
              <a:t> by repeatedly asking </a:t>
            </a:r>
            <a:r>
              <a:rPr lang="en-US" sz="1800" b="1" dirty="0">
                <a:solidFill>
                  <a:schemeClr val="tx1"/>
                </a:solidFill>
              </a:rPr>
              <a:t>“Why?” </a:t>
            </a:r>
          </a:p>
          <a:p>
            <a:pPr lvl="0"/>
            <a:r>
              <a:rPr lang="en-US" sz="1800" dirty="0">
                <a:solidFill>
                  <a:schemeClr val="tx1"/>
                </a:solidFill>
              </a:rPr>
              <a:t>(around five times)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50977" y="2584607"/>
            <a:ext cx="864096" cy="585152"/>
            <a:chOff x="698280" y="1347614"/>
            <a:chExt cx="1221638" cy="86409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" name="Chevron 4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Group 8"/>
          <p:cNvGrpSpPr/>
          <p:nvPr/>
        </p:nvGrpSpPr>
        <p:grpSpPr>
          <a:xfrm flipV="1">
            <a:off x="2646990" y="2584607"/>
            <a:ext cx="864096" cy="585152"/>
            <a:chOff x="698280" y="1347614"/>
            <a:chExt cx="1221638" cy="864096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0" name="Chevron 9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43003" y="2584607"/>
            <a:ext cx="864096" cy="585152"/>
            <a:chOff x="698280" y="1347614"/>
            <a:chExt cx="1221638" cy="864096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3" name="Chevron 12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 flipV="1">
            <a:off x="5639016" y="2584607"/>
            <a:ext cx="864096" cy="585152"/>
            <a:chOff x="698280" y="1347614"/>
            <a:chExt cx="1221638" cy="864096"/>
          </a:xfrm>
          <a:solidFill>
            <a:schemeClr val="accent3">
              <a:lumMod val="75000"/>
            </a:schemeClr>
          </a:solidFill>
        </p:grpSpPr>
        <p:sp>
          <p:nvSpPr>
            <p:cNvPr id="16" name="Chevron 15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35028" y="2584607"/>
            <a:ext cx="864096" cy="585152"/>
            <a:chOff x="698280" y="1347614"/>
            <a:chExt cx="1221638" cy="864096"/>
          </a:xfrm>
          <a:solidFill>
            <a:schemeClr val="accent3">
              <a:lumMod val="50000"/>
            </a:schemeClr>
          </a:solidFill>
        </p:grpSpPr>
        <p:sp>
          <p:nvSpPr>
            <p:cNvPr id="22" name="Chevron 21"/>
            <p:cNvSpPr/>
            <p:nvPr/>
          </p:nvSpPr>
          <p:spPr>
            <a:xfrm>
              <a:off x="755576" y="1347614"/>
              <a:ext cx="1107046" cy="792088"/>
            </a:xfrm>
            <a:prstGeom prst="chevron">
              <a:avLst>
                <a:gd name="adj" fmla="val 339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cs typeface="Arial" pitchFamily="34" charset="0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98280" y="1809374"/>
              <a:ext cx="1221638" cy="402336"/>
            </a:xfrm>
            <a:custGeom>
              <a:avLst/>
              <a:gdLst>
                <a:gd name="connsiteX0" fmla="*/ 1221638 w 1221638"/>
                <a:gd name="connsiteY0" fmla="*/ 0 h 402336"/>
                <a:gd name="connsiteX1" fmla="*/ 943660 w 1221638"/>
                <a:gd name="connsiteY1" fmla="*/ 402336 h 402336"/>
                <a:gd name="connsiteX2" fmla="*/ 0 w 1221638"/>
                <a:gd name="connsiteY2" fmla="*/ 387705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1638" h="402336">
                  <a:moveTo>
                    <a:pt x="1221638" y="0"/>
                  </a:moveTo>
                  <a:lnTo>
                    <a:pt x="943660" y="402336"/>
                  </a:lnTo>
                  <a:lnTo>
                    <a:pt x="0" y="387705"/>
                  </a:lnTo>
                </a:path>
              </a:pathLst>
            </a:custGeom>
            <a:grp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99563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1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91589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3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95576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2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987602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4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3615" y="2670572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cs typeface="Arial" pitchFamily="34" charset="0"/>
              </a:rPr>
              <a:t>5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6127" y="3416101"/>
            <a:ext cx="181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cs typeface="Arial" pitchFamily="34" charset="0"/>
              </a:rPr>
              <a:t>Apparent Cause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18678" y="1995686"/>
            <a:ext cx="181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cs typeface="Arial" pitchFamily="34" charset="0"/>
              </a:rPr>
              <a:t>Cause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661229" y="3416101"/>
            <a:ext cx="181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cs typeface="Arial" pitchFamily="34" charset="0"/>
              </a:rPr>
              <a:t>Cause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03780" y="1995686"/>
            <a:ext cx="181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cs typeface="Arial" pitchFamily="34" charset="0"/>
              </a:rPr>
              <a:t>Cause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746331" y="3416101"/>
            <a:ext cx="18170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cs typeface="Arial" pitchFamily="34" charset="0"/>
              </a:rPr>
              <a:t>Root Cause</a:t>
            </a:r>
            <a:endParaRPr lang="ko-KR" altLang="en-US" sz="1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6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Process Mapping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solidFill>
                  <a:schemeClr val="tx1"/>
                </a:solidFill>
              </a:rPr>
              <a:t>Flow Diagrams (CFD-DFD-ERD etc.)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1889AB-989F-30C6-880A-DCC8B6EC858D}"/>
              </a:ext>
            </a:extLst>
          </p:cNvPr>
          <p:cNvGrpSpPr/>
          <p:nvPr/>
        </p:nvGrpSpPr>
        <p:grpSpPr>
          <a:xfrm>
            <a:off x="975895" y="1728413"/>
            <a:ext cx="7192209" cy="791996"/>
            <a:chOff x="836175" y="2218676"/>
            <a:chExt cx="7456363" cy="1019169"/>
          </a:xfrm>
        </p:grpSpPr>
        <p:sp>
          <p:nvSpPr>
            <p:cNvPr id="9" name="Rectangle 8"/>
            <p:cNvSpPr/>
            <p:nvPr/>
          </p:nvSpPr>
          <p:spPr>
            <a:xfrm>
              <a:off x="1497601" y="2344692"/>
              <a:ext cx="6133512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353585" y="2218676"/>
              <a:ext cx="288032" cy="2880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398089" y="2218676"/>
              <a:ext cx="288032" cy="2880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442593" y="2218676"/>
              <a:ext cx="288032" cy="2880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7487097" y="2218676"/>
              <a:ext cx="288032" cy="28803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36175" y="2643758"/>
              <a:ext cx="1322851" cy="594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Identify </a:t>
              </a:r>
            </a:p>
            <a:p>
              <a:pPr algn="ctr"/>
              <a:r>
                <a:rPr lang="en-US" sz="1200" b="1" i="1" dirty="0"/>
                <a:t>Bottlenecks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80679" y="2643758"/>
              <a:ext cx="1322851" cy="594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Improve </a:t>
              </a:r>
            </a:p>
            <a:p>
              <a:pPr algn="ctr"/>
              <a:r>
                <a:rPr lang="en-US" sz="1200" b="1" i="1" dirty="0"/>
                <a:t>Efficiency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25183" y="2643758"/>
              <a:ext cx="1322851" cy="594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Eliminate </a:t>
              </a:r>
            </a:p>
            <a:p>
              <a:pPr algn="ctr"/>
              <a:r>
                <a:rPr lang="en-US" sz="1200" b="1" i="1" dirty="0"/>
                <a:t>Waste</a:t>
              </a:r>
              <a:endParaRPr lang="ko-KR" altLang="en-US" sz="1200" b="1" dirty="0"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69687" y="2643758"/>
              <a:ext cx="1322851" cy="594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/>
                <a:t>Standardize</a:t>
              </a:r>
              <a:r>
                <a:rPr lang="en-US" sz="1200" b="1" dirty="0"/>
                <a:t> </a:t>
              </a:r>
            </a:p>
            <a:p>
              <a:pPr algn="ctr"/>
              <a:r>
                <a:rPr lang="en-US" sz="1200" b="1" dirty="0"/>
                <a:t>Operations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82670" y="3300343"/>
            <a:ext cx="8074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 mapping is the creation of a visual diagram that </a:t>
            </a:r>
            <a:r>
              <a:rPr lang="en-US" b="1" i="1" dirty="0"/>
              <a:t>breaks down a </a:t>
            </a:r>
          </a:p>
          <a:p>
            <a:pPr algn="ctr"/>
            <a:r>
              <a:rPr lang="en-US" b="1" i="1" dirty="0"/>
              <a:t>complex workflow into a series of connected steps</a:t>
            </a:r>
            <a:r>
              <a:rPr lang="en-US" dirty="0"/>
              <a:t>, showing the </a:t>
            </a:r>
            <a:r>
              <a:rPr lang="en-US" b="1" i="1" dirty="0"/>
              <a:t>inputs,</a:t>
            </a:r>
          </a:p>
          <a:p>
            <a:pPr algn="ctr"/>
            <a:r>
              <a:rPr lang="en-US" b="1" i="1" dirty="0"/>
              <a:t>activities, and outputs of a process</a:t>
            </a:r>
            <a:r>
              <a:rPr lang="en-US" dirty="0"/>
              <a:t> from start to finish. </a:t>
            </a:r>
          </a:p>
        </p:txBody>
      </p:sp>
      <p:sp>
        <p:nvSpPr>
          <p:cNvPr id="27" name="Trapezoid 28">
            <a:extLst>
              <a:ext uri="{FF2B5EF4-FFF2-40B4-BE49-F238E27FC236}">
                <a16:creationId xmlns:a16="http://schemas.microsoft.com/office/drawing/2014/main" id="{76DE16FD-52EF-1336-6F74-73228AF2F80B}"/>
              </a:ext>
            </a:extLst>
          </p:cNvPr>
          <p:cNvSpPr>
            <a:spLocks noChangeAspect="1"/>
          </p:cNvSpPr>
          <p:nvPr/>
        </p:nvSpPr>
        <p:spPr>
          <a:xfrm>
            <a:off x="1466633" y="1203638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Rounded Rectangle 20">
            <a:extLst>
              <a:ext uri="{FF2B5EF4-FFF2-40B4-BE49-F238E27FC236}">
                <a16:creationId xmlns:a16="http://schemas.microsoft.com/office/drawing/2014/main" id="{081A1F5B-E6AC-5DEC-BF1D-B275FBDB9BA7}"/>
              </a:ext>
            </a:extLst>
          </p:cNvPr>
          <p:cNvSpPr>
            <a:spLocks noChangeAspect="1"/>
          </p:cNvSpPr>
          <p:nvPr/>
        </p:nvSpPr>
        <p:spPr>
          <a:xfrm rot="2160000">
            <a:off x="3419138" y="1218332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Left Arrow 1">
            <a:extLst>
              <a:ext uri="{FF2B5EF4-FFF2-40B4-BE49-F238E27FC236}">
                <a16:creationId xmlns:a16="http://schemas.microsoft.com/office/drawing/2014/main" id="{7CA258DB-34B0-3D61-7F8E-F47CE7196C86}"/>
              </a:ext>
            </a:extLst>
          </p:cNvPr>
          <p:cNvSpPr>
            <a:spLocks noChangeAspect="1"/>
          </p:cNvSpPr>
          <p:nvPr/>
        </p:nvSpPr>
        <p:spPr>
          <a:xfrm>
            <a:off x="5373100" y="1248988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Frame 17">
            <a:extLst>
              <a:ext uri="{FF2B5EF4-FFF2-40B4-BE49-F238E27FC236}">
                <a16:creationId xmlns:a16="http://schemas.microsoft.com/office/drawing/2014/main" id="{BB8BD5FB-569F-C5F4-B46D-4CEB165EA19C}"/>
              </a:ext>
            </a:extLst>
          </p:cNvPr>
          <p:cNvSpPr/>
          <p:nvPr/>
        </p:nvSpPr>
        <p:spPr>
          <a:xfrm>
            <a:off x="7338689" y="1294987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1487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634</Words>
  <Application>Microsoft Office PowerPoint</Application>
  <PresentationFormat>On-screen Show (16:9)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맑은 고딕</vt:lpstr>
      <vt:lpstr>Arial</vt:lpstr>
      <vt:lpstr>Calibri</vt:lpstr>
      <vt:lpstr>HelveticaNeue-Roman</vt:lpstr>
      <vt:lpstr>Source Sans Pro</vt:lpstr>
      <vt:lpstr>Tahoma</vt:lpstr>
      <vt:lpstr>Verdana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 Analysis – Segmentation and Sizing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Leena A.</cp:lastModifiedBy>
  <cp:revision>106</cp:revision>
  <dcterms:created xsi:type="dcterms:W3CDTF">2016-12-05T23:26:54Z</dcterms:created>
  <dcterms:modified xsi:type="dcterms:W3CDTF">2025-09-22T06:38:43Z</dcterms:modified>
</cp:coreProperties>
</file>