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54" r:id="rId5"/>
    <p:sldId id="369" r:id="rId6"/>
    <p:sldId id="368" r:id="rId7"/>
    <p:sldId id="360" r:id="rId8"/>
    <p:sldId id="357" r:id="rId9"/>
    <p:sldId id="361" r:id="rId10"/>
    <p:sldId id="362" r:id="rId11"/>
    <p:sldId id="358" r:id="rId12"/>
    <p:sldId id="363" r:id="rId13"/>
    <p:sldId id="364" r:id="rId14"/>
    <p:sldId id="366" r:id="rId15"/>
    <p:sldId id="367" r:id="rId16"/>
    <p:sldId id="3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94" autoAdjust="0"/>
  </p:normalViewPr>
  <p:slideViewPr>
    <p:cSldViewPr snapToGrid="0">
      <p:cViewPr varScale="1">
        <p:scale>
          <a:sx n="60" d="100"/>
          <a:sy n="60" d="100"/>
        </p:scale>
        <p:origin x="840" y="48"/>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948554-CB8C-435F-92D1-8495E8A33634}"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387178D4-049C-476F-AFEE-8311990491FB}">
      <dgm:prSet phldrT="[Text]" phldr="0" custT="1"/>
      <dgm:spPr/>
      <dgm:t>
        <a:bodyPr/>
        <a:lstStyle/>
        <a:p>
          <a:r>
            <a:rPr lang="en-US" sz="2800" b="1" dirty="0">
              <a:latin typeface="Arial Black" panose="020B0A04020102020204" pitchFamily="34" charset="0"/>
            </a:rPr>
            <a:t>Copyrights</a:t>
          </a:r>
        </a:p>
      </dgm:t>
    </dgm:pt>
    <dgm:pt modelId="{8D83BE71-66DE-4E55-99A2-816E59FEF6C8}" type="parTrans" cxnId="{134233D4-2F68-4F4D-97F9-1367739FF57A}">
      <dgm:prSet/>
      <dgm:spPr/>
      <dgm:t>
        <a:bodyPr/>
        <a:lstStyle/>
        <a:p>
          <a:endParaRPr lang="en-US" sz="2400"/>
        </a:p>
      </dgm:t>
    </dgm:pt>
    <dgm:pt modelId="{1693BD01-B1FD-4B19-B783-CF647EF205D7}" type="sibTrans" cxnId="{134233D4-2F68-4F4D-97F9-1367739FF57A}">
      <dgm:prSet/>
      <dgm:spPr/>
      <dgm:t>
        <a:bodyPr/>
        <a:lstStyle/>
        <a:p>
          <a:endParaRPr lang="en-US" sz="2400"/>
        </a:p>
      </dgm:t>
    </dgm:pt>
    <dgm:pt modelId="{5EA664B2-02A0-45E4-A8D8-05D85DAE5B51}">
      <dgm:prSet phldrT="[Text]" custT="1"/>
      <dgm:spPr/>
      <dgm:t>
        <a:bodyPr/>
        <a:lstStyle/>
        <a:p>
          <a:r>
            <a:rPr lang="en-US" sz="2800" b="1" dirty="0">
              <a:latin typeface="Arial Black" panose="020B0A04020102020204" pitchFamily="34" charset="0"/>
            </a:rPr>
            <a:t>Patents</a:t>
          </a:r>
        </a:p>
      </dgm:t>
    </dgm:pt>
    <dgm:pt modelId="{27690FCF-04C8-4892-B6CF-880D564BBE74}" type="parTrans" cxnId="{6D2B8E15-2094-4B02-8AF8-104987DBCA56}">
      <dgm:prSet/>
      <dgm:spPr/>
      <dgm:t>
        <a:bodyPr/>
        <a:lstStyle/>
        <a:p>
          <a:endParaRPr lang="en-US" sz="2400"/>
        </a:p>
      </dgm:t>
    </dgm:pt>
    <dgm:pt modelId="{FDE71619-D7C5-4EBB-99BF-2DD849B4D4F1}" type="sibTrans" cxnId="{6D2B8E15-2094-4B02-8AF8-104987DBCA56}">
      <dgm:prSet/>
      <dgm:spPr/>
      <dgm:t>
        <a:bodyPr/>
        <a:lstStyle/>
        <a:p>
          <a:endParaRPr lang="en-US" sz="2400"/>
        </a:p>
      </dgm:t>
    </dgm:pt>
    <dgm:pt modelId="{077BBD6D-451A-4928-B724-891A408636C3}">
      <dgm:prSet phldrT="[Text]" phldr="0" custT="1"/>
      <dgm:spPr/>
      <dgm:t>
        <a:bodyPr/>
        <a:lstStyle/>
        <a:p>
          <a:r>
            <a:rPr lang="en-US" sz="2800" b="1" dirty="0">
              <a:latin typeface="Arial Black" panose="020B0A04020102020204" pitchFamily="34" charset="0"/>
            </a:rPr>
            <a:t>Designs / Ind. Designs</a:t>
          </a:r>
        </a:p>
      </dgm:t>
    </dgm:pt>
    <dgm:pt modelId="{D2ADF23A-E543-456B-A074-C734AE09FE35}" type="parTrans" cxnId="{F2631381-8361-4165-8191-4FEFD315DBA2}">
      <dgm:prSet/>
      <dgm:spPr/>
      <dgm:t>
        <a:bodyPr/>
        <a:lstStyle/>
        <a:p>
          <a:endParaRPr lang="en-US" sz="2400"/>
        </a:p>
      </dgm:t>
    </dgm:pt>
    <dgm:pt modelId="{9837F4A1-ECE8-409D-8F58-3CD705E99850}" type="sibTrans" cxnId="{F2631381-8361-4165-8191-4FEFD315DBA2}">
      <dgm:prSet/>
      <dgm:spPr/>
      <dgm:t>
        <a:bodyPr/>
        <a:lstStyle/>
        <a:p>
          <a:endParaRPr lang="en-US" sz="2400"/>
        </a:p>
      </dgm:t>
    </dgm:pt>
    <dgm:pt modelId="{98687076-3956-4003-925D-6DC470C1625E}">
      <dgm:prSet phldrT="[Text]" phldr="0" custT="1"/>
      <dgm:spPr/>
      <dgm:t>
        <a:bodyPr/>
        <a:lstStyle/>
        <a:p>
          <a:r>
            <a:rPr lang="en-US" sz="2800" b="1" dirty="0">
              <a:latin typeface="Arial Black" panose="020B0A04020102020204" pitchFamily="34" charset="0"/>
            </a:rPr>
            <a:t>Trademarks</a:t>
          </a:r>
        </a:p>
      </dgm:t>
    </dgm:pt>
    <dgm:pt modelId="{9B1A3FC7-670D-4B5F-9580-EB723B4E2CDE}" type="parTrans" cxnId="{A10930E8-3360-40FF-8FDC-9A82040EEECE}">
      <dgm:prSet/>
      <dgm:spPr/>
      <dgm:t>
        <a:bodyPr/>
        <a:lstStyle/>
        <a:p>
          <a:endParaRPr lang="en-US" sz="2400"/>
        </a:p>
      </dgm:t>
    </dgm:pt>
    <dgm:pt modelId="{9F96F196-FAB2-4182-A5E5-4A6E48C90821}" type="sibTrans" cxnId="{A10930E8-3360-40FF-8FDC-9A82040EEECE}">
      <dgm:prSet/>
      <dgm:spPr/>
      <dgm:t>
        <a:bodyPr/>
        <a:lstStyle/>
        <a:p>
          <a:endParaRPr lang="en-US" sz="2400"/>
        </a:p>
      </dgm:t>
    </dgm:pt>
    <dgm:pt modelId="{1F718147-7D3B-46B6-BE1C-0610E7EEF997}">
      <dgm:prSet phldrT="[Text]" phldr="0" custT="1"/>
      <dgm:spPr/>
      <dgm:t>
        <a:bodyPr/>
        <a:lstStyle/>
        <a:p>
          <a:r>
            <a:rPr lang="en-US" sz="2800" b="1" dirty="0">
              <a:latin typeface="Arial Black" panose="020B0A04020102020204" pitchFamily="34" charset="0"/>
            </a:rPr>
            <a:t>Trade secrets</a:t>
          </a:r>
        </a:p>
      </dgm:t>
    </dgm:pt>
    <dgm:pt modelId="{876F10A5-327B-4EC0-B005-E7F1624481ED}" type="parTrans" cxnId="{06FDDA64-A9A1-4E89-B243-58A8874AEDF9}">
      <dgm:prSet/>
      <dgm:spPr/>
      <dgm:t>
        <a:bodyPr/>
        <a:lstStyle/>
        <a:p>
          <a:endParaRPr lang="en-US" sz="2400"/>
        </a:p>
      </dgm:t>
    </dgm:pt>
    <dgm:pt modelId="{39D8EDC1-8340-4B50-9722-F05908E5C463}" type="sibTrans" cxnId="{06FDDA64-A9A1-4E89-B243-58A8874AEDF9}">
      <dgm:prSet/>
      <dgm:spPr/>
      <dgm:t>
        <a:bodyPr/>
        <a:lstStyle/>
        <a:p>
          <a:endParaRPr lang="en-US" sz="2400"/>
        </a:p>
      </dgm:t>
    </dgm:pt>
    <dgm:pt modelId="{2F5D2008-9304-43FE-902C-77413557EF64}" type="pres">
      <dgm:prSet presAssocID="{F2948554-CB8C-435F-92D1-8495E8A33634}" presName="compositeShape" presStyleCnt="0">
        <dgm:presLayoutVars>
          <dgm:dir val="rev"/>
          <dgm:resizeHandles/>
        </dgm:presLayoutVars>
      </dgm:prSet>
      <dgm:spPr/>
    </dgm:pt>
    <dgm:pt modelId="{461BBD62-D1E3-45C6-8098-BC28BD567742}" type="pres">
      <dgm:prSet presAssocID="{F2948554-CB8C-435F-92D1-8495E8A33634}" presName="pyramid" presStyleLbl="node1" presStyleIdx="0" presStyleCnt="1"/>
      <dgm:spPr/>
    </dgm:pt>
    <dgm:pt modelId="{D872AB33-EA8B-49F1-B54D-3C27E6BE10E8}" type="pres">
      <dgm:prSet presAssocID="{F2948554-CB8C-435F-92D1-8495E8A33634}" presName="theList" presStyleCnt="0"/>
      <dgm:spPr/>
    </dgm:pt>
    <dgm:pt modelId="{EE82DE59-AD23-4112-982A-A7BF6F41C71A}" type="pres">
      <dgm:prSet presAssocID="{387178D4-049C-476F-AFEE-8311990491FB}" presName="aNode" presStyleLbl="fgAcc1" presStyleIdx="0" presStyleCnt="5">
        <dgm:presLayoutVars>
          <dgm:bulletEnabled val="1"/>
        </dgm:presLayoutVars>
      </dgm:prSet>
      <dgm:spPr/>
    </dgm:pt>
    <dgm:pt modelId="{E9358B24-C6C2-4C17-BB7F-91F72C043627}" type="pres">
      <dgm:prSet presAssocID="{387178D4-049C-476F-AFEE-8311990491FB}" presName="aSpace" presStyleCnt="0"/>
      <dgm:spPr/>
    </dgm:pt>
    <dgm:pt modelId="{01C1D673-89E7-4B06-8924-EC57E16263A0}" type="pres">
      <dgm:prSet presAssocID="{5EA664B2-02A0-45E4-A8D8-05D85DAE5B51}" presName="aNode" presStyleLbl="fgAcc1" presStyleIdx="1" presStyleCnt="5">
        <dgm:presLayoutVars>
          <dgm:bulletEnabled val="1"/>
        </dgm:presLayoutVars>
      </dgm:prSet>
      <dgm:spPr/>
    </dgm:pt>
    <dgm:pt modelId="{12497787-9A80-4651-8842-1CDA5CB65CAF}" type="pres">
      <dgm:prSet presAssocID="{5EA664B2-02A0-45E4-A8D8-05D85DAE5B51}" presName="aSpace" presStyleCnt="0"/>
      <dgm:spPr/>
    </dgm:pt>
    <dgm:pt modelId="{C1553FA4-6D53-49FF-8585-FA361287E81A}" type="pres">
      <dgm:prSet presAssocID="{077BBD6D-451A-4928-B724-891A408636C3}" presName="aNode" presStyleLbl="fgAcc1" presStyleIdx="2" presStyleCnt="5">
        <dgm:presLayoutVars>
          <dgm:bulletEnabled val="1"/>
        </dgm:presLayoutVars>
      </dgm:prSet>
      <dgm:spPr/>
    </dgm:pt>
    <dgm:pt modelId="{7F509A31-F0B0-4E2C-AB5F-3D823DB72162}" type="pres">
      <dgm:prSet presAssocID="{077BBD6D-451A-4928-B724-891A408636C3}" presName="aSpace" presStyleCnt="0"/>
      <dgm:spPr/>
    </dgm:pt>
    <dgm:pt modelId="{70B86420-43B3-42F1-B8A6-D7F8598F28BC}" type="pres">
      <dgm:prSet presAssocID="{98687076-3956-4003-925D-6DC470C1625E}" presName="aNode" presStyleLbl="fgAcc1" presStyleIdx="3" presStyleCnt="5">
        <dgm:presLayoutVars>
          <dgm:bulletEnabled val="1"/>
        </dgm:presLayoutVars>
      </dgm:prSet>
      <dgm:spPr/>
    </dgm:pt>
    <dgm:pt modelId="{42C1831A-51A8-45FA-9147-1AB3A7506EA8}" type="pres">
      <dgm:prSet presAssocID="{98687076-3956-4003-925D-6DC470C1625E}" presName="aSpace" presStyleCnt="0"/>
      <dgm:spPr/>
    </dgm:pt>
    <dgm:pt modelId="{92891DF8-9D1F-446A-996B-A90402198BAC}" type="pres">
      <dgm:prSet presAssocID="{1F718147-7D3B-46B6-BE1C-0610E7EEF997}" presName="aNode" presStyleLbl="fgAcc1" presStyleIdx="4" presStyleCnt="5">
        <dgm:presLayoutVars>
          <dgm:bulletEnabled val="1"/>
        </dgm:presLayoutVars>
      </dgm:prSet>
      <dgm:spPr/>
    </dgm:pt>
    <dgm:pt modelId="{6DECC049-B1AA-4A43-ACBE-B840ED1A315C}" type="pres">
      <dgm:prSet presAssocID="{1F718147-7D3B-46B6-BE1C-0610E7EEF997}" presName="aSpace" presStyleCnt="0"/>
      <dgm:spPr/>
    </dgm:pt>
  </dgm:ptLst>
  <dgm:cxnLst>
    <dgm:cxn modelId="{32635C03-7829-44D1-821A-9BC0BA7A90AB}" type="presOf" srcId="{5EA664B2-02A0-45E4-A8D8-05D85DAE5B51}" destId="{01C1D673-89E7-4B06-8924-EC57E16263A0}" srcOrd="0" destOrd="0" presId="urn:microsoft.com/office/officeart/2005/8/layout/pyramid2"/>
    <dgm:cxn modelId="{62A8A713-9529-45AD-A754-3E4A6BCFF811}" type="presOf" srcId="{1F718147-7D3B-46B6-BE1C-0610E7EEF997}" destId="{92891DF8-9D1F-446A-996B-A90402198BAC}" srcOrd="0" destOrd="0" presId="urn:microsoft.com/office/officeart/2005/8/layout/pyramid2"/>
    <dgm:cxn modelId="{6D2B8E15-2094-4B02-8AF8-104987DBCA56}" srcId="{F2948554-CB8C-435F-92D1-8495E8A33634}" destId="{5EA664B2-02A0-45E4-A8D8-05D85DAE5B51}" srcOrd="1" destOrd="0" parTransId="{27690FCF-04C8-4892-B6CF-880D564BBE74}" sibTransId="{FDE71619-D7C5-4EBB-99BF-2DD849B4D4F1}"/>
    <dgm:cxn modelId="{28ECDE34-5388-4E76-B420-BC3E32457779}" type="presOf" srcId="{F2948554-CB8C-435F-92D1-8495E8A33634}" destId="{2F5D2008-9304-43FE-902C-77413557EF64}" srcOrd="0" destOrd="0" presId="urn:microsoft.com/office/officeart/2005/8/layout/pyramid2"/>
    <dgm:cxn modelId="{9E725A60-50A2-4DE6-8DEE-27F739123232}" type="presOf" srcId="{077BBD6D-451A-4928-B724-891A408636C3}" destId="{C1553FA4-6D53-49FF-8585-FA361287E81A}" srcOrd="0" destOrd="0" presId="urn:microsoft.com/office/officeart/2005/8/layout/pyramid2"/>
    <dgm:cxn modelId="{06FDDA64-A9A1-4E89-B243-58A8874AEDF9}" srcId="{F2948554-CB8C-435F-92D1-8495E8A33634}" destId="{1F718147-7D3B-46B6-BE1C-0610E7EEF997}" srcOrd="4" destOrd="0" parTransId="{876F10A5-327B-4EC0-B005-E7F1624481ED}" sibTransId="{39D8EDC1-8340-4B50-9722-F05908E5C463}"/>
    <dgm:cxn modelId="{3B4E8A68-A220-4E80-9663-243490F18B3B}" type="presOf" srcId="{387178D4-049C-476F-AFEE-8311990491FB}" destId="{EE82DE59-AD23-4112-982A-A7BF6F41C71A}" srcOrd="0" destOrd="0" presId="urn:microsoft.com/office/officeart/2005/8/layout/pyramid2"/>
    <dgm:cxn modelId="{F2631381-8361-4165-8191-4FEFD315DBA2}" srcId="{F2948554-CB8C-435F-92D1-8495E8A33634}" destId="{077BBD6D-451A-4928-B724-891A408636C3}" srcOrd="2" destOrd="0" parTransId="{D2ADF23A-E543-456B-A074-C734AE09FE35}" sibTransId="{9837F4A1-ECE8-409D-8F58-3CD705E99850}"/>
    <dgm:cxn modelId="{134233D4-2F68-4F4D-97F9-1367739FF57A}" srcId="{F2948554-CB8C-435F-92D1-8495E8A33634}" destId="{387178D4-049C-476F-AFEE-8311990491FB}" srcOrd="0" destOrd="0" parTransId="{8D83BE71-66DE-4E55-99A2-816E59FEF6C8}" sibTransId="{1693BD01-B1FD-4B19-B783-CF647EF205D7}"/>
    <dgm:cxn modelId="{A10930E8-3360-40FF-8FDC-9A82040EEECE}" srcId="{F2948554-CB8C-435F-92D1-8495E8A33634}" destId="{98687076-3956-4003-925D-6DC470C1625E}" srcOrd="3" destOrd="0" parTransId="{9B1A3FC7-670D-4B5F-9580-EB723B4E2CDE}" sibTransId="{9F96F196-FAB2-4182-A5E5-4A6E48C90821}"/>
    <dgm:cxn modelId="{16EB48EC-39E1-4107-BF87-7F51780F2C0A}" type="presOf" srcId="{98687076-3956-4003-925D-6DC470C1625E}" destId="{70B86420-43B3-42F1-B8A6-D7F8598F28BC}" srcOrd="0" destOrd="0" presId="urn:microsoft.com/office/officeart/2005/8/layout/pyramid2"/>
    <dgm:cxn modelId="{F466D05C-AE7B-460C-9587-55A93FA4D71D}" type="presParOf" srcId="{2F5D2008-9304-43FE-902C-77413557EF64}" destId="{461BBD62-D1E3-45C6-8098-BC28BD567742}" srcOrd="0" destOrd="0" presId="urn:microsoft.com/office/officeart/2005/8/layout/pyramid2"/>
    <dgm:cxn modelId="{3A5F41BA-F439-4D2C-9B5E-562C28E82D4C}" type="presParOf" srcId="{2F5D2008-9304-43FE-902C-77413557EF64}" destId="{D872AB33-EA8B-49F1-B54D-3C27E6BE10E8}" srcOrd="1" destOrd="0" presId="urn:microsoft.com/office/officeart/2005/8/layout/pyramid2"/>
    <dgm:cxn modelId="{D9A0AB59-8C51-4E5C-99F3-CC5F5FAE05EE}" type="presParOf" srcId="{D872AB33-EA8B-49F1-B54D-3C27E6BE10E8}" destId="{EE82DE59-AD23-4112-982A-A7BF6F41C71A}" srcOrd="0" destOrd="0" presId="urn:microsoft.com/office/officeart/2005/8/layout/pyramid2"/>
    <dgm:cxn modelId="{44A2BE6F-4AEA-4BD1-A7EE-7E0665551E8A}" type="presParOf" srcId="{D872AB33-EA8B-49F1-B54D-3C27E6BE10E8}" destId="{E9358B24-C6C2-4C17-BB7F-91F72C043627}" srcOrd="1" destOrd="0" presId="urn:microsoft.com/office/officeart/2005/8/layout/pyramid2"/>
    <dgm:cxn modelId="{005DF813-6C38-4E5A-835C-74857B265DA7}" type="presParOf" srcId="{D872AB33-EA8B-49F1-B54D-3C27E6BE10E8}" destId="{01C1D673-89E7-4B06-8924-EC57E16263A0}" srcOrd="2" destOrd="0" presId="urn:microsoft.com/office/officeart/2005/8/layout/pyramid2"/>
    <dgm:cxn modelId="{C4E8BB41-1F82-4351-8314-F9A7E9CFFB7B}" type="presParOf" srcId="{D872AB33-EA8B-49F1-B54D-3C27E6BE10E8}" destId="{12497787-9A80-4651-8842-1CDA5CB65CAF}" srcOrd="3" destOrd="0" presId="urn:microsoft.com/office/officeart/2005/8/layout/pyramid2"/>
    <dgm:cxn modelId="{D16BA6E8-3303-4AEA-BF2C-9F428F0DCCE6}" type="presParOf" srcId="{D872AB33-EA8B-49F1-B54D-3C27E6BE10E8}" destId="{C1553FA4-6D53-49FF-8585-FA361287E81A}" srcOrd="4" destOrd="0" presId="urn:microsoft.com/office/officeart/2005/8/layout/pyramid2"/>
    <dgm:cxn modelId="{A02210E6-3AC4-4618-9A7E-752EF2FAF623}" type="presParOf" srcId="{D872AB33-EA8B-49F1-B54D-3C27E6BE10E8}" destId="{7F509A31-F0B0-4E2C-AB5F-3D823DB72162}" srcOrd="5" destOrd="0" presId="urn:microsoft.com/office/officeart/2005/8/layout/pyramid2"/>
    <dgm:cxn modelId="{AC1DF739-5C82-4F63-96AC-FF2DD385D832}" type="presParOf" srcId="{D872AB33-EA8B-49F1-B54D-3C27E6BE10E8}" destId="{70B86420-43B3-42F1-B8A6-D7F8598F28BC}" srcOrd="6" destOrd="0" presId="urn:microsoft.com/office/officeart/2005/8/layout/pyramid2"/>
    <dgm:cxn modelId="{BBC2A138-46A4-420B-BB18-58F898DB6A00}" type="presParOf" srcId="{D872AB33-EA8B-49F1-B54D-3C27E6BE10E8}" destId="{42C1831A-51A8-45FA-9147-1AB3A7506EA8}" srcOrd="7" destOrd="0" presId="urn:microsoft.com/office/officeart/2005/8/layout/pyramid2"/>
    <dgm:cxn modelId="{EAC4F4C4-7EB5-465D-A957-36B5A1AA060E}" type="presParOf" srcId="{D872AB33-EA8B-49F1-B54D-3C27E6BE10E8}" destId="{92891DF8-9D1F-446A-996B-A90402198BAC}" srcOrd="8" destOrd="0" presId="urn:microsoft.com/office/officeart/2005/8/layout/pyramid2"/>
    <dgm:cxn modelId="{5BCC435A-C349-47C6-AE63-F639154884DE}" type="presParOf" srcId="{D872AB33-EA8B-49F1-B54D-3C27E6BE10E8}" destId="{6DECC049-B1AA-4A43-ACBE-B840ED1A315C}"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BBD62-D1E3-45C6-8098-BC28BD567742}">
      <dsp:nvSpPr>
        <dsp:cNvPr id="0" name=""/>
        <dsp:cNvSpPr/>
      </dsp:nvSpPr>
      <dsp:spPr>
        <a:xfrm>
          <a:off x="1735765" y="0"/>
          <a:ext cx="5847907" cy="5847907"/>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82DE59-AD23-4112-982A-A7BF6F41C71A}">
      <dsp:nvSpPr>
        <dsp:cNvPr id="0" name=""/>
        <dsp:cNvSpPr/>
      </dsp:nvSpPr>
      <dsp:spPr>
        <a:xfrm>
          <a:off x="858579" y="585361"/>
          <a:ext cx="3801139" cy="8314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Black" panose="020B0A04020102020204" pitchFamily="34" charset="0"/>
            </a:rPr>
            <a:t>Copyrights</a:t>
          </a:r>
        </a:p>
      </dsp:txBody>
      <dsp:txXfrm>
        <a:off x="899169" y="625951"/>
        <a:ext cx="3719959" cy="750319"/>
      </dsp:txXfrm>
    </dsp:sp>
    <dsp:sp modelId="{01C1D673-89E7-4B06-8924-EC57E16263A0}">
      <dsp:nvSpPr>
        <dsp:cNvPr id="0" name=""/>
        <dsp:cNvSpPr/>
      </dsp:nvSpPr>
      <dsp:spPr>
        <a:xfrm>
          <a:off x="858579" y="1520798"/>
          <a:ext cx="3801139" cy="8314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Black" panose="020B0A04020102020204" pitchFamily="34" charset="0"/>
            </a:rPr>
            <a:t>Patents</a:t>
          </a:r>
        </a:p>
      </dsp:txBody>
      <dsp:txXfrm>
        <a:off x="899169" y="1561388"/>
        <a:ext cx="3719959" cy="750319"/>
      </dsp:txXfrm>
    </dsp:sp>
    <dsp:sp modelId="{C1553FA4-6D53-49FF-8585-FA361287E81A}">
      <dsp:nvSpPr>
        <dsp:cNvPr id="0" name=""/>
        <dsp:cNvSpPr/>
      </dsp:nvSpPr>
      <dsp:spPr>
        <a:xfrm>
          <a:off x="858579" y="2456235"/>
          <a:ext cx="3801139" cy="8314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Black" panose="020B0A04020102020204" pitchFamily="34" charset="0"/>
            </a:rPr>
            <a:t>Designs / Ind. Designs</a:t>
          </a:r>
        </a:p>
      </dsp:txBody>
      <dsp:txXfrm>
        <a:off x="899169" y="2496825"/>
        <a:ext cx="3719959" cy="750319"/>
      </dsp:txXfrm>
    </dsp:sp>
    <dsp:sp modelId="{70B86420-43B3-42F1-B8A6-D7F8598F28BC}">
      <dsp:nvSpPr>
        <dsp:cNvPr id="0" name=""/>
        <dsp:cNvSpPr/>
      </dsp:nvSpPr>
      <dsp:spPr>
        <a:xfrm>
          <a:off x="858579" y="3391671"/>
          <a:ext cx="3801139" cy="8314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Black" panose="020B0A04020102020204" pitchFamily="34" charset="0"/>
            </a:rPr>
            <a:t>Trademarks</a:t>
          </a:r>
        </a:p>
      </dsp:txBody>
      <dsp:txXfrm>
        <a:off x="899169" y="3432261"/>
        <a:ext cx="3719959" cy="750319"/>
      </dsp:txXfrm>
    </dsp:sp>
    <dsp:sp modelId="{92891DF8-9D1F-446A-996B-A90402198BAC}">
      <dsp:nvSpPr>
        <dsp:cNvPr id="0" name=""/>
        <dsp:cNvSpPr/>
      </dsp:nvSpPr>
      <dsp:spPr>
        <a:xfrm>
          <a:off x="858579" y="4327108"/>
          <a:ext cx="3801139" cy="831499"/>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latin typeface="Arial Black" panose="020B0A04020102020204" pitchFamily="34" charset="0"/>
            </a:rPr>
            <a:t>Trade secrets</a:t>
          </a:r>
        </a:p>
      </dsp:txBody>
      <dsp:txXfrm>
        <a:off x="899169" y="4367698"/>
        <a:ext cx="3719959" cy="75031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10/20/2025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10/20/2025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endParaRPr lang="en-US" dirty="0"/>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endParaRPr lang="en-US" dirty="0"/>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5996962" y="1350334"/>
            <a:ext cx="6195038" cy="5507665"/>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endParaRPr lang="en-US" dirty="0"/>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endParaRPr lang="en-US" dirty="0"/>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endParaRPr lang="en-US" dirty="0"/>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bites.tbsnews.net/?popup=true&amp;id=55464&amp;image=55467" TargetMode="External"/><Relationship Id="rId2" Type="http://schemas.openxmlformats.org/officeDocument/2006/relationships/hyperlink" Target="https://www.tbsnews.net/explainer/what-sattar-buksh-pakistani-cafe-took-starbucks-and-won-1236571" TargetMode="External"/><Relationship Id="rId1" Type="http://schemas.openxmlformats.org/officeDocument/2006/relationships/slideLayout" Target="../slideLayouts/slideLayout2.xml"/><Relationship Id="rId4" Type="http://schemas.openxmlformats.org/officeDocument/2006/relationships/hyperlink" Target="https://advocatemuhammadamin.com/starbucks-trademark-case-pakistan-supreme-court-ruling/?utm_source=chatgp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8DCB8AE-F77C-B18B-C1B5-2FF67595EC1C}"/>
              </a:ext>
            </a:extLst>
          </p:cNvPr>
          <p:cNvSpPr>
            <a:spLocks noGrp="1"/>
          </p:cNvSpPr>
          <p:nvPr>
            <p:ph type="ctrTitle"/>
          </p:nvPr>
        </p:nvSpPr>
        <p:spPr>
          <a:xfrm>
            <a:off x="6096000" y="1010093"/>
            <a:ext cx="5221224" cy="1039347"/>
          </a:xfrm>
        </p:spPr>
        <p:txBody>
          <a:bodyPr>
            <a:noAutofit/>
          </a:bodyPr>
          <a:lstStyle/>
          <a:p>
            <a:pPr algn="ctr"/>
            <a:r>
              <a:rPr lang="en-US" sz="4400" dirty="0">
                <a:latin typeface="Arial Black" panose="020B0A04020102020204" pitchFamily="34" charset="0"/>
              </a:rPr>
              <a:t>Intellectual Property</a:t>
            </a:r>
            <a:endParaRPr lang="en-US" sz="4400" dirty="0"/>
          </a:p>
        </p:txBody>
      </p:sp>
      <p:pic>
        <p:nvPicPr>
          <p:cNvPr id="7" name="Picture 6" descr="THE BRAND – NUST">
            <a:extLst>
              <a:ext uri="{FF2B5EF4-FFF2-40B4-BE49-F238E27FC236}">
                <a16:creationId xmlns:a16="http://schemas.microsoft.com/office/drawing/2014/main" id="{0E9578E9-E6A2-9A26-6BE4-E3F3EDA78C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3656" y="0"/>
            <a:ext cx="1094715" cy="880170"/>
          </a:xfrm>
          <a:prstGeom prst="rect">
            <a:avLst/>
          </a:prstGeom>
          <a:noFill/>
          <a:ln>
            <a:noFill/>
          </a:ln>
        </p:spPr>
      </p:pic>
      <p:pic>
        <p:nvPicPr>
          <p:cNvPr id="8" name="Picture 7">
            <a:extLst>
              <a:ext uri="{FF2B5EF4-FFF2-40B4-BE49-F238E27FC236}">
                <a16:creationId xmlns:a16="http://schemas.microsoft.com/office/drawing/2014/main" id="{E0B69EBD-1B2B-D3E0-3412-0F97936BA5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317224" y="55496"/>
            <a:ext cx="722236" cy="731314"/>
          </a:xfrm>
          <a:prstGeom prst="rect">
            <a:avLst/>
          </a:prstGeom>
          <a:noFill/>
          <a:ln>
            <a:noFill/>
          </a:ln>
        </p:spPr>
      </p:pic>
      <p:sp>
        <p:nvSpPr>
          <p:cNvPr id="9" name="Text Placeholder 9">
            <a:extLst>
              <a:ext uri="{FF2B5EF4-FFF2-40B4-BE49-F238E27FC236}">
                <a16:creationId xmlns:a16="http://schemas.microsoft.com/office/drawing/2014/main" id="{1E709BBA-8B66-F71A-16FD-94C192528BD2}"/>
              </a:ext>
            </a:extLst>
          </p:cNvPr>
          <p:cNvSpPr txBox="1">
            <a:spLocks/>
          </p:cNvSpPr>
          <p:nvPr/>
        </p:nvSpPr>
        <p:spPr>
          <a:xfrm>
            <a:off x="4728222" y="4893308"/>
            <a:ext cx="7421246" cy="1909196"/>
          </a:xfrm>
          <a:prstGeom prst="rect">
            <a:avLst/>
          </a:prstGeom>
        </p:spPr>
        <p:txBody>
          <a:bodyPr lIns="108000" anchor="ctr"/>
          <a:lstStyle>
            <a:lvl1pPr marL="0" indent="0" algn="ctr" defTabSz="914400" rtl="0" eaLnBrk="1" latinLnBrk="1" hangingPunct="1">
              <a:spcBef>
                <a:spcPct val="20000"/>
              </a:spcBef>
              <a:buFont typeface="Arial" pitchFamily="34" charset="0"/>
              <a:buNone/>
              <a:defRPr sz="1400" kern="1200" baseline="0">
                <a:solidFill>
                  <a:schemeClr val="tx1">
                    <a:lumMod val="75000"/>
                    <a:lumOff val="25000"/>
                  </a:schemeClr>
                </a:solidFill>
                <a:effectLst/>
                <a:latin typeface="Arial" pitchFamily="34" charset="0"/>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algn="r"/>
            <a:r>
              <a:rPr lang="en-US" altLang="ko-KR" sz="1600" b="1" dirty="0">
                <a:solidFill>
                  <a:sysClr val="windowText" lastClr="000000"/>
                </a:solidFill>
              </a:rPr>
              <a:t>Dr. Leena Anum</a:t>
            </a:r>
          </a:p>
          <a:p>
            <a:pPr algn="r"/>
            <a:r>
              <a:rPr lang="en-US" altLang="ko-KR" sz="1600" dirty="0">
                <a:solidFill>
                  <a:sysClr val="windowText" lastClr="000000"/>
                </a:solidFill>
              </a:rPr>
              <a:t>Associate Professor</a:t>
            </a:r>
          </a:p>
          <a:p>
            <a:pPr algn="r"/>
            <a:r>
              <a:rPr lang="en-US" altLang="ko-KR" sz="1600" dirty="0">
                <a:solidFill>
                  <a:sysClr val="windowText" lastClr="000000"/>
                </a:solidFill>
              </a:rPr>
              <a:t>Department of Engineering Management</a:t>
            </a:r>
          </a:p>
          <a:p>
            <a:pPr algn="r"/>
            <a:r>
              <a:rPr lang="en-US" altLang="ko-KR" sz="1600" dirty="0">
                <a:solidFill>
                  <a:sysClr val="windowText" lastClr="000000"/>
                </a:solidFill>
              </a:rPr>
              <a:t>College of Electrical and Mechanical Engineering, NUST</a:t>
            </a:r>
            <a:br>
              <a:rPr lang="en-US" altLang="ko-KR" sz="1600" dirty="0">
                <a:solidFill>
                  <a:sysClr val="windowText" lastClr="000000"/>
                </a:solidFill>
              </a:rPr>
            </a:br>
            <a:r>
              <a:rPr lang="en-US" altLang="ko-KR" sz="1600" dirty="0">
                <a:solidFill>
                  <a:sysClr val="windowText" lastClr="000000"/>
                </a:solidFill>
              </a:rPr>
              <a:t>leena.anum@ceme.nust.edu.pk</a:t>
            </a:r>
            <a:endParaRPr lang="ko-KR" altLang="en-US" sz="1600" dirty="0">
              <a:solidFill>
                <a:sysClr val="windowText" lastClr="000000"/>
              </a:solidFill>
            </a:endParaRPr>
          </a:p>
        </p:txBody>
      </p:sp>
    </p:spTree>
    <p:extLst>
      <p:ext uri="{BB962C8B-B14F-4D97-AF65-F5344CB8AC3E}">
        <p14:creationId xmlns:p14="http://schemas.microsoft.com/office/powerpoint/2010/main" val="3984175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A7A3-474E-AB73-874E-F0F7EC0F541E}"/>
              </a:ext>
            </a:extLst>
          </p:cNvPr>
          <p:cNvSpPr>
            <a:spLocks noGrp="1"/>
          </p:cNvSpPr>
          <p:nvPr>
            <p:ph type="title"/>
          </p:nvPr>
        </p:nvSpPr>
        <p:spPr>
          <a:xfrm>
            <a:off x="893064" y="72518"/>
            <a:ext cx="8297380" cy="661129"/>
          </a:xfrm>
        </p:spPr>
        <p:txBody>
          <a:bodyPr>
            <a:normAutofit/>
          </a:bodyPr>
          <a:lstStyle/>
          <a:p>
            <a:r>
              <a:rPr lang="en-US" sz="3600" dirty="0"/>
              <a:t>Trademarks</a:t>
            </a:r>
          </a:p>
        </p:txBody>
      </p:sp>
      <p:sp>
        <p:nvSpPr>
          <p:cNvPr id="3" name="Text Placeholder 2">
            <a:extLst>
              <a:ext uri="{FF2B5EF4-FFF2-40B4-BE49-F238E27FC236}">
                <a16:creationId xmlns:a16="http://schemas.microsoft.com/office/drawing/2014/main" id="{FF9AD1B3-9FBE-3F72-734A-96E43EBCED7F}"/>
              </a:ext>
            </a:extLst>
          </p:cNvPr>
          <p:cNvSpPr>
            <a:spLocks noGrp="1"/>
          </p:cNvSpPr>
          <p:nvPr>
            <p:ph type="body" sz="quarter" idx="13"/>
          </p:nvPr>
        </p:nvSpPr>
        <p:spPr>
          <a:xfrm>
            <a:off x="1187798" y="1328361"/>
            <a:ext cx="8764276" cy="3493008"/>
          </a:xfrm>
        </p:spPr>
        <p:txBody>
          <a:bodyPr>
            <a:noAutofit/>
          </a:bodyPr>
          <a:lstStyle/>
          <a:p>
            <a:r>
              <a:rPr lang="en-US" sz="2400" b="1" dirty="0">
                <a:latin typeface="Arial" panose="020B0604020202020204" pitchFamily="34" charset="0"/>
                <a:cs typeface="Arial" panose="020B0604020202020204" pitchFamily="34" charset="0"/>
              </a:rPr>
              <a:t>What it protects: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b="1" i="1" dirty="0">
                <a:solidFill>
                  <a:srgbClr val="C00000"/>
                </a:solidFill>
                <a:highlight>
                  <a:srgbClr val="FFFF00"/>
                </a:highlight>
                <a:latin typeface="Arial" panose="020B0604020202020204" pitchFamily="34" charset="0"/>
                <a:cs typeface="Arial" panose="020B0604020202020204" pitchFamily="34" charset="0"/>
              </a:rPr>
              <a:t>Brand identity </a:t>
            </a:r>
            <a:r>
              <a:rPr lang="en-US" sz="2400" dirty="0">
                <a:latin typeface="Arial" panose="020B0604020202020204" pitchFamily="34" charset="0"/>
                <a:cs typeface="Arial" panose="020B0604020202020204" pitchFamily="34" charset="0"/>
              </a:rPr>
              <a:t>— names, logos, symbols, slogans, sounds</a:t>
            </a:r>
          </a:p>
          <a:p>
            <a:r>
              <a:rPr lang="en-US" sz="2400" b="1" dirty="0">
                <a:latin typeface="Arial" panose="020B0604020202020204" pitchFamily="34" charset="0"/>
                <a:cs typeface="Arial" panose="020B0604020202020204" pitchFamily="34" charset="0"/>
              </a:rPr>
              <a:t>Duration: </a:t>
            </a:r>
            <a:r>
              <a:rPr lang="en-US" sz="2400" dirty="0">
                <a:latin typeface="Arial" panose="020B0604020202020204" pitchFamily="34" charset="0"/>
                <a:cs typeface="Arial" panose="020B0604020202020204" pitchFamily="34" charset="0"/>
              </a:rPr>
              <a:t>10 years, renewable indefinitely (as long as in use)</a:t>
            </a:r>
          </a:p>
          <a:p>
            <a:pPr algn="just"/>
            <a:endParaRPr lang="en-US" sz="2400" b="1"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Examples;</a:t>
            </a:r>
            <a:endParaRPr lang="en-US" sz="2400" dirty="0">
              <a:latin typeface="Arial" panose="020B0604020202020204" pitchFamily="34" charset="0"/>
              <a:cs typeface="Arial" panose="020B0604020202020204" pitchFamily="34" charset="0"/>
            </a:endParaRPr>
          </a:p>
          <a:p>
            <a:pPr lvl="1" algn="just"/>
            <a:r>
              <a:rPr lang="en-US" sz="2400" dirty="0">
                <a:latin typeface="Arial" panose="020B0604020202020204" pitchFamily="34" charset="0"/>
                <a:cs typeface="Arial" panose="020B0604020202020204" pitchFamily="34" charset="0"/>
              </a:rPr>
              <a:t>“Tesla” logo on a robot</a:t>
            </a:r>
          </a:p>
          <a:p>
            <a:pPr lvl="1" algn="just"/>
            <a:r>
              <a:rPr lang="en-US" sz="2400" dirty="0">
                <a:latin typeface="Arial" panose="020B0604020202020204" pitchFamily="34" charset="0"/>
                <a:cs typeface="Arial" panose="020B0604020202020204" pitchFamily="34" charset="0"/>
              </a:rPr>
              <a:t>Product name (e.g., “</a:t>
            </a:r>
            <a:r>
              <a:rPr lang="en-US" sz="2400" dirty="0" err="1">
                <a:latin typeface="Arial" panose="020B0604020202020204" pitchFamily="34" charset="0"/>
                <a:cs typeface="Arial" panose="020B0604020202020204" pitchFamily="34" charset="0"/>
              </a:rPr>
              <a:t>AutoGrip</a:t>
            </a:r>
            <a:r>
              <a:rPr lang="en-US" sz="2400" dirty="0">
                <a:latin typeface="Arial" panose="020B0604020202020204" pitchFamily="34" charset="0"/>
                <a:cs typeface="Arial" panose="020B0604020202020204" pitchFamily="34" charset="0"/>
              </a:rPr>
              <a:t>™”)</a:t>
            </a:r>
          </a:p>
          <a:p>
            <a:pPr lvl="1" algn="just"/>
            <a:r>
              <a:rPr lang="en-US" sz="2400" dirty="0">
                <a:latin typeface="Arial" panose="020B0604020202020204" pitchFamily="34" charset="0"/>
                <a:cs typeface="Arial" panose="020B0604020202020204" pitchFamily="34" charset="0"/>
              </a:rPr>
              <a:t>Company logo on device or app</a:t>
            </a:r>
          </a:p>
          <a:p>
            <a:pPr lvl="1" algn="just"/>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Why important:</a:t>
            </a:r>
            <a:r>
              <a:rPr lang="en-US" sz="2400" dirty="0">
                <a:latin typeface="Arial" panose="020B0604020202020204" pitchFamily="34" charset="0"/>
                <a:cs typeface="Arial" panose="020B0604020202020204" pitchFamily="34" charset="0"/>
              </a:rPr>
              <a:t> Prevents others from confusing customers or copying branding</a:t>
            </a:r>
          </a:p>
          <a:p>
            <a:pPr algn="just"/>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2C45EE11-8D1A-DDC0-823E-41B833A04CE7}"/>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73933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97F357-186A-0171-6304-AFFE0B02EEE9}"/>
              </a:ext>
            </a:extLst>
          </p:cNvPr>
          <p:cNvSpPr>
            <a:spLocks noGrp="1"/>
          </p:cNvSpPr>
          <p:nvPr>
            <p:ph type="sldNum" sz="quarter" idx="4294967295"/>
          </p:nvPr>
        </p:nvSpPr>
        <p:spPr>
          <a:xfrm>
            <a:off x="0" y="6246813"/>
            <a:ext cx="2670175" cy="365125"/>
          </a:xfrm>
        </p:spPr>
        <p:txBody>
          <a:bodyPr/>
          <a:lstStyle/>
          <a:p>
            <a:fld id="{B5CEABB6-07DC-46E8-9B57-56EC44A396E5}" type="slidenum">
              <a:rPr lang="en-US" smtClean="0"/>
              <a:pPr/>
              <a:t>11</a:t>
            </a:fld>
            <a:endParaRPr lang="en-US" dirty="0"/>
          </a:p>
        </p:txBody>
      </p:sp>
      <p:graphicFrame>
        <p:nvGraphicFramePr>
          <p:cNvPr id="7" name="Table 6">
            <a:extLst>
              <a:ext uri="{FF2B5EF4-FFF2-40B4-BE49-F238E27FC236}">
                <a16:creationId xmlns:a16="http://schemas.microsoft.com/office/drawing/2014/main" id="{9A2FA538-DA80-DAC0-6A29-666D44621FEB}"/>
              </a:ext>
            </a:extLst>
          </p:cNvPr>
          <p:cNvGraphicFramePr>
            <a:graphicFrameLocks noGrp="1"/>
          </p:cNvGraphicFramePr>
          <p:nvPr>
            <p:extLst>
              <p:ext uri="{D42A27DB-BD31-4B8C-83A1-F6EECF244321}">
                <p14:modId xmlns:p14="http://schemas.microsoft.com/office/powerpoint/2010/main" val="1107745402"/>
              </p:ext>
            </p:extLst>
          </p:nvPr>
        </p:nvGraphicFramePr>
        <p:xfrm>
          <a:off x="584791" y="118472"/>
          <a:ext cx="11398104" cy="6316482"/>
        </p:xfrm>
        <a:graphic>
          <a:graphicData uri="http://schemas.openxmlformats.org/drawingml/2006/table">
            <a:tbl>
              <a:tblPr/>
              <a:tblGrid>
                <a:gridCol w="2849526">
                  <a:extLst>
                    <a:ext uri="{9D8B030D-6E8A-4147-A177-3AD203B41FA5}">
                      <a16:colId xmlns:a16="http://schemas.microsoft.com/office/drawing/2014/main" val="4066977280"/>
                    </a:ext>
                  </a:extLst>
                </a:gridCol>
                <a:gridCol w="2849526">
                  <a:extLst>
                    <a:ext uri="{9D8B030D-6E8A-4147-A177-3AD203B41FA5}">
                      <a16:colId xmlns:a16="http://schemas.microsoft.com/office/drawing/2014/main" val="624093206"/>
                    </a:ext>
                  </a:extLst>
                </a:gridCol>
                <a:gridCol w="2849526">
                  <a:extLst>
                    <a:ext uri="{9D8B030D-6E8A-4147-A177-3AD203B41FA5}">
                      <a16:colId xmlns:a16="http://schemas.microsoft.com/office/drawing/2014/main" val="3555553233"/>
                    </a:ext>
                  </a:extLst>
                </a:gridCol>
                <a:gridCol w="2849526">
                  <a:extLst>
                    <a:ext uri="{9D8B030D-6E8A-4147-A177-3AD203B41FA5}">
                      <a16:colId xmlns:a16="http://schemas.microsoft.com/office/drawing/2014/main" val="3409438972"/>
                    </a:ext>
                  </a:extLst>
                </a:gridCol>
              </a:tblGrid>
              <a:tr h="687302">
                <a:tc>
                  <a:txBody>
                    <a:bodyPr/>
                    <a:lstStyle/>
                    <a:p>
                      <a:pPr>
                        <a:buNone/>
                      </a:pPr>
                      <a:r>
                        <a:rPr lang="en-US" sz="2400" b="1" dirty="0">
                          <a:latin typeface="Arial" panose="020B0604020202020204" pitchFamily="34" charset="0"/>
                          <a:cs typeface="Arial" panose="020B0604020202020204" pitchFamily="34" charset="0"/>
                        </a:rPr>
                        <a:t>IP Instrument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sz="2400" b="1" dirty="0">
                          <a:latin typeface="Arial" panose="020B0604020202020204" pitchFamily="34" charset="0"/>
                          <a:cs typeface="Arial" panose="020B0604020202020204" pitchFamily="34" charset="0"/>
                        </a:rPr>
                        <a:t>Protects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sz="2400" b="1" dirty="0">
                          <a:latin typeface="Arial" panose="020B0604020202020204" pitchFamily="34" charset="0"/>
                          <a:cs typeface="Arial" panose="020B0604020202020204" pitchFamily="34" charset="0"/>
                        </a:rPr>
                        <a:t>Needs Registration?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sz="2400" b="1" dirty="0">
                          <a:latin typeface="Arial" panose="020B0604020202020204" pitchFamily="34" charset="0"/>
                          <a:cs typeface="Arial" panose="020B0604020202020204" pitchFamily="34" charset="0"/>
                        </a:rPr>
                        <a:t>Typical Duration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791704802"/>
                  </a:ext>
                </a:extLst>
              </a:tr>
              <a:tr h="423636">
                <a:tc>
                  <a:txBody>
                    <a:bodyPr/>
                    <a:lstStyle/>
                    <a:p>
                      <a:pPr>
                        <a:buNone/>
                      </a:pPr>
                      <a:r>
                        <a:rPr lang="en-US" sz="1800" b="1" dirty="0">
                          <a:latin typeface="Arial" panose="020B0604020202020204" pitchFamily="34" charset="0"/>
                          <a:cs typeface="Arial" panose="020B0604020202020204" pitchFamily="34" charset="0"/>
                        </a:rPr>
                        <a:t>Patent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New inventions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20 years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6370252"/>
                  </a:ext>
                </a:extLst>
              </a:tr>
              <a:tr h="423636">
                <a:tc>
                  <a:txBody>
                    <a:bodyPr/>
                    <a:lstStyle/>
                    <a:p>
                      <a:pPr>
                        <a:buNone/>
                      </a:pPr>
                      <a:r>
                        <a:rPr lang="en-US" sz="1800" b="1">
                          <a:latin typeface="Arial" panose="020B0604020202020204" pitchFamily="34" charset="0"/>
                          <a:cs typeface="Arial" panose="020B0604020202020204" pitchFamily="34" charset="0"/>
                        </a:rPr>
                        <a:t>Utility Model</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Minor inventions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7–10 yrs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126853"/>
                  </a:ext>
                </a:extLst>
              </a:tr>
              <a:tr h="423636">
                <a:tc>
                  <a:txBody>
                    <a:bodyPr/>
                    <a:lstStyle/>
                    <a:p>
                      <a:pPr>
                        <a:buNone/>
                      </a:pPr>
                      <a:r>
                        <a:rPr lang="en-US" sz="1800" b="1" dirty="0">
                          <a:latin typeface="Arial" panose="020B0604020202020204" pitchFamily="34" charset="0"/>
                          <a:cs typeface="Arial" panose="020B0604020202020204" pitchFamily="34" charset="0"/>
                        </a:rPr>
                        <a:t>Industrial Design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Product appearance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10–25 yrs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5580133"/>
                  </a:ext>
                </a:extLst>
              </a:tr>
              <a:tr h="423636">
                <a:tc>
                  <a:txBody>
                    <a:bodyPr/>
                    <a:lstStyle/>
                    <a:p>
                      <a:pPr>
                        <a:buNone/>
                      </a:pPr>
                      <a:r>
                        <a:rPr lang="en-US" sz="1800" b="1">
                          <a:latin typeface="Arial" panose="020B0604020202020204" pitchFamily="34" charset="0"/>
                          <a:cs typeface="Arial" panose="020B0604020202020204" pitchFamily="34" charset="0"/>
                        </a:rPr>
                        <a:t>Trademark</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Brand identity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10 yrs (renewable)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4396105"/>
                  </a:ext>
                </a:extLst>
              </a:tr>
              <a:tr h="741361">
                <a:tc>
                  <a:txBody>
                    <a:bodyPr/>
                    <a:lstStyle/>
                    <a:p>
                      <a:pPr>
                        <a:buNone/>
                      </a:pPr>
                      <a:r>
                        <a:rPr lang="en-US" sz="1800" b="1" dirty="0">
                          <a:latin typeface="Arial" panose="020B0604020202020204" pitchFamily="34" charset="0"/>
                          <a:cs typeface="Arial" panose="020B0604020202020204" pitchFamily="34" charset="0"/>
                        </a:rPr>
                        <a:t>Copyright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Creative works / code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Auto (register optional)</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Life + 50/70 yrs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003042"/>
                  </a:ext>
                </a:extLst>
              </a:tr>
              <a:tr h="741361">
                <a:tc>
                  <a:txBody>
                    <a:bodyPr/>
                    <a:lstStyle/>
                    <a:p>
                      <a:pPr>
                        <a:buNone/>
                      </a:pPr>
                      <a:r>
                        <a:rPr lang="en-US" sz="1800" b="1" dirty="0">
                          <a:latin typeface="Arial" panose="020B0604020202020204" pitchFamily="34" charset="0"/>
                          <a:cs typeface="Arial" panose="020B0604020202020204" pitchFamily="34" charset="0"/>
                        </a:rPr>
                        <a:t>Trade Secret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Confidential info</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No, but protect yourself</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Unlimited</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9402855"/>
                  </a:ext>
                </a:extLst>
              </a:tr>
              <a:tr h="741361">
                <a:tc>
                  <a:txBody>
                    <a:bodyPr/>
                    <a:lstStyle/>
                    <a:p>
                      <a:pPr>
                        <a:buNone/>
                      </a:pPr>
                      <a:r>
                        <a:rPr lang="en-US" sz="1800" b="1" dirty="0">
                          <a:latin typeface="Arial" panose="020B0604020202020204" pitchFamily="34" charset="0"/>
                          <a:cs typeface="Arial" panose="020B0604020202020204" pitchFamily="34" charset="0"/>
                        </a:rPr>
                        <a:t>Geographical Indication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Regional product quality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Indefinite (renewable)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5279361"/>
                  </a:ext>
                </a:extLst>
              </a:tr>
              <a:tr h="423636">
                <a:tc>
                  <a:txBody>
                    <a:bodyPr/>
                    <a:lstStyle/>
                    <a:p>
                      <a:pPr>
                        <a:buNone/>
                      </a:pPr>
                      <a:r>
                        <a:rPr lang="en-US" sz="1800" b="1" dirty="0">
                          <a:latin typeface="Arial" panose="020B0604020202020204" pitchFamily="34" charset="0"/>
                          <a:cs typeface="Arial" panose="020B0604020202020204" pitchFamily="34" charset="0"/>
                        </a:rPr>
                        <a:t>Plant Variety Rights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New plant breeds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20–25 yrs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4161980"/>
                  </a:ext>
                </a:extLst>
              </a:tr>
              <a:tr h="423636">
                <a:tc>
                  <a:txBody>
                    <a:bodyPr/>
                    <a:lstStyle/>
                    <a:p>
                      <a:pPr>
                        <a:buNone/>
                      </a:pPr>
                      <a:r>
                        <a:rPr lang="en-US" sz="1800" b="1" dirty="0">
                          <a:latin typeface="Arial" panose="020B0604020202020204" pitchFamily="34" charset="0"/>
                          <a:cs typeface="Arial" panose="020B0604020202020204" pitchFamily="34" charset="0"/>
                        </a:rPr>
                        <a:t>IC Layout Right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Chip design</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~10 yrs</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8598773"/>
                  </a:ext>
                </a:extLst>
              </a:tr>
              <a:tr h="741361">
                <a:tc>
                  <a:txBody>
                    <a:bodyPr/>
                    <a:lstStyle/>
                    <a:p>
                      <a:pPr>
                        <a:buNone/>
                      </a:pPr>
                      <a:r>
                        <a:rPr lang="en-US" sz="1800" b="1" dirty="0">
                          <a:latin typeface="Arial" panose="020B0604020202020204" pitchFamily="34" charset="0"/>
                          <a:cs typeface="Arial" panose="020B0604020202020204" pitchFamily="34" charset="0"/>
                        </a:rPr>
                        <a:t>Domain Name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Web identity</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 Yes (via domain reg)</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dirty="0">
                          <a:latin typeface="Arial" panose="020B0604020202020204" pitchFamily="34" charset="0"/>
                          <a:cs typeface="Arial" panose="020B0604020202020204" pitchFamily="34" charset="0"/>
                        </a:rPr>
                        <a:t>Renewable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417128"/>
                  </a:ext>
                </a:extLst>
              </a:tr>
            </a:tbl>
          </a:graphicData>
        </a:graphic>
      </p:graphicFrame>
    </p:spTree>
    <p:extLst>
      <p:ext uri="{BB962C8B-B14F-4D97-AF65-F5344CB8AC3E}">
        <p14:creationId xmlns:p14="http://schemas.microsoft.com/office/powerpoint/2010/main" val="40412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AED2FC74-2814-5ED3-9029-77AD0BF4E0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739" y="1"/>
            <a:ext cx="1254642" cy="125464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5E0A00-34E3-36C2-49A7-B8E6D8597CD9}"/>
              </a:ext>
            </a:extLst>
          </p:cNvPr>
          <p:cNvSpPr txBox="1"/>
          <p:nvPr/>
        </p:nvSpPr>
        <p:spPr>
          <a:xfrm>
            <a:off x="426299" y="1565213"/>
            <a:ext cx="11339402" cy="4524315"/>
          </a:xfrm>
          <a:prstGeom prst="rect">
            <a:avLst/>
          </a:prstGeom>
          <a:noFill/>
        </p:spPr>
        <p:txBody>
          <a:bodyPr wrap="square">
            <a:spAutoFit/>
          </a:bodyPr>
          <a:lstStyle/>
          <a:p>
            <a:pPr algn="just">
              <a:buNone/>
            </a:pPr>
            <a:r>
              <a:rPr lang="en-US" sz="2400" b="1" i="1" dirty="0">
                <a:solidFill>
                  <a:srgbClr val="C00000"/>
                </a:solidFill>
                <a:latin typeface="Arial" panose="020B0604020202020204" pitchFamily="34" charset="0"/>
                <a:cs typeface="Arial" panose="020B0604020202020204" pitchFamily="34" charset="0"/>
              </a:rPr>
              <a:t>1. WIPO </a:t>
            </a:r>
            <a:r>
              <a:rPr lang="en-US" sz="2400" b="1" dirty="0">
                <a:latin typeface="Arial" panose="020B0604020202020204" pitchFamily="34" charset="0"/>
                <a:cs typeface="Arial" panose="020B0604020202020204" pitchFamily="34" charset="0"/>
              </a:rPr>
              <a:t>– World Intellectual Property Organization</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Main global body for IP</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Administers international IP treaties and filing systems</a:t>
            </a:r>
          </a:p>
          <a:p>
            <a:pPr algn="just"/>
            <a:endParaRPr lang="en-US" sz="2400" dirty="0">
              <a:latin typeface="Arial" panose="020B0604020202020204" pitchFamily="34" charset="0"/>
              <a:cs typeface="Arial" panose="020B0604020202020204" pitchFamily="34" charset="0"/>
            </a:endParaRPr>
          </a:p>
          <a:p>
            <a:pPr algn="just">
              <a:buNone/>
            </a:pPr>
            <a:r>
              <a:rPr lang="en-US" sz="2400" b="1" i="1" dirty="0">
                <a:solidFill>
                  <a:srgbClr val="C00000"/>
                </a:solidFill>
                <a:latin typeface="Arial" panose="020B0604020202020204" pitchFamily="34" charset="0"/>
                <a:cs typeface="Arial" panose="020B0604020202020204" pitchFamily="34" charset="0"/>
              </a:rPr>
              <a:t>2. WTO </a:t>
            </a:r>
            <a:r>
              <a:rPr lang="en-US" sz="2400" b="1" dirty="0">
                <a:latin typeface="Arial" panose="020B0604020202020204" pitchFamily="34" charset="0"/>
                <a:cs typeface="Arial" panose="020B0604020202020204" pitchFamily="34" charset="0"/>
              </a:rPr>
              <a:t>– World Trade Organization</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Enforces TRIPS Agreement (global IP standards in trade)</a:t>
            </a:r>
          </a:p>
          <a:p>
            <a:pPr algn="just"/>
            <a:endParaRPr lang="en-US" sz="2400" dirty="0">
              <a:latin typeface="Arial" panose="020B0604020202020204" pitchFamily="34" charset="0"/>
              <a:cs typeface="Arial" panose="020B0604020202020204" pitchFamily="34" charset="0"/>
            </a:endParaRPr>
          </a:p>
          <a:p>
            <a:pPr algn="just">
              <a:buNone/>
            </a:pPr>
            <a:r>
              <a:rPr lang="en-US" sz="2400" b="1" i="1" dirty="0">
                <a:solidFill>
                  <a:srgbClr val="C00000"/>
                </a:solidFill>
                <a:latin typeface="Arial" panose="020B0604020202020204" pitchFamily="34" charset="0"/>
                <a:cs typeface="Arial" panose="020B0604020202020204" pitchFamily="34" charset="0"/>
              </a:rPr>
              <a:t>3. </a:t>
            </a:r>
            <a:r>
              <a:rPr lang="en-US" sz="2300" b="1" i="1" dirty="0">
                <a:solidFill>
                  <a:srgbClr val="C00000"/>
                </a:solidFill>
                <a:latin typeface="Arial" panose="020B0604020202020204" pitchFamily="34" charset="0"/>
                <a:cs typeface="Arial" panose="020B0604020202020204" pitchFamily="34" charset="0"/>
              </a:rPr>
              <a:t>UNESCO </a:t>
            </a:r>
            <a:r>
              <a:rPr lang="en-US" sz="2300" b="1" dirty="0">
                <a:latin typeface="Arial" panose="020B0604020202020204" pitchFamily="34" charset="0"/>
                <a:cs typeface="Arial" panose="020B0604020202020204" pitchFamily="34" charset="0"/>
              </a:rPr>
              <a:t>– United Nations Educational, Scientific and Cultural Organization</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Deals with copyright, cultural and creative works</a:t>
            </a:r>
          </a:p>
          <a:p>
            <a:pPr algn="just"/>
            <a:endParaRPr lang="en-US" sz="2400" dirty="0">
              <a:latin typeface="Arial" panose="020B0604020202020204" pitchFamily="34" charset="0"/>
              <a:cs typeface="Arial" panose="020B0604020202020204" pitchFamily="34" charset="0"/>
            </a:endParaRPr>
          </a:p>
          <a:p>
            <a:pPr algn="just">
              <a:buNone/>
            </a:pPr>
            <a:r>
              <a:rPr lang="en-US" sz="2400" b="1" i="1" dirty="0">
                <a:solidFill>
                  <a:srgbClr val="C00000"/>
                </a:solidFill>
                <a:latin typeface="Arial" panose="020B0604020202020204" pitchFamily="34" charset="0"/>
                <a:cs typeface="Arial" panose="020B0604020202020204" pitchFamily="34" charset="0"/>
              </a:rPr>
              <a:t>4. UPOV </a:t>
            </a:r>
            <a:r>
              <a:rPr lang="en-US" sz="2400" b="1" dirty="0">
                <a:latin typeface="Arial" panose="020B0604020202020204" pitchFamily="34" charset="0"/>
                <a:cs typeface="Arial" panose="020B0604020202020204" pitchFamily="34" charset="0"/>
              </a:rPr>
              <a:t>– International Union for the Protection of New Varieties of Plants</a:t>
            </a:r>
          </a:p>
          <a:p>
            <a:pPr algn="just">
              <a:buFont typeface="Arial" panose="020B0604020202020204" pitchFamily="34" charset="0"/>
              <a:buChar char="•"/>
            </a:pPr>
            <a:r>
              <a:rPr lang="en-US" sz="2400" dirty="0">
                <a:latin typeface="Arial" panose="020B0604020202020204" pitchFamily="34" charset="0"/>
                <a:cs typeface="Arial" panose="020B0604020202020204" pitchFamily="34" charset="0"/>
              </a:rPr>
              <a:t>Focus on Plant Breeders’ Rights</a:t>
            </a:r>
          </a:p>
        </p:txBody>
      </p:sp>
      <p:sp>
        <p:nvSpPr>
          <p:cNvPr id="7" name="TextBox 6">
            <a:extLst>
              <a:ext uri="{FF2B5EF4-FFF2-40B4-BE49-F238E27FC236}">
                <a16:creationId xmlns:a16="http://schemas.microsoft.com/office/drawing/2014/main" id="{D9B89614-8846-3632-5446-8EAA86953F59}"/>
              </a:ext>
            </a:extLst>
          </p:cNvPr>
          <p:cNvSpPr txBox="1"/>
          <p:nvPr/>
        </p:nvSpPr>
        <p:spPr>
          <a:xfrm>
            <a:off x="426299" y="357594"/>
            <a:ext cx="9493878" cy="590931"/>
          </a:xfrm>
          <a:prstGeom prst="rect">
            <a:avLst/>
          </a:prstGeom>
          <a:noFill/>
        </p:spPr>
        <p:txBody>
          <a:bodyPr wrap="square">
            <a:spAutoFit/>
          </a:bodyPr>
          <a:lstStyle/>
          <a:p>
            <a:pPr>
              <a:lnSpc>
                <a:spcPct val="90000"/>
              </a:lnSpc>
              <a:spcBef>
                <a:spcPct val="0"/>
              </a:spcBef>
            </a:pPr>
            <a:r>
              <a:rPr lang="en-US" sz="3600" b="1" cap="all" dirty="0">
                <a:latin typeface="+mj-lt"/>
                <a:ea typeface="+mj-ea"/>
                <a:cs typeface="+mj-cs"/>
              </a:rPr>
              <a:t>Major Global IP Organizations </a:t>
            </a:r>
          </a:p>
        </p:txBody>
      </p:sp>
    </p:spTree>
    <p:extLst>
      <p:ext uri="{BB962C8B-B14F-4D97-AF65-F5344CB8AC3E}">
        <p14:creationId xmlns:p14="http://schemas.microsoft.com/office/powerpoint/2010/main" val="662255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51AFA1-D1BC-8C4A-B37C-A029F69402B4}"/>
              </a:ext>
            </a:extLst>
          </p:cNvPr>
          <p:cNvSpPr>
            <a:spLocks noGrp="1"/>
          </p:cNvSpPr>
          <p:nvPr>
            <p:ph type="title"/>
          </p:nvPr>
        </p:nvSpPr>
        <p:spPr/>
        <p:txBody>
          <a:bodyPr/>
          <a:lstStyle/>
          <a:p>
            <a:r>
              <a:rPr lang="en-US" dirty="0"/>
              <a:t>Supplementary readings</a:t>
            </a:r>
          </a:p>
        </p:txBody>
      </p:sp>
      <p:sp>
        <p:nvSpPr>
          <p:cNvPr id="5" name="Text Placeholder 4">
            <a:extLst>
              <a:ext uri="{FF2B5EF4-FFF2-40B4-BE49-F238E27FC236}">
                <a16:creationId xmlns:a16="http://schemas.microsoft.com/office/drawing/2014/main" id="{1CA52C49-266E-2E66-D249-732C744AE624}"/>
              </a:ext>
            </a:extLst>
          </p:cNvPr>
          <p:cNvSpPr>
            <a:spLocks noGrp="1"/>
          </p:cNvSpPr>
          <p:nvPr>
            <p:ph type="body" sz="quarter" idx="13"/>
          </p:nvPr>
        </p:nvSpPr>
        <p:spPr/>
        <p:txBody>
          <a:bodyPr/>
          <a:lstStyle/>
          <a:p>
            <a:r>
              <a:rPr lang="en-US" dirty="0">
                <a:hlinkClick r:id="rId2"/>
              </a:rPr>
              <a:t>https://www.tbsnews.net/explainer/what-sattar-buksh-pakistani-cafe-took-starbucks-and-won-1236571</a:t>
            </a:r>
            <a:endParaRPr lang="en-US" dirty="0"/>
          </a:p>
          <a:p>
            <a:endParaRPr lang="en-US" dirty="0"/>
          </a:p>
          <a:p>
            <a:r>
              <a:rPr lang="en-US" dirty="0">
                <a:hlinkClick r:id="rId3"/>
              </a:rPr>
              <a:t>https://bites.tbsnews.net/?popup=true&amp;id=55464&amp;image=55467</a:t>
            </a:r>
            <a:endParaRPr lang="en-US" dirty="0"/>
          </a:p>
          <a:p>
            <a:endParaRPr lang="en-US" dirty="0"/>
          </a:p>
          <a:p>
            <a:r>
              <a:rPr lang="en-US" dirty="0">
                <a:hlinkClick r:id="rId4"/>
              </a:rPr>
              <a:t>https://advocatemuhammadamin.com/starbucks-trademark-case-pakistan-supreme-court-ruling/?utm_source=chatgpt.com</a:t>
            </a:r>
            <a:endParaRPr lang="en-US" dirty="0"/>
          </a:p>
          <a:p>
            <a:endParaRPr lang="en-US" dirty="0"/>
          </a:p>
        </p:txBody>
      </p:sp>
      <p:sp>
        <p:nvSpPr>
          <p:cNvPr id="2" name="Slide Number Placeholder 1">
            <a:extLst>
              <a:ext uri="{FF2B5EF4-FFF2-40B4-BE49-F238E27FC236}">
                <a16:creationId xmlns:a16="http://schemas.microsoft.com/office/drawing/2014/main" id="{2E5F6BD3-377E-CF7C-0330-C501F8FB8CE3}"/>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491771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40319-DFBE-F448-47FD-38B5607BF0D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F38795A-F432-2BF2-DA0D-20158C8688A7}"/>
              </a:ext>
            </a:extLst>
          </p:cNvPr>
          <p:cNvSpPr>
            <a:spLocks noGrp="1"/>
          </p:cNvSpPr>
          <p:nvPr>
            <p:ph type="body" sz="quarter" idx="13"/>
          </p:nvPr>
        </p:nvSpPr>
        <p:spPr>
          <a:xfrm>
            <a:off x="3370521" y="239232"/>
            <a:ext cx="8559210" cy="903768"/>
          </a:xfrm>
        </p:spPr>
        <p:txBody>
          <a:bodyPr anchor="ctr">
            <a:normAutofit/>
          </a:bodyPr>
          <a:lstStyle/>
          <a:p>
            <a:pPr algn="r"/>
            <a:r>
              <a:rPr lang="en-US" sz="5400" b="1" dirty="0">
                <a:latin typeface="Arial Black" panose="020B0A04020102020204" pitchFamily="34" charset="0"/>
              </a:rPr>
              <a:t>Intellectual Property</a:t>
            </a:r>
          </a:p>
        </p:txBody>
      </p:sp>
      <p:sp>
        <p:nvSpPr>
          <p:cNvPr id="3" name="TextBox 2">
            <a:extLst>
              <a:ext uri="{FF2B5EF4-FFF2-40B4-BE49-F238E27FC236}">
                <a16:creationId xmlns:a16="http://schemas.microsoft.com/office/drawing/2014/main" id="{1DFBD92D-94C6-8A46-59E0-227CE0BDC0A5}"/>
              </a:ext>
            </a:extLst>
          </p:cNvPr>
          <p:cNvSpPr txBox="1"/>
          <p:nvPr/>
        </p:nvSpPr>
        <p:spPr>
          <a:xfrm>
            <a:off x="4944140" y="1199079"/>
            <a:ext cx="6828761" cy="5419689"/>
          </a:xfrm>
          <a:prstGeom prst="rect">
            <a:avLst/>
          </a:prstGeom>
          <a:noFill/>
        </p:spPr>
        <p:txBody>
          <a:bodyPr wrap="square">
            <a:spAutoFit/>
          </a:bodyPr>
          <a:lstStyle/>
          <a:p>
            <a:pPr algn="just">
              <a:lnSpc>
                <a:spcPct val="150000"/>
              </a:lnSpc>
            </a:pPr>
            <a:r>
              <a:rPr lang="en-US" sz="2600" b="0" i="0" dirty="0">
                <a:solidFill>
                  <a:srgbClr val="001D35"/>
                </a:solidFill>
                <a:effectLst/>
                <a:latin typeface="Arial" panose="020B0604020202020204" pitchFamily="34" charset="0"/>
                <a:cs typeface="Arial" panose="020B0604020202020204" pitchFamily="34" charset="0"/>
              </a:rPr>
              <a:t>Intellectual property (IP) refers to </a:t>
            </a:r>
            <a:r>
              <a:rPr lang="en-US" sz="2600" b="1" i="1" dirty="0">
                <a:solidFill>
                  <a:schemeClr val="accent2">
                    <a:lumMod val="50000"/>
                  </a:schemeClr>
                </a:solidFill>
                <a:effectLst/>
                <a:latin typeface="Arial" panose="020B0604020202020204" pitchFamily="34" charset="0"/>
                <a:cs typeface="Arial" panose="020B0604020202020204" pitchFamily="34" charset="0"/>
              </a:rPr>
              <a:t>creations of the mind</a:t>
            </a:r>
            <a:r>
              <a:rPr lang="en-US" sz="2600" dirty="0">
                <a:solidFill>
                  <a:srgbClr val="001D35"/>
                </a:solidFill>
                <a:effectLst/>
                <a:latin typeface="Arial" panose="020B0604020202020204" pitchFamily="34" charset="0"/>
                <a:cs typeface="Arial" panose="020B0604020202020204" pitchFamily="34" charset="0"/>
              </a:rPr>
              <a:t>,</a:t>
            </a:r>
            <a:r>
              <a:rPr lang="en-US" sz="2600" b="0" i="0" dirty="0">
                <a:solidFill>
                  <a:srgbClr val="001D35"/>
                </a:solidFill>
                <a:effectLst/>
                <a:latin typeface="Arial" panose="020B0604020202020204" pitchFamily="34" charset="0"/>
                <a:cs typeface="Arial" panose="020B0604020202020204" pitchFamily="34" charset="0"/>
              </a:rPr>
              <a:t> such as inventions, literary and artistic works, designs, and symbols, used in business and commerce. It is a category of </a:t>
            </a:r>
            <a:r>
              <a:rPr lang="en-US" sz="2600" b="1" i="1" dirty="0">
                <a:solidFill>
                  <a:schemeClr val="accent1">
                    <a:lumMod val="50000"/>
                  </a:schemeClr>
                </a:solidFill>
                <a:effectLst/>
                <a:latin typeface="Arial" panose="020B0604020202020204" pitchFamily="34" charset="0"/>
                <a:cs typeface="Arial" panose="020B0604020202020204" pitchFamily="34" charset="0"/>
              </a:rPr>
              <a:t>intangible property </a:t>
            </a:r>
            <a:r>
              <a:rPr lang="en-US" sz="2600" b="0" i="0" dirty="0">
                <a:solidFill>
                  <a:srgbClr val="001D35"/>
                </a:solidFill>
                <a:effectLst/>
                <a:latin typeface="Arial" panose="020B0604020202020204" pitchFamily="34" charset="0"/>
                <a:cs typeface="Arial" panose="020B0604020202020204" pitchFamily="34" charset="0"/>
              </a:rPr>
              <a:t>that is </a:t>
            </a:r>
            <a:r>
              <a:rPr lang="en-US" sz="2600" b="1" i="1" dirty="0">
                <a:solidFill>
                  <a:schemeClr val="accent5">
                    <a:lumMod val="75000"/>
                  </a:schemeClr>
                </a:solidFill>
                <a:effectLst/>
                <a:latin typeface="Arial" panose="020B0604020202020204" pitchFamily="34" charset="0"/>
                <a:cs typeface="Arial" panose="020B0604020202020204" pitchFamily="34" charset="0"/>
              </a:rPr>
              <a:t>legally protected through rights</a:t>
            </a:r>
            <a:r>
              <a:rPr lang="en-US" sz="2600" b="1" i="1" dirty="0">
                <a:solidFill>
                  <a:srgbClr val="001D35"/>
                </a:solidFill>
                <a:effectLst/>
                <a:latin typeface="Arial" panose="020B0604020202020204" pitchFamily="34" charset="0"/>
                <a:cs typeface="Arial" panose="020B0604020202020204" pitchFamily="34" charset="0"/>
              </a:rPr>
              <a:t> </a:t>
            </a:r>
            <a:r>
              <a:rPr lang="en-US" sz="2600" b="0" i="0" dirty="0">
                <a:solidFill>
                  <a:srgbClr val="001D35"/>
                </a:solidFill>
                <a:effectLst/>
                <a:latin typeface="Arial" panose="020B0604020202020204" pitchFamily="34" charset="0"/>
                <a:cs typeface="Arial" panose="020B0604020202020204" pitchFamily="34" charset="0"/>
              </a:rPr>
              <a:t>like patents, copyrights, trademarks, and trade secrets, which give owners the </a:t>
            </a:r>
            <a:r>
              <a:rPr lang="en-US" sz="2600" b="1" i="1" dirty="0">
                <a:solidFill>
                  <a:srgbClr val="002060"/>
                </a:solidFill>
                <a:effectLst/>
                <a:latin typeface="Arial" panose="020B0604020202020204" pitchFamily="34" charset="0"/>
                <a:cs typeface="Arial" panose="020B0604020202020204" pitchFamily="34" charset="0"/>
              </a:rPr>
              <a:t>right to benefit </a:t>
            </a:r>
            <a:r>
              <a:rPr lang="en-US" sz="2600" b="0" i="0" dirty="0">
                <a:solidFill>
                  <a:srgbClr val="001D35"/>
                </a:solidFill>
                <a:effectLst/>
                <a:latin typeface="Arial" panose="020B0604020202020204" pitchFamily="34" charset="0"/>
                <a:cs typeface="Arial" panose="020B0604020202020204" pitchFamily="34" charset="0"/>
              </a:rPr>
              <a:t>from their creations.</a:t>
            </a: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820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2C1F3D-16DC-7367-029C-EB798B7CA78A}"/>
              </a:ext>
            </a:extLst>
          </p:cNvPr>
          <p:cNvSpPr>
            <a:spLocks noGrp="1"/>
          </p:cNvSpPr>
          <p:nvPr>
            <p:ph type="title"/>
          </p:nvPr>
        </p:nvSpPr>
        <p:spPr>
          <a:xfrm>
            <a:off x="899848" y="111612"/>
            <a:ext cx="9763736" cy="951644"/>
          </a:xfrm>
        </p:spPr>
        <p:txBody>
          <a:bodyPr>
            <a:normAutofit fontScale="90000"/>
          </a:bodyPr>
          <a:lstStyle/>
          <a:p>
            <a:r>
              <a:rPr lang="en-US" dirty="0"/>
              <a:t>3 Important reasons to acquire </a:t>
            </a:r>
            <a:r>
              <a:rPr lang="en-US" dirty="0" err="1"/>
              <a:t>ipr</a:t>
            </a:r>
            <a:endParaRPr lang="en-US" dirty="0"/>
          </a:p>
        </p:txBody>
      </p:sp>
      <p:sp>
        <p:nvSpPr>
          <p:cNvPr id="5" name="Text Placeholder 4">
            <a:extLst>
              <a:ext uri="{FF2B5EF4-FFF2-40B4-BE49-F238E27FC236}">
                <a16:creationId xmlns:a16="http://schemas.microsoft.com/office/drawing/2014/main" id="{3C5DD210-8A39-24D7-01E5-5D658112127D}"/>
              </a:ext>
            </a:extLst>
          </p:cNvPr>
          <p:cNvSpPr>
            <a:spLocks noGrp="1"/>
          </p:cNvSpPr>
          <p:nvPr>
            <p:ph type="body" sz="quarter" idx="13"/>
          </p:nvPr>
        </p:nvSpPr>
        <p:spPr>
          <a:xfrm>
            <a:off x="899847" y="1382232"/>
            <a:ext cx="6394087" cy="5364156"/>
          </a:xfrm>
        </p:spPr>
        <p:txBody>
          <a:bodyPr>
            <a:normAutofit/>
          </a:bodyPr>
          <a:lstStyle/>
          <a:p>
            <a:pPr algn="just"/>
            <a:r>
              <a:rPr lang="en-US" sz="2400" b="1" dirty="0">
                <a:latin typeface="Arial" panose="020B0604020202020204" pitchFamily="34" charset="0"/>
                <a:cs typeface="Arial" panose="020B0604020202020204" pitchFamily="34" charset="0"/>
              </a:rPr>
              <a:t>Intellectual property </a:t>
            </a:r>
            <a:r>
              <a:rPr lang="en-US" sz="2400" dirty="0">
                <a:latin typeface="Arial" panose="020B0604020202020204" pitchFamily="34" charset="0"/>
                <a:cs typeface="Arial" panose="020B0604020202020204" pitchFamily="34" charset="0"/>
              </a:rPr>
              <a:t>is any product of human intellect that is intangible but has value in the marketplace. It is called “intellectual” property because it is the product of human imagination, creativity, and inventiveness. Therefore,</a:t>
            </a:r>
          </a:p>
          <a:p>
            <a:pPr algn="just"/>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Intellectual property of a business often represents its </a:t>
            </a:r>
            <a:r>
              <a:rPr lang="en-US" sz="2400" b="1" i="1" dirty="0">
                <a:latin typeface="Arial" panose="020B0604020202020204" pitchFamily="34" charset="0"/>
                <a:cs typeface="Arial" panose="020B0604020202020204" pitchFamily="34" charset="0"/>
              </a:rPr>
              <a:t>most valuable asset</a:t>
            </a:r>
          </a:p>
          <a:p>
            <a:pPr marL="457200" indent="-457200" algn="just">
              <a:buFont typeface="+mj-lt"/>
              <a:buAutoNum type="arabicPeriod"/>
            </a:pPr>
            <a:r>
              <a:rPr lang="en-US" sz="2400" b="1" i="1" dirty="0">
                <a:latin typeface="Arial" panose="020B0604020202020204" pitchFamily="34" charset="0"/>
                <a:cs typeface="Arial" panose="020B0604020202020204" pitchFamily="34" charset="0"/>
              </a:rPr>
              <a:t>Protect </a:t>
            </a:r>
            <a:r>
              <a:rPr lang="en-US" sz="2400" dirty="0">
                <a:latin typeface="Arial" panose="020B0604020202020204" pitchFamily="34" charset="0"/>
                <a:cs typeface="Arial" panose="020B0604020202020204" pitchFamily="34" charset="0"/>
              </a:rPr>
              <a:t>it to avoid unintentional violations</a:t>
            </a:r>
          </a:p>
          <a:p>
            <a:pPr marL="457200" indent="-457200" algn="just">
              <a:buFont typeface="+mj-lt"/>
              <a:buAutoNum type="arabicPeriod"/>
            </a:pPr>
            <a:r>
              <a:rPr lang="en-US" sz="2400" dirty="0">
                <a:latin typeface="Arial" panose="020B0604020202020204" pitchFamily="34" charset="0"/>
                <a:cs typeface="Arial" panose="020B0604020202020204" pitchFamily="34" charset="0"/>
              </a:rPr>
              <a:t>Can be licensed or sold, providing </a:t>
            </a:r>
            <a:r>
              <a:rPr lang="en-US" sz="2400" b="1" i="1" dirty="0">
                <a:latin typeface="Arial" panose="020B0604020202020204" pitchFamily="34" charset="0"/>
                <a:cs typeface="Arial" panose="020B0604020202020204" pitchFamily="34" charset="0"/>
              </a:rPr>
              <a:t>valuable licensing income</a:t>
            </a:r>
            <a:r>
              <a:rPr lang="en-US" sz="2400" dirty="0">
                <a:latin typeface="Arial" panose="020B0604020202020204" pitchFamily="34" charset="0"/>
                <a:cs typeface="Arial" panose="020B0604020202020204" pitchFamily="34" charset="0"/>
              </a:rPr>
              <a:t>.</a:t>
            </a:r>
          </a:p>
          <a:p>
            <a:pPr algn="just"/>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7822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08F8F8-345D-5137-F9E0-B2322412A7B6}"/>
              </a:ext>
            </a:extLst>
          </p:cNvPr>
          <p:cNvSpPr>
            <a:spLocks noGrp="1"/>
          </p:cNvSpPr>
          <p:nvPr>
            <p:ph type="title"/>
          </p:nvPr>
        </p:nvSpPr>
        <p:spPr>
          <a:xfrm>
            <a:off x="361436" y="212651"/>
            <a:ext cx="8297380" cy="905677"/>
          </a:xfrm>
        </p:spPr>
        <p:txBody>
          <a:bodyPr anchor="ctr">
            <a:normAutofit/>
          </a:bodyPr>
          <a:lstStyle/>
          <a:p>
            <a:r>
              <a:rPr lang="en-US" sz="4000" dirty="0"/>
              <a:t>IP instruments</a:t>
            </a:r>
          </a:p>
        </p:txBody>
      </p:sp>
      <p:graphicFrame>
        <p:nvGraphicFramePr>
          <p:cNvPr id="7" name="Diagram 6">
            <a:extLst>
              <a:ext uri="{FF2B5EF4-FFF2-40B4-BE49-F238E27FC236}">
                <a16:creationId xmlns:a16="http://schemas.microsoft.com/office/drawing/2014/main" id="{2CABA81A-3C49-636A-274F-A67ED023C134}"/>
              </a:ext>
            </a:extLst>
          </p:cNvPr>
          <p:cNvGraphicFramePr/>
          <p:nvPr>
            <p:extLst>
              <p:ext uri="{D42A27DB-BD31-4B8C-83A1-F6EECF244321}">
                <p14:modId xmlns:p14="http://schemas.microsoft.com/office/powerpoint/2010/main" val="2643446269"/>
              </p:ext>
            </p:extLst>
          </p:nvPr>
        </p:nvGraphicFramePr>
        <p:xfrm>
          <a:off x="1874874" y="882502"/>
          <a:ext cx="8442252" cy="5847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EF852DA4-DF9D-8807-E759-480DF915E354}"/>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2216647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C7A26A-3BF6-A289-79B3-B5DB83D64456}"/>
              </a:ext>
            </a:extLst>
          </p:cNvPr>
          <p:cNvSpPr>
            <a:spLocks noGrp="1"/>
          </p:cNvSpPr>
          <p:nvPr>
            <p:ph type="title"/>
          </p:nvPr>
        </p:nvSpPr>
        <p:spPr>
          <a:xfrm>
            <a:off x="147295" y="133545"/>
            <a:ext cx="3244491" cy="738325"/>
          </a:xfrm>
        </p:spPr>
        <p:txBody>
          <a:bodyPr/>
          <a:lstStyle/>
          <a:p>
            <a:r>
              <a:rPr lang="en-US" dirty="0"/>
              <a:t>IP Types</a:t>
            </a:r>
          </a:p>
        </p:txBody>
      </p:sp>
      <p:graphicFrame>
        <p:nvGraphicFramePr>
          <p:cNvPr id="6" name="Table 5">
            <a:extLst>
              <a:ext uri="{FF2B5EF4-FFF2-40B4-BE49-F238E27FC236}">
                <a16:creationId xmlns:a16="http://schemas.microsoft.com/office/drawing/2014/main" id="{FB524928-4851-CFC1-3BCB-63A95AC0C912}"/>
              </a:ext>
            </a:extLst>
          </p:cNvPr>
          <p:cNvGraphicFramePr>
            <a:graphicFrameLocks noGrp="1"/>
          </p:cNvGraphicFramePr>
          <p:nvPr>
            <p:extLst>
              <p:ext uri="{D42A27DB-BD31-4B8C-83A1-F6EECF244321}">
                <p14:modId xmlns:p14="http://schemas.microsoft.com/office/powerpoint/2010/main" val="765908641"/>
              </p:ext>
            </p:extLst>
          </p:nvPr>
        </p:nvGraphicFramePr>
        <p:xfrm>
          <a:off x="3698359" y="651562"/>
          <a:ext cx="8128000" cy="5506794"/>
        </p:xfrm>
        <a:graphic>
          <a:graphicData uri="http://schemas.openxmlformats.org/drawingml/2006/table">
            <a:tbl>
              <a:tblPr/>
              <a:tblGrid>
                <a:gridCol w="1482601">
                  <a:extLst>
                    <a:ext uri="{9D8B030D-6E8A-4147-A177-3AD203B41FA5}">
                      <a16:colId xmlns:a16="http://schemas.microsoft.com/office/drawing/2014/main" val="878711695"/>
                    </a:ext>
                  </a:extLst>
                </a:gridCol>
                <a:gridCol w="3936066">
                  <a:extLst>
                    <a:ext uri="{9D8B030D-6E8A-4147-A177-3AD203B41FA5}">
                      <a16:colId xmlns:a16="http://schemas.microsoft.com/office/drawing/2014/main" val="4219297879"/>
                    </a:ext>
                  </a:extLst>
                </a:gridCol>
                <a:gridCol w="2709333">
                  <a:extLst>
                    <a:ext uri="{9D8B030D-6E8A-4147-A177-3AD203B41FA5}">
                      <a16:colId xmlns:a16="http://schemas.microsoft.com/office/drawing/2014/main" val="3892235911"/>
                    </a:ext>
                  </a:extLst>
                </a:gridCol>
              </a:tblGrid>
              <a:tr h="543300">
                <a:tc>
                  <a:txBody>
                    <a:bodyPr/>
                    <a:lstStyle/>
                    <a:p>
                      <a:pPr>
                        <a:buNone/>
                      </a:pPr>
                      <a:r>
                        <a:rPr lang="en-US" sz="1800" b="1" dirty="0">
                          <a:latin typeface="Arial" panose="020B0604020202020204" pitchFamily="34" charset="0"/>
                          <a:cs typeface="Arial" panose="020B0604020202020204" pitchFamily="34" charset="0"/>
                        </a:rPr>
                        <a:t>IP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b="1" dirty="0">
                          <a:latin typeface="Arial" panose="020B0604020202020204" pitchFamily="34" charset="0"/>
                          <a:cs typeface="Arial" panose="020B0604020202020204" pitchFamily="34" charset="0"/>
                        </a:rPr>
                        <a:t>What it Protects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b="1" dirty="0">
                          <a:latin typeface="Arial" panose="020B0604020202020204" pitchFamily="34" charset="0"/>
                          <a:cs typeface="Arial" panose="020B0604020202020204" pitchFamily="34" charset="0"/>
                        </a:rPr>
                        <a:t>Why it matters for mechatronics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6428427"/>
                  </a:ext>
                </a:extLst>
              </a:tr>
              <a:tr h="1267700">
                <a:tc>
                  <a:txBody>
                    <a:bodyPr/>
                    <a:lstStyle/>
                    <a:p>
                      <a:pPr>
                        <a:buNone/>
                      </a:pPr>
                      <a:r>
                        <a:rPr lang="en-US" sz="1800" b="1">
                          <a:latin typeface="Arial" panose="020B0604020202020204" pitchFamily="34" charset="0"/>
                          <a:cs typeface="Arial" panose="020B0604020202020204" pitchFamily="34" charset="0"/>
                        </a:rPr>
                        <a:t>Patent</a:t>
                      </a:r>
                      <a:endParaRPr lang="en-US" sz="180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Technical inventions (devices, methods, algorithms tied to hardware)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Protects robotic mechanisms, control algorithms (when patentable), sensors, actuators.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8781316"/>
                  </a:ext>
                </a:extLst>
              </a:tr>
              <a:tr h="1026234">
                <a:tc>
                  <a:txBody>
                    <a:bodyPr/>
                    <a:lstStyle/>
                    <a:p>
                      <a:pPr>
                        <a:buNone/>
                      </a:pPr>
                      <a:r>
                        <a:rPr lang="en-US" sz="1800" b="1">
                          <a:latin typeface="Arial" panose="020B0604020202020204" pitchFamily="34" charset="0"/>
                          <a:cs typeface="Arial" panose="020B0604020202020204" pitchFamily="34" charset="0"/>
                        </a:rPr>
                        <a:t>Design (Industrial Design)</a:t>
                      </a:r>
                      <a:endParaRPr lang="en-US" sz="180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Visual appearance / shape / ornamentation of a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dirty="0">
                          <a:latin typeface="Arial" panose="020B0604020202020204" pitchFamily="34" charset="0"/>
                          <a:cs typeface="Arial" panose="020B0604020202020204" pitchFamily="34" charset="0"/>
                        </a:rPr>
                        <a:t>Guards the look of a device, casing, UI elements, robot chassis.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1493724"/>
                  </a:ext>
                </a:extLst>
              </a:tr>
              <a:tr h="1026234">
                <a:tc>
                  <a:txBody>
                    <a:bodyPr/>
                    <a:lstStyle/>
                    <a:p>
                      <a:pPr>
                        <a:buNone/>
                      </a:pPr>
                      <a:r>
                        <a:rPr lang="en-US" sz="1800" b="1">
                          <a:latin typeface="Arial" panose="020B0604020202020204" pitchFamily="34" charset="0"/>
                          <a:cs typeface="Arial" panose="020B0604020202020204" pitchFamily="34" charset="0"/>
                        </a:rPr>
                        <a:t>Trademark</a:t>
                      </a:r>
                      <a:endParaRPr lang="en-US" sz="180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fr-FR" sz="1800" dirty="0">
                          <a:latin typeface="Arial" panose="020B0604020202020204" pitchFamily="34" charset="0"/>
                          <a:cs typeface="Arial" panose="020B0604020202020204" pitchFamily="34" charset="0"/>
                        </a:rPr>
                        <a:t>Brand </a:t>
                      </a:r>
                      <a:r>
                        <a:rPr lang="fr-FR" sz="1800" dirty="0" err="1">
                          <a:latin typeface="Arial" panose="020B0604020202020204" pitchFamily="34" charset="0"/>
                          <a:cs typeface="Arial" panose="020B0604020202020204" pitchFamily="34" charset="0"/>
                        </a:rPr>
                        <a:t>identifiers</a:t>
                      </a:r>
                      <a:r>
                        <a:rPr lang="fr-FR" sz="1800" dirty="0">
                          <a:latin typeface="Arial" panose="020B0604020202020204" pitchFamily="34" charset="0"/>
                          <a:cs typeface="Arial" panose="020B0604020202020204" pitchFamily="34" charset="0"/>
                        </a:rPr>
                        <a:t> (</a:t>
                      </a:r>
                      <a:r>
                        <a:rPr lang="fr-FR" sz="1800" dirty="0" err="1">
                          <a:latin typeface="Arial" panose="020B0604020202020204" pitchFamily="34" charset="0"/>
                          <a:cs typeface="Arial" panose="020B0604020202020204" pitchFamily="34" charset="0"/>
                        </a:rPr>
                        <a:t>names</a:t>
                      </a:r>
                      <a:r>
                        <a:rPr lang="fr-FR" sz="1800" dirty="0">
                          <a:latin typeface="Arial" panose="020B0604020202020204" pitchFamily="34" charset="0"/>
                          <a:cs typeface="Arial" panose="020B0604020202020204" pitchFamily="34" charset="0"/>
                        </a:rPr>
                        <a:t>, logos, slogans)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Protects product/brand names and logos on devices, apps, and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0161514"/>
                  </a:ext>
                </a:extLst>
              </a:tr>
              <a:tr h="1026234">
                <a:tc>
                  <a:txBody>
                    <a:bodyPr/>
                    <a:lstStyle/>
                    <a:p>
                      <a:pPr>
                        <a:buNone/>
                      </a:pPr>
                      <a:r>
                        <a:rPr lang="en-US" sz="1800" b="1">
                          <a:latin typeface="Arial" panose="020B0604020202020204" pitchFamily="34" charset="0"/>
                          <a:cs typeface="Arial" panose="020B0604020202020204" pitchFamily="34" charset="0"/>
                        </a:rPr>
                        <a:t>Copyright</a:t>
                      </a:r>
                      <a:endParaRPr lang="en-US" sz="180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a:latin typeface="Arial" panose="020B0604020202020204" pitchFamily="34" charset="0"/>
                          <a:cs typeface="Arial" panose="020B0604020202020204" pitchFamily="34" charset="0"/>
                        </a:rPr>
                        <a:t>Original expressive works (software source code, diagrams, manuals)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800" dirty="0">
                          <a:latin typeface="Arial" panose="020B0604020202020204" pitchFamily="34" charset="0"/>
                          <a:cs typeface="Arial" panose="020B0604020202020204" pitchFamily="34" charset="0"/>
                        </a:rPr>
                        <a:t>Protects embedded code, firmware, drawings, CAD files, documentation.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7041355"/>
                  </a:ext>
                </a:extLst>
              </a:tr>
            </a:tbl>
          </a:graphicData>
        </a:graphic>
      </p:graphicFrame>
    </p:spTree>
    <p:extLst>
      <p:ext uri="{BB962C8B-B14F-4D97-AF65-F5344CB8AC3E}">
        <p14:creationId xmlns:p14="http://schemas.microsoft.com/office/powerpoint/2010/main" val="714056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90291-B957-BE1A-E316-800D3B4B077D}"/>
              </a:ext>
            </a:extLst>
          </p:cNvPr>
          <p:cNvSpPr>
            <a:spLocks noGrp="1"/>
          </p:cNvSpPr>
          <p:nvPr>
            <p:ph type="title"/>
          </p:nvPr>
        </p:nvSpPr>
        <p:spPr>
          <a:xfrm>
            <a:off x="464783" y="120149"/>
            <a:ext cx="8297380" cy="937575"/>
          </a:xfrm>
        </p:spPr>
        <p:txBody>
          <a:bodyPr anchor="ctr">
            <a:normAutofit/>
          </a:bodyPr>
          <a:lstStyle/>
          <a:p>
            <a:r>
              <a:rPr lang="en-US" sz="4000" dirty="0">
                <a:latin typeface="Arial" panose="020B0604020202020204" pitchFamily="34" charset="0"/>
                <a:cs typeface="Arial" panose="020B0604020202020204" pitchFamily="34" charset="0"/>
              </a:rPr>
              <a:t>Copyrights</a:t>
            </a:r>
            <a:endParaRPr lang="en-US" sz="4000" dirty="0"/>
          </a:p>
        </p:txBody>
      </p:sp>
      <p:sp>
        <p:nvSpPr>
          <p:cNvPr id="3" name="Text Placeholder 2">
            <a:extLst>
              <a:ext uri="{FF2B5EF4-FFF2-40B4-BE49-F238E27FC236}">
                <a16:creationId xmlns:a16="http://schemas.microsoft.com/office/drawing/2014/main" id="{A425D007-A7EB-A71F-7595-32FB930A8600}"/>
              </a:ext>
            </a:extLst>
          </p:cNvPr>
          <p:cNvSpPr>
            <a:spLocks noGrp="1"/>
          </p:cNvSpPr>
          <p:nvPr>
            <p:ph type="body" sz="quarter" idx="13"/>
          </p:nvPr>
        </p:nvSpPr>
        <p:spPr>
          <a:xfrm>
            <a:off x="464783" y="1296105"/>
            <a:ext cx="9497923" cy="4473755"/>
          </a:xfrm>
        </p:spPr>
        <p:txBody>
          <a:bodyPr>
            <a:noAutofit/>
          </a:bodyPr>
          <a:lstStyle/>
          <a:p>
            <a:pPr algn="just">
              <a:buNone/>
            </a:pPr>
            <a:r>
              <a:rPr lang="en-US" sz="2400" b="1" dirty="0">
                <a:latin typeface="Arial" panose="020B0604020202020204" pitchFamily="34" charset="0"/>
                <a:cs typeface="Arial" panose="020B0604020202020204" pitchFamily="34" charset="0"/>
              </a:rPr>
              <a:t>What it protects: </a:t>
            </a:r>
            <a:r>
              <a:rPr lang="en-US" sz="2400" dirty="0">
                <a:highlight>
                  <a:srgbClr val="FFFF00"/>
                </a:highlight>
                <a:latin typeface="Arial" panose="020B0604020202020204" pitchFamily="34" charset="0"/>
                <a:cs typeface="Arial" panose="020B0604020202020204" pitchFamily="34" charset="0"/>
              </a:rPr>
              <a:t>✔ Original </a:t>
            </a:r>
            <a:r>
              <a:rPr lang="en-US" sz="2800" b="1" i="1" dirty="0">
                <a:solidFill>
                  <a:schemeClr val="accent2">
                    <a:lumMod val="50000"/>
                  </a:schemeClr>
                </a:solidFill>
                <a:highlight>
                  <a:srgbClr val="FFFF00"/>
                </a:highlight>
                <a:latin typeface="Arial" panose="020B0604020202020204" pitchFamily="34" charset="0"/>
                <a:cs typeface="Arial" panose="020B0604020202020204" pitchFamily="34" charset="0"/>
              </a:rPr>
              <a:t>creative or expressive works</a:t>
            </a:r>
            <a:r>
              <a:rPr lang="en-US" sz="2400" b="1" dirty="0">
                <a:solidFill>
                  <a:schemeClr val="accent2">
                    <a:lumMod val="50000"/>
                  </a:schemeClr>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NOT ideas — only the specific expression</a:t>
            </a:r>
          </a:p>
          <a:p>
            <a:pPr algn="just">
              <a:buNone/>
            </a:pPr>
            <a:r>
              <a:rPr lang="en-US" sz="2400" b="1" dirty="0">
                <a:latin typeface="Arial" panose="020B0604020202020204" pitchFamily="34" charset="0"/>
                <a:cs typeface="Arial" panose="020B0604020202020204" pitchFamily="34" charset="0"/>
              </a:rPr>
              <a:t>Examples</a:t>
            </a:r>
          </a:p>
          <a:p>
            <a:pPr lvl="1" algn="just"/>
            <a:r>
              <a:rPr lang="en-US" sz="2400" dirty="0">
                <a:solidFill>
                  <a:srgbClr val="C00000"/>
                </a:solidFill>
                <a:latin typeface="Arial" panose="020B0604020202020204" pitchFamily="34" charset="0"/>
                <a:cs typeface="Arial" panose="020B0604020202020204" pitchFamily="34" charset="0"/>
              </a:rPr>
              <a:t>Software source code</a:t>
            </a:r>
          </a:p>
          <a:p>
            <a:pPr lvl="1" algn="just"/>
            <a:r>
              <a:rPr lang="en-US" sz="2400" dirty="0">
                <a:solidFill>
                  <a:srgbClr val="C00000"/>
                </a:solidFill>
                <a:latin typeface="Arial" panose="020B0604020202020204" pitchFamily="34" charset="0"/>
                <a:cs typeface="Arial" panose="020B0604020202020204" pitchFamily="34" charset="0"/>
              </a:rPr>
              <a:t>Firmware, Technical manuals</a:t>
            </a:r>
          </a:p>
          <a:p>
            <a:pPr lvl="1" algn="just"/>
            <a:r>
              <a:rPr lang="en-US" sz="2400" dirty="0">
                <a:solidFill>
                  <a:srgbClr val="C00000"/>
                </a:solidFill>
                <a:latin typeface="Arial" panose="020B0604020202020204" pitchFamily="34" charset="0"/>
                <a:cs typeface="Arial" panose="020B0604020202020204" pitchFamily="34" charset="0"/>
              </a:rPr>
              <a:t>CAD drawings and schematics</a:t>
            </a:r>
          </a:p>
          <a:p>
            <a:pPr lvl="1" algn="just"/>
            <a:r>
              <a:rPr lang="en-US" sz="2400" dirty="0">
                <a:solidFill>
                  <a:srgbClr val="C00000"/>
                </a:solidFill>
                <a:latin typeface="Arial" panose="020B0604020202020204" pitchFamily="34" charset="0"/>
                <a:cs typeface="Arial" panose="020B0604020202020204" pitchFamily="34" charset="0"/>
              </a:rPr>
              <a:t>Training videos or UI graphics</a:t>
            </a:r>
          </a:p>
          <a:p>
            <a:pPr algn="just">
              <a:buNone/>
            </a:pPr>
            <a:endParaRPr lang="en-US" sz="2400" dirty="0">
              <a:latin typeface="Arial" panose="020B0604020202020204" pitchFamily="34" charset="0"/>
              <a:cs typeface="Arial" panose="020B0604020202020204" pitchFamily="34" charset="0"/>
            </a:endParaRPr>
          </a:p>
          <a:p>
            <a:pPr algn="just">
              <a:buNone/>
            </a:pPr>
            <a:r>
              <a:rPr lang="en-US" sz="2400" b="1" dirty="0">
                <a:latin typeface="Arial" panose="020B0604020202020204" pitchFamily="34" charset="0"/>
                <a:cs typeface="Arial" panose="020B0604020202020204" pitchFamily="34" charset="0"/>
              </a:rPr>
              <a:t>Duration: </a:t>
            </a:r>
            <a:r>
              <a:rPr lang="en-US" sz="2400" dirty="0">
                <a:latin typeface="Arial" panose="020B0604020202020204" pitchFamily="34" charset="0"/>
                <a:cs typeface="Arial" panose="020B0604020202020204" pitchFamily="34" charset="0"/>
              </a:rPr>
              <a:t>Life of author + 50 years (Pakistan), +70 in many countries</a:t>
            </a:r>
          </a:p>
          <a:p>
            <a:pPr algn="just">
              <a:buNone/>
            </a:pPr>
            <a:r>
              <a:rPr lang="en-US" sz="2400" b="1" dirty="0">
                <a:latin typeface="Arial" panose="020B0604020202020204" pitchFamily="34" charset="0"/>
                <a:cs typeface="Arial" panose="020B0604020202020204" pitchFamily="34" charset="0"/>
              </a:rPr>
              <a:t>Why important:</a:t>
            </a:r>
            <a:r>
              <a:rPr lang="en-US" sz="2400" dirty="0">
                <a:latin typeface="Arial" panose="020B0604020202020204" pitchFamily="34" charset="0"/>
                <a:cs typeface="Arial" panose="020B0604020202020204" pitchFamily="34" charset="0"/>
              </a:rPr>
              <a:t> Protects code and documentation</a:t>
            </a:r>
          </a:p>
        </p:txBody>
      </p:sp>
      <p:sp>
        <p:nvSpPr>
          <p:cNvPr id="4" name="Slide Number Placeholder 3">
            <a:extLst>
              <a:ext uri="{FF2B5EF4-FFF2-40B4-BE49-F238E27FC236}">
                <a16:creationId xmlns:a16="http://schemas.microsoft.com/office/drawing/2014/main" id="{CBCA046F-A116-A91F-7A49-0C1E79F8C2E2}"/>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12896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52CFB-155B-198B-B290-A9508A5BC35D}"/>
              </a:ext>
            </a:extLst>
          </p:cNvPr>
          <p:cNvSpPr>
            <a:spLocks noGrp="1"/>
          </p:cNvSpPr>
          <p:nvPr>
            <p:ph type="title"/>
          </p:nvPr>
        </p:nvSpPr>
        <p:spPr>
          <a:xfrm>
            <a:off x="893064" y="72518"/>
            <a:ext cx="8297380" cy="650496"/>
          </a:xfrm>
        </p:spPr>
        <p:txBody>
          <a:bodyPr anchor="t">
            <a:normAutofit/>
          </a:bodyPr>
          <a:lstStyle/>
          <a:p>
            <a:r>
              <a:rPr lang="en-US" sz="4000" dirty="0"/>
              <a:t>Patents</a:t>
            </a:r>
          </a:p>
        </p:txBody>
      </p:sp>
      <p:sp>
        <p:nvSpPr>
          <p:cNvPr id="3" name="Text Placeholder 2">
            <a:extLst>
              <a:ext uri="{FF2B5EF4-FFF2-40B4-BE49-F238E27FC236}">
                <a16:creationId xmlns:a16="http://schemas.microsoft.com/office/drawing/2014/main" id="{9E92422A-CC89-C7D4-136F-6B81D956DFEC}"/>
              </a:ext>
            </a:extLst>
          </p:cNvPr>
          <p:cNvSpPr>
            <a:spLocks noGrp="1"/>
          </p:cNvSpPr>
          <p:nvPr>
            <p:ph type="body" sz="quarter" idx="13"/>
          </p:nvPr>
        </p:nvSpPr>
        <p:spPr>
          <a:xfrm>
            <a:off x="684878" y="1073180"/>
            <a:ext cx="8980117" cy="3493008"/>
          </a:xfrm>
        </p:spPr>
        <p:txBody>
          <a:bodyPr>
            <a:noAutofit/>
          </a:bodyPr>
          <a:lstStyle/>
          <a:p>
            <a:r>
              <a:rPr lang="en-US" sz="2400" b="1" dirty="0">
                <a:latin typeface="Arial" panose="020B0604020202020204" pitchFamily="34" charset="0"/>
                <a:cs typeface="Arial" panose="020B0604020202020204" pitchFamily="34" charset="0"/>
              </a:rPr>
              <a:t>What it protects: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b="1" i="1" dirty="0">
                <a:solidFill>
                  <a:schemeClr val="accent2">
                    <a:lumMod val="50000"/>
                  </a:schemeClr>
                </a:solidFill>
                <a:highlight>
                  <a:srgbClr val="FFFF00"/>
                </a:highlight>
                <a:latin typeface="Arial" panose="020B0604020202020204" pitchFamily="34" charset="0"/>
                <a:cs typeface="Arial" panose="020B0604020202020204" pitchFamily="34" charset="0"/>
              </a:rPr>
              <a:t>New technical inventions </a:t>
            </a:r>
            <a:r>
              <a:rPr lang="en-US" sz="2400" dirty="0">
                <a:latin typeface="Arial" panose="020B0604020202020204" pitchFamily="34" charset="0"/>
                <a:cs typeface="Arial" panose="020B0604020202020204" pitchFamily="34" charset="0"/>
              </a:rPr>
              <a:t>(products, systems, methods)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Must be </a:t>
            </a:r>
            <a:r>
              <a:rPr lang="en-US" sz="2400" b="1" dirty="0">
                <a:solidFill>
                  <a:schemeClr val="accent2">
                    <a:lumMod val="50000"/>
                  </a:schemeClr>
                </a:solidFill>
                <a:highlight>
                  <a:srgbClr val="FFFF00"/>
                </a:highlight>
                <a:latin typeface="Arial" panose="020B0604020202020204" pitchFamily="34" charset="0"/>
                <a:cs typeface="Arial" panose="020B0604020202020204" pitchFamily="34" charset="0"/>
              </a:rPr>
              <a:t>novel, non-obvious, and industrially applicable</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Duration:</a:t>
            </a:r>
            <a:r>
              <a:rPr lang="en-US" sz="2400" dirty="0">
                <a:latin typeface="Arial" panose="020B0604020202020204" pitchFamily="34" charset="0"/>
                <a:cs typeface="Arial" panose="020B0604020202020204" pitchFamily="34" charset="0"/>
              </a:rPr>
              <a:t> 20 years (from filing date)</a:t>
            </a:r>
          </a:p>
          <a:p>
            <a:pPr marL="0" indent="0">
              <a:buNone/>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Examples</a:t>
            </a:r>
          </a:p>
          <a:p>
            <a:pPr lvl="1"/>
            <a:r>
              <a:rPr lang="en-US" sz="2400" dirty="0">
                <a:latin typeface="Arial" panose="020B0604020202020204" pitchFamily="34" charset="0"/>
                <a:cs typeface="Arial" panose="020B0604020202020204" pitchFamily="34" charset="0"/>
              </a:rPr>
              <a:t>Novel robotic gripper mechanism</a:t>
            </a:r>
          </a:p>
          <a:p>
            <a:pPr lvl="1"/>
            <a:r>
              <a:rPr lang="en-US" sz="2400" dirty="0">
                <a:latin typeface="Arial" panose="020B0604020202020204" pitchFamily="34" charset="0"/>
                <a:cs typeface="Arial" panose="020B0604020202020204" pitchFamily="34" charset="0"/>
              </a:rPr>
              <a:t>Sensor fusion algorithm implemented in hardware</a:t>
            </a:r>
          </a:p>
          <a:p>
            <a:pPr lvl="1"/>
            <a:r>
              <a:rPr lang="en-US" sz="2400" dirty="0">
                <a:latin typeface="Arial" panose="020B0604020202020204" pitchFamily="34" charset="0"/>
                <a:cs typeface="Arial" panose="020B0604020202020204" pitchFamily="34" charset="0"/>
              </a:rPr>
              <a:t>Autonomous control system</a:t>
            </a:r>
          </a:p>
          <a:p>
            <a:pPr marL="0" indent="0">
              <a:buNone/>
            </a:pP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Why important:</a:t>
            </a:r>
            <a:r>
              <a:rPr lang="en-US" sz="2400" dirty="0">
                <a:latin typeface="Arial" panose="020B0604020202020204" pitchFamily="34" charset="0"/>
                <a:cs typeface="Arial" panose="020B0604020202020204" pitchFamily="34" charset="0"/>
              </a:rPr>
              <a:t> Gives inventor </a:t>
            </a:r>
            <a:r>
              <a:rPr lang="en-US" sz="2400" b="1" dirty="0">
                <a:latin typeface="Arial" panose="020B0604020202020204" pitchFamily="34" charset="0"/>
                <a:cs typeface="Arial" panose="020B0604020202020204" pitchFamily="34" charset="0"/>
              </a:rPr>
              <a:t>exclusive rights</a:t>
            </a:r>
            <a:r>
              <a:rPr lang="en-US" sz="2400" dirty="0">
                <a:latin typeface="Arial" panose="020B0604020202020204" pitchFamily="34" charset="0"/>
                <a:cs typeface="Arial" panose="020B0604020202020204" pitchFamily="34" charset="0"/>
              </a:rPr>
              <a:t> to make, use, or sell the invention.</a:t>
            </a:r>
          </a:p>
          <a:p>
            <a:endParaRPr lang="en-US" sz="2400" dirty="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FC4A6D6-26AD-FDAD-5D13-C184205B9BB9}"/>
              </a:ext>
            </a:extLst>
          </p:cNvPr>
          <p:cNvSpPr>
            <a:spLocks noGrp="1"/>
          </p:cNvSpPr>
          <p:nvPr>
            <p:ph type="sldNum" sz="quarter" idx="12"/>
          </p:nvPr>
        </p:nvSpPr>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839330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AC4750-2111-AD3C-B234-90FBC598DE32}"/>
              </a:ext>
            </a:extLst>
          </p:cNvPr>
          <p:cNvSpPr>
            <a:spLocks noGrp="1"/>
          </p:cNvSpPr>
          <p:nvPr>
            <p:ph type="title"/>
          </p:nvPr>
        </p:nvSpPr>
        <p:spPr/>
        <p:txBody>
          <a:bodyPr/>
          <a:lstStyle/>
          <a:p>
            <a:r>
              <a:rPr lang="en-US" dirty="0"/>
              <a:t>Patents</a:t>
            </a:r>
          </a:p>
        </p:txBody>
      </p:sp>
      <p:sp>
        <p:nvSpPr>
          <p:cNvPr id="5" name="Text Placeholder 4">
            <a:extLst>
              <a:ext uri="{FF2B5EF4-FFF2-40B4-BE49-F238E27FC236}">
                <a16:creationId xmlns:a16="http://schemas.microsoft.com/office/drawing/2014/main" id="{4F794B8E-58A6-6C89-762A-D0D54100C803}"/>
              </a:ext>
            </a:extLst>
          </p:cNvPr>
          <p:cNvSpPr>
            <a:spLocks noGrp="1"/>
          </p:cNvSpPr>
          <p:nvPr>
            <p:ph type="body" sz="quarter" idx="13"/>
          </p:nvPr>
        </p:nvSpPr>
        <p:spPr>
          <a:xfrm>
            <a:off x="866355" y="1682496"/>
            <a:ext cx="8649785" cy="4952220"/>
          </a:xfrm>
        </p:spPr>
        <p:txBody>
          <a:bodyPr>
            <a:noAutofit/>
          </a:bodyPr>
          <a:lstStyle/>
          <a:p>
            <a:pPr algn="just">
              <a:buNone/>
            </a:pPr>
            <a:r>
              <a:rPr lang="en-US" sz="2400" b="1" dirty="0">
                <a:solidFill>
                  <a:schemeClr val="accent2"/>
                </a:solidFill>
                <a:latin typeface="Arial" panose="020B0604020202020204" pitchFamily="34" charset="0"/>
                <a:cs typeface="Arial" panose="020B0604020202020204" pitchFamily="34" charset="0"/>
              </a:rPr>
              <a:t>	Core patentability requirements (common law jurisdictions &amp; Pakistan)</a:t>
            </a:r>
            <a:endParaRPr lang="en-US" sz="2400" dirty="0">
              <a:solidFill>
                <a:schemeClr val="accent2"/>
              </a:solidFill>
              <a:latin typeface="Arial" panose="020B0604020202020204" pitchFamily="34" charset="0"/>
              <a:cs typeface="Arial" panose="020B0604020202020204" pitchFamily="34" charset="0"/>
            </a:endParaRPr>
          </a:p>
          <a:p>
            <a:pPr algn="just">
              <a:buFont typeface="Arial" panose="020B0604020202020204" pitchFamily="34" charset="0"/>
              <a:buChar char="•"/>
            </a:pPr>
            <a:r>
              <a:rPr lang="en-US" sz="2400" b="1" dirty="0">
                <a:solidFill>
                  <a:srgbClr val="C00000"/>
                </a:solidFill>
                <a:latin typeface="Arial" panose="020B0604020202020204" pitchFamily="34" charset="0"/>
                <a:cs typeface="Arial" panose="020B0604020202020204" pitchFamily="34" charset="0"/>
              </a:rPr>
              <a:t>Novelty</a:t>
            </a:r>
            <a:r>
              <a:rPr lang="en-US" sz="2400" dirty="0">
                <a:latin typeface="Arial" panose="020B0604020202020204" pitchFamily="34" charset="0"/>
                <a:cs typeface="Arial" panose="020B0604020202020204" pitchFamily="34" charset="0"/>
              </a:rPr>
              <a:t> — not previously disclosed anywhere.</a:t>
            </a:r>
          </a:p>
          <a:p>
            <a:pPr algn="just">
              <a:buFont typeface="Arial" panose="020B0604020202020204" pitchFamily="34" charset="0"/>
              <a:buChar char="•"/>
            </a:pPr>
            <a:r>
              <a:rPr lang="en-US" sz="2400" b="1" dirty="0">
                <a:solidFill>
                  <a:srgbClr val="C00000"/>
                </a:solidFill>
                <a:latin typeface="Arial" panose="020B0604020202020204" pitchFamily="34" charset="0"/>
                <a:cs typeface="Arial" panose="020B0604020202020204" pitchFamily="34" charset="0"/>
              </a:rPr>
              <a:t>Inventive step / non-obviousness</a:t>
            </a:r>
            <a:r>
              <a:rPr lang="en-US" sz="2400" dirty="0">
                <a:solidFill>
                  <a:srgbClr val="C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not obvious to a person skilled in the art.</a:t>
            </a:r>
          </a:p>
          <a:p>
            <a:pPr algn="just">
              <a:buFont typeface="Arial" panose="020B0604020202020204" pitchFamily="34" charset="0"/>
              <a:buChar char="•"/>
            </a:pPr>
            <a:r>
              <a:rPr lang="en-US" sz="2400" b="1" dirty="0">
                <a:solidFill>
                  <a:srgbClr val="C00000"/>
                </a:solidFill>
                <a:latin typeface="Arial" panose="020B0604020202020204" pitchFamily="34" charset="0"/>
                <a:cs typeface="Arial" panose="020B0604020202020204" pitchFamily="34" charset="0"/>
              </a:rPr>
              <a:t>Industrial applicability / utility</a:t>
            </a:r>
            <a:r>
              <a:rPr lang="en-US" sz="2400" dirty="0">
                <a:solidFill>
                  <a:srgbClr val="C00000"/>
                </a:solidFill>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 useful and can be made/used.</a:t>
            </a:r>
          </a:p>
          <a:p>
            <a:pPr algn="just">
              <a:buNone/>
            </a:pPr>
            <a:endParaRPr lang="en-US" sz="2400" b="1" dirty="0">
              <a:latin typeface="Arial" panose="020B0604020202020204" pitchFamily="34" charset="0"/>
              <a:cs typeface="Arial" panose="020B0604020202020204" pitchFamily="34" charset="0"/>
            </a:endParaRPr>
          </a:p>
          <a:p>
            <a:pPr algn="just">
              <a:buNone/>
            </a:pPr>
            <a:r>
              <a:rPr lang="en-US" sz="2400" b="1" dirty="0">
                <a:latin typeface="Arial" panose="020B0604020202020204" pitchFamily="34" charset="0"/>
                <a:cs typeface="Arial" panose="020B0604020202020204" pitchFamily="34" charset="0"/>
              </a:rPr>
              <a:t>Typical patentable subject matter in mechatronics:</a:t>
            </a:r>
            <a:r>
              <a:rPr lang="en-US" sz="2400" dirty="0">
                <a:latin typeface="Arial" panose="020B0604020202020204" pitchFamily="34" charset="0"/>
                <a:cs typeface="Arial" panose="020B0604020202020204" pitchFamily="34" charset="0"/>
              </a:rPr>
              <a:t> mechanical linkages, sensor integration methods, control algorithms </a:t>
            </a:r>
            <a:r>
              <a:rPr lang="en-US" sz="2400" b="1" dirty="0">
                <a:latin typeface="Arial" panose="020B0604020202020204" pitchFamily="34" charset="0"/>
                <a:cs typeface="Arial" panose="020B0604020202020204" pitchFamily="34" charset="0"/>
              </a:rPr>
              <a:t>if tied to hardware</a:t>
            </a:r>
            <a:r>
              <a:rPr lang="en-US" sz="2400" dirty="0">
                <a:latin typeface="Arial" panose="020B0604020202020204" pitchFamily="34" charset="0"/>
                <a:cs typeface="Arial" panose="020B0604020202020204" pitchFamily="34" charset="0"/>
              </a:rPr>
              <a:t>, embedded systems, novel manufacturing methods.</a:t>
            </a:r>
          </a:p>
        </p:txBody>
      </p:sp>
      <p:sp>
        <p:nvSpPr>
          <p:cNvPr id="2" name="Slide Number Placeholder 1">
            <a:extLst>
              <a:ext uri="{FF2B5EF4-FFF2-40B4-BE49-F238E27FC236}">
                <a16:creationId xmlns:a16="http://schemas.microsoft.com/office/drawing/2014/main" id="{5C0C77BB-9174-C018-DABA-CD256CE4D7C9}"/>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593079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7C7E-46B6-503A-06E4-86425999BF91}"/>
              </a:ext>
            </a:extLst>
          </p:cNvPr>
          <p:cNvSpPr>
            <a:spLocks noGrp="1"/>
          </p:cNvSpPr>
          <p:nvPr>
            <p:ph type="title"/>
          </p:nvPr>
        </p:nvSpPr>
        <p:spPr>
          <a:xfrm>
            <a:off x="138150" y="139927"/>
            <a:ext cx="11185523" cy="926942"/>
          </a:xfrm>
        </p:spPr>
        <p:txBody>
          <a:bodyPr anchor="t">
            <a:normAutofit fontScale="90000"/>
          </a:bodyPr>
          <a:lstStyle/>
          <a:p>
            <a:r>
              <a:rPr lang="en-US" sz="3200" dirty="0">
                <a:latin typeface="Arial" panose="020B0604020202020204" pitchFamily="34" charset="0"/>
                <a:cs typeface="Arial" panose="020B0604020202020204" pitchFamily="34" charset="0"/>
              </a:rPr>
              <a:t>Industrial Design </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(Design Rights / Design Patent in US)</a:t>
            </a:r>
            <a:endParaRPr lang="en-US" sz="3200" dirty="0"/>
          </a:p>
        </p:txBody>
      </p:sp>
      <p:sp>
        <p:nvSpPr>
          <p:cNvPr id="3" name="Text Placeholder 2">
            <a:extLst>
              <a:ext uri="{FF2B5EF4-FFF2-40B4-BE49-F238E27FC236}">
                <a16:creationId xmlns:a16="http://schemas.microsoft.com/office/drawing/2014/main" id="{75352438-2B21-ADE5-6C07-84F8566064EC}"/>
              </a:ext>
            </a:extLst>
          </p:cNvPr>
          <p:cNvSpPr>
            <a:spLocks noGrp="1"/>
          </p:cNvSpPr>
          <p:nvPr>
            <p:ph type="body" sz="quarter" idx="13"/>
          </p:nvPr>
        </p:nvSpPr>
        <p:spPr>
          <a:xfrm>
            <a:off x="252134" y="1455096"/>
            <a:ext cx="9306536" cy="3493008"/>
          </a:xfrm>
        </p:spPr>
        <p:txBody>
          <a:bodyPr>
            <a:noAutofit/>
          </a:bodyPr>
          <a:lstStyle/>
          <a:p>
            <a:r>
              <a:rPr lang="en-US" sz="2400" b="1" dirty="0">
                <a:latin typeface="Arial" panose="020B0604020202020204" pitchFamily="34" charset="0"/>
                <a:cs typeface="Arial" panose="020B0604020202020204" pitchFamily="34" charset="0"/>
              </a:rPr>
              <a:t>What it protects:</a:t>
            </a:r>
            <a:br>
              <a:rPr lang="en-US" sz="2400" dirty="0">
                <a:latin typeface="Arial" panose="020B0604020202020204" pitchFamily="34" charset="0"/>
                <a:cs typeface="Arial" panose="020B0604020202020204" pitchFamily="34" charset="0"/>
              </a:rPr>
            </a:br>
            <a:r>
              <a:rPr lang="en-US" sz="2400" dirty="0">
                <a:highlight>
                  <a:srgbClr val="FFFF00"/>
                </a:highlight>
                <a:latin typeface="Arial" panose="020B0604020202020204" pitchFamily="34" charset="0"/>
                <a:cs typeface="Arial" panose="020B0604020202020204" pitchFamily="34" charset="0"/>
              </a:rPr>
              <a:t>✔ The </a:t>
            </a:r>
            <a:r>
              <a:rPr lang="en-US" sz="2400" b="1" i="1" dirty="0">
                <a:solidFill>
                  <a:srgbClr val="C00000"/>
                </a:solidFill>
                <a:highlight>
                  <a:srgbClr val="FFFF00"/>
                </a:highlight>
                <a:latin typeface="Arial" panose="020B0604020202020204" pitchFamily="34" charset="0"/>
                <a:cs typeface="Arial" panose="020B0604020202020204" pitchFamily="34" charset="0"/>
              </a:rPr>
              <a:t>visual appearance</a:t>
            </a:r>
            <a:r>
              <a:rPr lang="en-US" sz="2400" dirty="0">
                <a:latin typeface="Arial" panose="020B0604020202020204" pitchFamily="34" charset="0"/>
                <a:cs typeface="Arial" panose="020B0604020202020204" pitchFamily="34" charset="0"/>
              </a:rPr>
              <a:t>, shape, pattern, or ornamental design of a product</a:t>
            </a:r>
            <a:br>
              <a:rPr lang="en-US" sz="2400" dirty="0">
                <a:latin typeface="Arial" panose="020B0604020202020204" pitchFamily="34" charset="0"/>
                <a:cs typeface="Arial" panose="020B0604020202020204" pitchFamily="34" charset="0"/>
              </a:rPr>
            </a:br>
            <a:r>
              <a:rPr lang="en-US" sz="2400" dirty="0">
                <a:highlight>
                  <a:srgbClr val="FFFF00"/>
                </a:highlight>
                <a:latin typeface="Arial" panose="020B0604020202020204" pitchFamily="34" charset="0"/>
                <a:cs typeface="Arial" panose="020B0604020202020204" pitchFamily="34" charset="0"/>
              </a:rPr>
              <a:t>✔ NOT function </a:t>
            </a:r>
            <a:r>
              <a:rPr lang="en-US" sz="2400" dirty="0">
                <a:latin typeface="Arial" panose="020B0604020202020204" pitchFamily="34" charset="0"/>
                <a:cs typeface="Arial" panose="020B0604020202020204" pitchFamily="34" charset="0"/>
              </a:rPr>
              <a:t>— only how it </a:t>
            </a:r>
            <a:r>
              <a:rPr lang="en-US" sz="2400" b="1" dirty="0">
                <a:latin typeface="Arial" panose="020B0604020202020204" pitchFamily="34" charset="0"/>
                <a:cs typeface="Arial" panose="020B0604020202020204" pitchFamily="34" charset="0"/>
              </a:rPr>
              <a:t>looks</a:t>
            </a:r>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Duration: </a:t>
            </a:r>
            <a:r>
              <a:rPr lang="en-US" sz="2400" b="1" i="1" dirty="0">
                <a:latin typeface="Arial" panose="020B0604020202020204" pitchFamily="34" charset="0"/>
                <a:cs typeface="Arial" panose="020B0604020202020204" pitchFamily="34" charset="0"/>
              </a:rPr>
              <a:t>Pakistan:</a:t>
            </a:r>
            <a:r>
              <a:rPr lang="en-US" sz="2400" dirty="0">
                <a:latin typeface="Arial" panose="020B0604020202020204" pitchFamily="34" charset="0"/>
                <a:cs typeface="Arial" panose="020B0604020202020204" pitchFamily="34" charset="0"/>
              </a:rPr>
              <a:t> 10 years (renewable for 5 years), </a:t>
            </a:r>
            <a:r>
              <a:rPr lang="en-US" sz="2400" b="1" i="1" dirty="0">
                <a:latin typeface="Arial" panose="020B0604020202020204" pitchFamily="34" charset="0"/>
                <a:cs typeface="Arial" panose="020B0604020202020204" pitchFamily="34" charset="0"/>
              </a:rPr>
              <a:t>US:</a:t>
            </a:r>
            <a:r>
              <a:rPr lang="en-US" sz="2400" dirty="0">
                <a:latin typeface="Arial" panose="020B0604020202020204" pitchFamily="34" charset="0"/>
                <a:cs typeface="Arial" panose="020B0604020202020204" pitchFamily="34" charset="0"/>
              </a:rPr>
              <a:t> 15 years (design patent), </a:t>
            </a:r>
            <a:r>
              <a:rPr lang="en-US" sz="2400" b="1" i="1" dirty="0">
                <a:latin typeface="Arial" panose="020B0604020202020204" pitchFamily="34" charset="0"/>
                <a:cs typeface="Arial" panose="020B0604020202020204" pitchFamily="34" charset="0"/>
              </a:rPr>
              <a:t>EU:</a:t>
            </a:r>
            <a:r>
              <a:rPr lang="en-US" sz="2400" dirty="0">
                <a:latin typeface="Arial" panose="020B0604020202020204" pitchFamily="34" charset="0"/>
                <a:cs typeface="Arial" panose="020B0604020202020204" pitchFamily="34" charset="0"/>
              </a:rPr>
              <a:t> Up to 25 years</a:t>
            </a:r>
          </a:p>
          <a:p>
            <a:pPr marL="457200" lvl="1" indent="0" algn="just">
              <a:buNone/>
            </a:pPr>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Examples: </a:t>
            </a:r>
            <a:r>
              <a:rPr lang="en-US" sz="2400" dirty="0">
                <a:latin typeface="Arial" panose="020B0604020202020204" pitchFamily="34" charset="0"/>
                <a:cs typeface="Arial" panose="020B0604020202020204" pitchFamily="34" charset="0"/>
              </a:rPr>
              <a:t>The shape of a robot casing, The exterior design of a drone, Aesthetic interface of a device</a:t>
            </a:r>
          </a:p>
          <a:p>
            <a:pPr marL="0" indent="0" algn="just">
              <a:buNone/>
            </a:pPr>
            <a:endParaRPr lang="en-US" sz="2400" dirty="0">
              <a:latin typeface="Arial" panose="020B0604020202020204" pitchFamily="34" charset="0"/>
              <a:cs typeface="Arial" panose="020B0604020202020204" pitchFamily="34" charset="0"/>
            </a:endParaRPr>
          </a:p>
          <a:p>
            <a:pPr algn="just"/>
            <a:r>
              <a:rPr lang="en-US" sz="2400" b="1" dirty="0">
                <a:latin typeface="Arial" panose="020B0604020202020204" pitchFamily="34" charset="0"/>
                <a:cs typeface="Arial" panose="020B0604020202020204" pitchFamily="34" charset="0"/>
              </a:rPr>
              <a:t>Why important:</a:t>
            </a:r>
            <a:r>
              <a:rPr lang="en-US" sz="2400" dirty="0">
                <a:latin typeface="Arial" panose="020B0604020202020204" pitchFamily="34" charset="0"/>
                <a:cs typeface="Arial" panose="020B0604020202020204" pitchFamily="34" charset="0"/>
              </a:rPr>
              <a:t> Customers care about </a:t>
            </a:r>
            <a:r>
              <a:rPr lang="en-US" sz="2400" b="1" dirty="0">
                <a:latin typeface="Arial" panose="020B0604020202020204" pitchFamily="34" charset="0"/>
                <a:cs typeface="Arial" panose="020B0604020202020204" pitchFamily="34" charset="0"/>
              </a:rPr>
              <a:t>appearance</a:t>
            </a:r>
            <a:r>
              <a:rPr lang="en-US" sz="2400" dirty="0">
                <a:latin typeface="Arial" panose="020B0604020202020204" pitchFamily="34" charset="0"/>
                <a:cs typeface="Arial" panose="020B0604020202020204" pitchFamily="34" charset="0"/>
              </a:rPr>
              <a:t>, not just function.</a:t>
            </a:r>
          </a:p>
        </p:txBody>
      </p:sp>
      <p:sp>
        <p:nvSpPr>
          <p:cNvPr id="4" name="Slide Number Placeholder 3">
            <a:extLst>
              <a:ext uri="{FF2B5EF4-FFF2-40B4-BE49-F238E27FC236}">
                <a16:creationId xmlns:a16="http://schemas.microsoft.com/office/drawing/2014/main" id="{D46EC891-09EF-E23D-7E1C-A6493F46577D}"/>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287879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Architecture pitch deck</Template>
  <TotalTime>1262</TotalTime>
  <Words>925</Words>
  <Application>Microsoft Office PowerPoint</Application>
  <PresentationFormat>Widescreen</PresentationFormat>
  <Paragraphs>151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Avenir Next LT Pro Light</vt:lpstr>
      <vt:lpstr>Calibri</vt:lpstr>
      <vt:lpstr>Posterama</vt:lpstr>
      <vt:lpstr>Custom</vt:lpstr>
      <vt:lpstr>Intellectual Property</vt:lpstr>
      <vt:lpstr>PowerPoint Presentation</vt:lpstr>
      <vt:lpstr>3 Important reasons to acquire ipr</vt:lpstr>
      <vt:lpstr>IP instruments</vt:lpstr>
      <vt:lpstr>IP Types</vt:lpstr>
      <vt:lpstr>Copyrights</vt:lpstr>
      <vt:lpstr>Patents</vt:lpstr>
      <vt:lpstr>Patents</vt:lpstr>
      <vt:lpstr>Industrial Design  (Design Rights / Design Patent in US)</vt:lpstr>
      <vt:lpstr>Trademarks</vt:lpstr>
      <vt:lpstr>PowerPoint Presentation</vt:lpstr>
      <vt:lpstr>PowerPoint Presentation</vt:lpstr>
      <vt:lpstr>Supplementary readings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Leena Rehman</dc:creator>
  <cp:lastModifiedBy>Leena A.</cp:lastModifiedBy>
  <cp:revision>10</cp:revision>
  <dcterms:created xsi:type="dcterms:W3CDTF">2025-05-12T12:25:39Z</dcterms:created>
  <dcterms:modified xsi:type="dcterms:W3CDTF">2025-10-20T06:24:14Z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