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8" r:id="rId2"/>
    <p:sldId id="289" r:id="rId3"/>
    <p:sldId id="295" r:id="rId4"/>
    <p:sldId id="325" r:id="rId5"/>
    <p:sldId id="326" r:id="rId6"/>
    <p:sldId id="327" r:id="rId7"/>
    <p:sldId id="328" r:id="rId8"/>
    <p:sldId id="329" r:id="rId9"/>
    <p:sldId id="330" r:id="rId10"/>
    <p:sldId id="290" r:id="rId11"/>
    <p:sldId id="331" r:id="rId12"/>
    <p:sldId id="338" r:id="rId13"/>
    <p:sldId id="337" r:id="rId14"/>
    <p:sldId id="332" r:id="rId15"/>
    <p:sldId id="333" r:id="rId16"/>
    <p:sldId id="334" r:id="rId17"/>
    <p:sldId id="335" r:id="rId18"/>
    <p:sldId id="336" r:id="rId19"/>
    <p:sldId id="339" r:id="rId20"/>
    <p:sldId id="340" r:id="rId21"/>
    <p:sldId id="341" r:id="rId22"/>
    <p:sldId id="342" r:id="rId23"/>
    <p:sldId id="346" r:id="rId24"/>
    <p:sldId id="347" r:id="rId25"/>
    <p:sldId id="345" r:id="rId26"/>
    <p:sldId id="344" r:id="rId27"/>
    <p:sldId id="343" r:id="rId28"/>
  </p:sldIdLst>
  <p:sldSz cx="12204700" cy="68770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6">
          <p15:clr>
            <a:srgbClr val="A4A3A4"/>
          </p15:clr>
        </p15:guide>
        <p15:guide id="4" pos="38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24" y="43"/>
      </p:cViewPr>
      <p:guideLst>
        <p:guide orient="horz" pos="2160"/>
        <p:guide pos="2880"/>
        <p:guide orient="horz" pos="2166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48D0D-4546-4943-BF2E-D75CD0178BB2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A831F-4341-48C9-A92C-9F37CB7CB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4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5356" y="2136344"/>
            <a:ext cx="10373995" cy="14741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707" y="3896995"/>
            <a:ext cx="8543290" cy="175746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8408" y="275404"/>
            <a:ext cx="2746058" cy="58677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239" y="275404"/>
            <a:ext cx="8034761" cy="58677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1" y="4419144"/>
            <a:ext cx="10373995" cy="136585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091" y="2914789"/>
            <a:ext cx="10373995" cy="15043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239" y="1604649"/>
            <a:ext cx="5390409" cy="4538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059" y="1604649"/>
            <a:ext cx="5390409" cy="45385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7" y="1539377"/>
            <a:ext cx="5392529" cy="641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237" y="2180918"/>
            <a:ext cx="5392529" cy="39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821" y="1539377"/>
            <a:ext cx="5394647" cy="641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9821" y="2180918"/>
            <a:ext cx="5394647" cy="39622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6" y="273810"/>
            <a:ext cx="4015262" cy="11652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1700" y="273811"/>
            <a:ext cx="6822766" cy="586937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236" y="1439090"/>
            <a:ext cx="4015262" cy="470409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206" y="4813937"/>
            <a:ext cx="7322820" cy="5683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2206" y="614478"/>
            <a:ext cx="7322820" cy="41262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2206" y="5382249"/>
            <a:ext cx="7322820" cy="807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236" y="275402"/>
            <a:ext cx="10984230" cy="1146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236" y="1604649"/>
            <a:ext cx="10984230" cy="4538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0235" y="6374008"/>
            <a:ext cx="2847764" cy="366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9943" y="6374008"/>
            <a:ext cx="3864821" cy="366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6702" y="6374008"/>
            <a:ext cx="2847764" cy="366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333EA-4AEF-ABF6-78F6-0A38813E8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90" y="1535751"/>
            <a:ext cx="9153525" cy="2817174"/>
          </a:xfrm>
        </p:spPr>
        <p:txBody>
          <a:bodyPr>
            <a:normAutofit/>
          </a:bodyPr>
          <a:lstStyle/>
          <a:p>
            <a:r>
              <a:rPr lang="en-US" b="1" dirty="0">
                <a:cs typeface="Aharoni" panose="020B0604020202020204" pitchFamily="2" charset="-79"/>
              </a:rPr>
              <a:t>MTS-417</a:t>
            </a:r>
            <a:br>
              <a:rPr lang="en-US" b="1" dirty="0">
                <a:cs typeface="Aharoni" panose="020B0604020202020204" pitchFamily="2" charset="-79"/>
              </a:rPr>
            </a:br>
            <a:r>
              <a:rPr lang="en-US" b="1" dirty="0">
                <a:cs typeface="Aharoni" panose="020B0604020202020204" pitchFamily="2" charset="-79"/>
              </a:rPr>
              <a:t>Intro to Robotics</a:t>
            </a:r>
            <a:br>
              <a:rPr lang="en-US" b="1" dirty="0">
                <a:cs typeface="Aharoni" panose="020B0604020202020204" pitchFamily="2" charset="-79"/>
              </a:rPr>
            </a:br>
            <a:r>
              <a:rPr lang="en-US" b="1" dirty="0">
                <a:cs typeface="Aharoni" panose="020B0604020202020204" pitchFamily="2" charset="-79"/>
              </a:rPr>
              <a:t>LAB No. 1</a:t>
            </a:r>
            <a:br>
              <a:rPr lang="en-US" b="1" dirty="0">
                <a:cs typeface="Aharoni" panose="020B0604020202020204" pitchFamily="2" charset="-79"/>
              </a:rPr>
            </a:br>
            <a:r>
              <a:rPr lang="en-US" b="1" dirty="0">
                <a:cs typeface="Aharoni" panose="020B0604020202020204" pitchFamily="2" charset="-79"/>
              </a:rPr>
              <a:t>Introduction to CoppeliaSim EDU</a:t>
            </a:r>
            <a:endParaRPr lang="x-none" b="1" dirty="0">
              <a:cs typeface="Aharoni" panose="020B060402020202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6D59C-1AAA-8ED9-8A68-8E8EAF2A7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705" y="4805084"/>
            <a:ext cx="9153525" cy="166036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Lab Prepared by: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LE Hamza Sohail</a:t>
            </a:r>
            <a:endParaRPr lang="x-none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73C7C9C-4002-2763-96B6-B838A6E62090}"/>
              </a:ext>
            </a:extLst>
          </p:cNvPr>
          <p:cNvSpPr txBox="1"/>
          <p:nvPr/>
        </p:nvSpPr>
        <p:spPr>
          <a:xfrm>
            <a:off x="1708660" y="114620"/>
            <a:ext cx="878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Fall 2025 – DE 44 MTS</a:t>
            </a:r>
            <a:endParaRPr lang="x-none" sz="2800" b="1" dirty="0"/>
          </a:p>
        </p:txBody>
      </p:sp>
      <p:pic>
        <p:nvPicPr>
          <p:cNvPr id="1026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49DE58A6-D463-19C9-70ED-E8B4B4B6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C5D7AF-B564-2AC9-A0FC-4AD46F4CB98C}"/>
              </a:ext>
            </a:extLst>
          </p:cNvPr>
          <p:cNvSpPr txBox="1"/>
          <p:nvPr/>
        </p:nvSpPr>
        <p:spPr>
          <a:xfrm>
            <a:off x="1525590" y="6049947"/>
            <a:ext cx="9153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Department of Mechatronics Engineering, National University of Sciences and Technology, College of E&amp;ME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984042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7362C3C-3F6D-0A17-1BA3-F23DFED21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6A7BEF-B69E-9CC7-55B8-6CC25A5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Learning Objectives LAB 1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F7B2B6-04CE-A180-6489-BCF7AA4F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5108345"/>
          </a:xfrm>
        </p:spPr>
        <p:txBody>
          <a:bodyPr>
            <a:normAutofit/>
          </a:bodyPr>
          <a:lstStyle/>
          <a:p>
            <a:r>
              <a:rPr lang="en-US" dirty="0"/>
              <a:t>Understand CoppeliaSim EDU interface and scene hierarchy</a:t>
            </a:r>
          </a:p>
          <a:p>
            <a:r>
              <a:rPr lang="en-US" dirty="0"/>
              <a:t>Learn world vs local frame</a:t>
            </a:r>
          </a:p>
          <a:p>
            <a:r>
              <a:rPr lang="en-US" dirty="0"/>
              <a:t>Add, move, and simulate objects</a:t>
            </a:r>
          </a:p>
          <a:p>
            <a:r>
              <a:rPr lang="en-US" dirty="0"/>
              <a:t>Write and attach Lua child scripts</a:t>
            </a:r>
          </a:p>
          <a:p>
            <a:r>
              <a:rPr lang="en-US" dirty="0"/>
              <a:t>Move an object using a mathematical function</a:t>
            </a:r>
          </a:p>
          <a:p>
            <a:r>
              <a:rPr lang="en-US" dirty="0"/>
              <a:t>Introduce vector subtraction</a:t>
            </a:r>
          </a:p>
          <a:p>
            <a:r>
              <a:rPr lang="en-US" dirty="0"/>
              <a:t>Compute Euclidean distance between robot and goal</a:t>
            </a:r>
          </a:p>
          <a:p>
            <a:r>
              <a:rPr lang="en-US" dirty="0"/>
              <a:t>Use dot product to measure robot alignment with goal</a:t>
            </a:r>
          </a:p>
          <a:p>
            <a:endParaRPr lang="x-none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C1E976D2-A578-32EF-0017-885ECAFC3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89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3E3EB2-D66A-26E2-5A40-06C3377B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C35CA-1F7F-A9FC-8912-F61DD501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Learning Objectives LAB 1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4CF2BE-4828-10D1-54E5-80949B1A6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5108345"/>
          </a:xfrm>
        </p:spPr>
        <p:txBody>
          <a:bodyPr>
            <a:normAutofit/>
          </a:bodyPr>
          <a:lstStyle/>
          <a:p>
            <a:r>
              <a:rPr lang="en-US" dirty="0"/>
              <a:t>Relate linear and angular velocity to robot motion</a:t>
            </a:r>
          </a:p>
          <a:p>
            <a:r>
              <a:rPr lang="en-US" dirty="0"/>
              <a:t>See how equations define motion (linear, oscillatory, circular, spiral) and Implement these equations in CoppeliaSim EDU 4.7</a:t>
            </a:r>
          </a:p>
          <a:p>
            <a:endParaRPr lang="x-none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8DA8151D-137E-8F74-320B-4B8BE425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0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F71DBD-FAC6-53CC-CEF9-898B40CCC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E97D5-DEFD-979A-360D-CA338331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Theory (World vs Local Frames)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A109BB-7B7B-E353-744A-769B3E9EE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5108345"/>
          </a:xfrm>
        </p:spPr>
        <p:txBody>
          <a:bodyPr>
            <a:normAutofit/>
          </a:bodyPr>
          <a:lstStyle/>
          <a:p>
            <a:r>
              <a:rPr lang="en-US" dirty="0"/>
              <a:t>World frame: fixed global reference</a:t>
            </a:r>
          </a:p>
          <a:p>
            <a:r>
              <a:rPr lang="en-US" dirty="0"/>
              <a:t>Local frame: attached to each object, moves with it</a:t>
            </a:r>
          </a:p>
          <a:p>
            <a:r>
              <a:rPr lang="en-US" dirty="0"/>
              <a:t>Robots operate in local frames; positions shown in world frame</a:t>
            </a:r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1FA35037-D2EF-E768-8788-841551DB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815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BA89E70-87A1-74D6-E2E7-683F62FE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1BA3DE-74F0-4179-F104-DE676EEF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COPPELIASIM EDU 4.7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690494-92A4-F788-E0D4-2857EDDF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5108345"/>
          </a:xfrm>
        </p:spPr>
        <p:txBody>
          <a:bodyPr>
            <a:normAutofit/>
          </a:bodyPr>
          <a:lstStyle/>
          <a:p>
            <a:r>
              <a:rPr lang="en-US" dirty="0"/>
              <a:t>Open CoppeliaSim 4.7 EDU</a:t>
            </a:r>
          </a:p>
          <a:p>
            <a:r>
              <a:rPr lang="en-US" dirty="0"/>
              <a:t>Add a cube, sphere, and cylinder; rename in Scene Hierarchy</a:t>
            </a:r>
          </a:p>
          <a:p>
            <a:r>
              <a:rPr lang="en-US" dirty="0"/>
              <a:t>Move, rotate, and scale objects</a:t>
            </a:r>
          </a:p>
          <a:p>
            <a:r>
              <a:rPr lang="en-US" dirty="0"/>
              <a:t>Run simulation and observe gravity</a:t>
            </a:r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055ACAB8-64F6-A3C1-5FBA-5CB4A94C0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A5D281-78D1-8DA3-2262-B1F4CDF7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0EF5D-2355-9B86-EADA-C19ADE88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Linear Motion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9A7870-FD50-9604-0DEB-10B7B8A0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510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Equation: x(t) = v · t</a:t>
            </a:r>
          </a:p>
          <a:p>
            <a:r>
              <a:rPr lang="en-US" dirty="0"/>
              <a:t>Insert a Cuboid</a:t>
            </a:r>
          </a:p>
          <a:p>
            <a:r>
              <a:rPr lang="en-US" dirty="0"/>
              <a:t>Attach a non-threaded child script</a:t>
            </a:r>
          </a:p>
          <a:p>
            <a:r>
              <a:rPr lang="en-US" dirty="0"/>
              <a:t>Modify script to move the cube with a sine function</a:t>
            </a:r>
          </a:p>
          <a:p>
            <a:endParaRPr lang="fr-FR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9F0AC80E-EC8E-3B1C-CD4D-0EDE7B585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99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D26F72-A41B-5B9A-EDDA-07DDA61E0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56E0D0-C718-A477-134E-FD89A4C7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Linear Motion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D25548-C332-0954-CEB3-AAF48F4EF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5108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Equation: x(t) = v · t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sysCall_init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cube = </a:t>
            </a:r>
            <a:r>
              <a:rPr lang="en-US" dirty="0" err="1">
                <a:latin typeface="Consolas"/>
              </a:rPr>
              <a:t>sim.getObjectHandle</a:t>
            </a:r>
            <a:r>
              <a:rPr lang="en-US" dirty="0">
                <a:latin typeface="Consolas"/>
              </a:rPr>
              <a:t>('Cuboid')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sysCall_actuation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t = </a:t>
            </a:r>
            <a:r>
              <a:rPr lang="en-US" dirty="0" err="1">
                <a:latin typeface="Consolas"/>
              </a:rPr>
              <a:t>sim.getSimulationTime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v = 0.1  -- m/s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x = v * 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sim.setObjectPosition</a:t>
            </a:r>
            <a:r>
              <a:rPr lang="en-US" dirty="0">
                <a:latin typeface="Consolas"/>
              </a:rPr>
              <a:t>(cube, -1, {x, 0, 0})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</a:p>
          <a:p>
            <a:endParaRPr lang="fr-FR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535F6C52-BAF3-D069-6FF7-3B558681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84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C04CC03-1260-0715-3BA5-6E2AEBF5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9BC35C-2D50-B289-8DED-419D85CD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Oscillatory Motion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1399CD-901D-7D3C-360B-2F197BADD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51083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Equation: x(t) = A sin(</a:t>
            </a:r>
            <a:r>
              <a:rPr lang="el-GR" b="1" dirty="0"/>
              <a:t>ω</a:t>
            </a:r>
            <a:r>
              <a:rPr lang="en-US" b="1" dirty="0"/>
              <a:t>t)</a:t>
            </a:r>
          </a:p>
          <a:p>
            <a:pPr marL="0" indent="0">
              <a:buNone/>
            </a:pPr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sysCall_init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cube = </a:t>
            </a:r>
            <a:r>
              <a:rPr lang="en-US" dirty="0" err="1">
                <a:latin typeface="Consolas"/>
              </a:rPr>
              <a:t>sim.getObjectHandle</a:t>
            </a:r>
            <a:r>
              <a:rPr lang="en-US" dirty="0">
                <a:latin typeface="Consolas"/>
              </a:rPr>
              <a:t>('Cuboid')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sysCall_actuation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t = </a:t>
            </a:r>
            <a:r>
              <a:rPr lang="en-US" dirty="0" err="1">
                <a:latin typeface="Consolas"/>
              </a:rPr>
              <a:t>sim.getSimulationTime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A = 0.5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x = A * </a:t>
            </a:r>
            <a:r>
              <a:rPr lang="en-US" dirty="0" err="1">
                <a:latin typeface="Consolas"/>
              </a:rPr>
              <a:t>math.sin</a:t>
            </a:r>
            <a:r>
              <a:rPr lang="en-US" dirty="0">
                <a:latin typeface="Consolas"/>
              </a:rPr>
              <a:t>(t)  -- oscillates ±0.5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sim.setObjectPosition</a:t>
            </a:r>
            <a:r>
              <a:rPr lang="en-US" dirty="0">
                <a:latin typeface="Consolas"/>
              </a:rPr>
              <a:t>(cube, -1, {x, 0, 0})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</a:p>
          <a:p>
            <a:endParaRPr lang="fr-FR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F2F9A3EF-63BE-2B98-0851-302DBB3C8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ab02_oscillatory.png">
            <a:extLst>
              <a:ext uri="{FF2B5EF4-FFF2-40B4-BE49-F238E27FC236}">
                <a16:creationId xmlns:a16="http://schemas.microsoft.com/office/drawing/2014/main" xmlns="" id="{B3C8291B-0ECB-71BE-94A2-2F61B747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997" y="100234"/>
            <a:ext cx="3243057" cy="241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FB6CA4B-F126-0BAC-8207-5D0D8BFCB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A2CCA-0899-282D-C3F6-0D8FB457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Circular Motion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084CD-A341-14B2-21AF-CA82D17D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5108345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Equations: x(t) = R cos(</a:t>
            </a:r>
            <a:r>
              <a:rPr lang="fr-FR" b="1" dirty="0" err="1"/>
              <a:t>ωt</a:t>
            </a:r>
            <a:r>
              <a:rPr lang="fr-FR" b="1" dirty="0"/>
              <a:t>),  y(t) = R sin(</a:t>
            </a:r>
            <a:r>
              <a:rPr lang="fr-FR" b="1" dirty="0" err="1"/>
              <a:t>ωt</a:t>
            </a:r>
            <a:r>
              <a:rPr lang="fr-FR" b="1" dirty="0"/>
              <a:t>)</a:t>
            </a:r>
          </a:p>
          <a:p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sysCall_init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cube = </a:t>
            </a:r>
            <a:r>
              <a:rPr lang="en-US" dirty="0" err="1">
                <a:latin typeface="Consolas"/>
              </a:rPr>
              <a:t>sim.getObjectHandle</a:t>
            </a:r>
            <a:r>
              <a:rPr lang="en-US" dirty="0">
                <a:latin typeface="Consolas"/>
              </a:rPr>
              <a:t>('Cuboid')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sysCall_actuation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t = </a:t>
            </a:r>
            <a:r>
              <a:rPr lang="en-US" dirty="0" err="1">
                <a:latin typeface="Consolas"/>
              </a:rPr>
              <a:t>sim.getSimulationTime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R = 0.5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x = R * </a:t>
            </a:r>
            <a:r>
              <a:rPr lang="en-US" dirty="0" err="1">
                <a:latin typeface="Consolas"/>
              </a:rPr>
              <a:t>math.cos</a:t>
            </a:r>
            <a:r>
              <a:rPr lang="en-US" dirty="0">
                <a:latin typeface="Consolas"/>
              </a:rPr>
              <a:t>(t)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y = R * </a:t>
            </a:r>
            <a:r>
              <a:rPr lang="en-US" dirty="0" err="1">
                <a:latin typeface="Consolas"/>
              </a:rPr>
              <a:t>math.sin</a:t>
            </a:r>
            <a:r>
              <a:rPr lang="en-US" dirty="0">
                <a:latin typeface="Consolas"/>
              </a:rPr>
              <a:t>(t)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sim.setObjectPosition</a:t>
            </a:r>
            <a:r>
              <a:rPr lang="en-US" dirty="0">
                <a:latin typeface="Consolas"/>
              </a:rPr>
              <a:t>(cube, -1, {x, y, 0})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</a:p>
          <a:p>
            <a:endParaRPr lang="fr-FR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B7D98D2C-998F-25D2-25BF-B9685E436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ab06_circle.png">
            <a:extLst>
              <a:ext uri="{FF2B5EF4-FFF2-40B4-BE49-F238E27FC236}">
                <a16:creationId xmlns:a16="http://schemas.microsoft.com/office/drawing/2014/main" xmlns="" id="{EED5A42F-6AC6-0C9C-9B2D-6A850DD1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551" y="-1"/>
            <a:ext cx="3335020" cy="248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8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2A83B69-7A97-FD65-4EA0-594E738C2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20205-778B-99A9-BF5F-C2ECE5D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Spline Motion 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4F225-64D7-C331-BAD3-5CE59848C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1741932"/>
            <a:ext cx="10984230" cy="5108345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Equations: x(t) = R(t) cos(</a:t>
            </a:r>
            <a:r>
              <a:rPr lang="fr-FR" b="1" dirty="0" err="1"/>
              <a:t>ωt</a:t>
            </a:r>
            <a:r>
              <a:rPr lang="fr-FR" b="1" dirty="0"/>
              <a:t>),  y(t) = R(t) sin(</a:t>
            </a:r>
            <a:r>
              <a:rPr lang="fr-FR" b="1" dirty="0" err="1"/>
              <a:t>ωt</a:t>
            </a:r>
            <a:r>
              <a:rPr lang="fr-FR" b="1" dirty="0"/>
              <a:t>),  R(t) = </a:t>
            </a:r>
            <a:r>
              <a:rPr lang="fr-FR" b="1" dirty="0" err="1"/>
              <a:t>k·t</a:t>
            </a:r>
            <a:endParaRPr lang="fr-FR" b="1" dirty="0"/>
          </a:p>
          <a:p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sysCall_init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cube = </a:t>
            </a:r>
            <a:r>
              <a:rPr lang="en-US" dirty="0" err="1">
                <a:latin typeface="Consolas"/>
              </a:rPr>
              <a:t>sim.getObjectHandle</a:t>
            </a:r>
            <a:r>
              <a:rPr lang="en-US" dirty="0">
                <a:latin typeface="Consolas"/>
              </a:rPr>
              <a:t>('Cuboid')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sysCall_actuation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t = </a:t>
            </a:r>
            <a:r>
              <a:rPr lang="en-US" dirty="0" err="1">
                <a:latin typeface="Consolas"/>
              </a:rPr>
              <a:t>sim.getSimulationTime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k = 0.05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R = k * t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x = R * </a:t>
            </a:r>
            <a:r>
              <a:rPr lang="en-US" dirty="0" err="1">
                <a:latin typeface="Consolas"/>
              </a:rPr>
              <a:t>math.cos</a:t>
            </a:r>
            <a:r>
              <a:rPr lang="en-US" dirty="0">
                <a:latin typeface="Consolas"/>
              </a:rPr>
              <a:t>(t)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y = R * </a:t>
            </a:r>
            <a:r>
              <a:rPr lang="en-US" dirty="0" err="1">
                <a:latin typeface="Consolas"/>
              </a:rPr>
              <a:t>math.sin</a:t>
            </a:r>
            <a:r>
              <a:rPr lang="en-US" dirty="0">
                <a:latin typeface="Consolas"/>
              </a:rPr>
              <a:t>(t)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</a:t>
            </a:r>
            <a:r>
              <a:rPr lang="en-US" dirty="0" err="1">
                <a:latin typeface="Consolas"/>
              </a:rPr>
              <a:t>sim.setObjectPosition</a:t>
            </a:r>
            <a:r>
              <a:rPr lang="en-US" dirty="0">
                <a:latin typeface="Consolas"/>
              </a:rPr>
              <a:t>(cube, -1, {x, y, 0})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</a:p>
          <a:p>
            <a:endParaRPr lang="fr-FR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EB633D9E-460B-C551-CB46-77016913E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ab06_spiral.png">
            <a:extLst>
              <a:ext uri="{FF2B5EF4-FFF2-40B4-BE49-F238E27FC236}">
                <a16:creationId xmlns:a16="http://schemas.microsoft.com/office/drawing/2014/main" xmlns="" id="{20A3561B-6FD3-D273-5EDC-1F89BC56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964" y="3069437"/>
            <a:ext cx="3540946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70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F2A0BB3-1AE7-279E-840C-48B57F3A2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B3612F-CEC3-B587-E8F5-9120C91B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Goal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F7EE75-CFA2-F5F8-8376-8CFECF57C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1741932"/>
            <a:ext cx="10984230" cy="51083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Introduce vector subtraction</a:t>
            </a:r>
          </a:p>
          <a:p>
            <a:pPr marL="0" indent="0">
              <a:buNone/>
            </a:pPr>
            <a:r>
              <a:rPr lang="en-US" b="1" dirty="0"/>
              <a:t>Compute Euclidean distance between robot and goal</a:t>
            </a:r>
          </a:p>
          <a:p>
            <a:r>
              <a:rPr lang="en-US" dirty="0"/>
              <a:t>Place Pioneer_p3dx robot</a:t>
            </a:r>
          </a:p>
          <a:p>
            <a:r>
              <a:rPr lang="en-US" dirty="0"/>
              <a:t>Place a cube at (2,2) as the goal</a:t>
            </a:r>
          </a:p>
          <a:p>
            <a:r>
              <a:rPr lang="en-US" dirty="0"/>
              <a:t>Attach a Lua script to compute distance</a:t>
            </a:r>
          </a:p>
          <a:p>
            <a:endParaRPr lang="fr-FR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52C4A1BD-98B3-B43E-9517-2C7FC311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0AF2299-7E64-4E71-EB8C-267DFB339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0" y="1250983"/>
            <a:ext cx="4102934" cy="981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91B3DFA-77DE-344E-1CC4-3E38ADE6C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350" y="3090392"/>
            <a:ext cx="5538033" cy="1183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77C2CAC-57DD-7640-5D43-EFE9C47A7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172" y="4886325"/>
            <a:ext cx="9087562" cy="171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0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023874-B576-1714-E143-3B6BE7B5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Lab Ethics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46F8BB-810D-C938-0C1F-CAC3890B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36" y="1768705"/>
            <a:ext cx="10984230" cy="4538535"/>
          </a:xfrm>
        </p:spPr>
        <p:txBody>
          <a:bodyPr/>
          <a:lstStyle/>
          <a:p>
            <a:r>
              <a:rPr lang="en-US" sz="3200" b="1" dirty="0"/>
              <a:t>Just be disciplined and respectful</a:t>
            </a:r>
            <a:r>
              <a:rPr lang="en-US" sz="3200" dirty="0"/>
              <a:t>…</a:t>
            </a:r>
          </a:p>
          <a:p>
            <a:pPr marL="0" indent="0">
              <a:buNone/>
            </a:pPr>
            <a:r>
              <a:rPr lang="en-US" sz="3200" dirty="0"/>
              <a:t>Discipline includes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Time management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Respecting peers,  staff, faculty, and </a:t>
            </a:r>
            <a:r>
              <a:rPr lang="en-US" sz="2800" b="1" dirty="0"/>
              <a:t>everyone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Turning off computers at the end of Lab.</a:t>
            </a:r>
          </a:p>
          <a:p>
            <a:r>
              <a:rPr lang="en-US" sz="3200" dirty="0"/>
              <a:t>Participation is highly encouraged and Graded as well.</a:t>
            </a:r>
          </a:p>
          <a:p>
            <a:r>
              <a:rPr lang="en-US" sz="3200" dirty="0"/>
              <a:t>Eatables are not allowed in lab.   </a:t>
            </a:r>
          </a:p>
          <a:p>
            <a:endParaRPr lang="x-none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83C17C22-1E04-2887-F8DE-D9857A6ED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15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51FF4D1-2BC3-1A48-A647-9793221E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AC92FA-208C-90B6-2BBA-7C5EC2609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Goal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7CBBAC-AF18-22A5-A5BA-282CAE277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1741932"/>
            <a:ext cx="10984230" cy="510834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sysCall_init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robot = </a:t>
            </a:r>
            <a:r>
              <a:rPr lang="en-US" dirty="0" err="1">
                <a:latin typeface="Consolas"/>
              </a:rPr>
              <a:t>sim.getObjectHandle</a:t>
            </a:r>
            <a:r>
              <a:rPr lang="en-US" dirty="0">
                <a:latin typeface="Consolas"/>
              </a:rPr>
              <a:t>('Pioneer_p3dx')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goal  = </a:t>
            </a:r>
            <a:r>
              <a:rPr lang="en-US" dirty="0" err="1">
                <a:latin typeface="Consolas"/>
              </a:rPr>
              <a:t>sim.getObjectHandle</a:t>
            </a:r>
            <a:r>
              <a:rPr lang="en-US" dirty="0">
                <a:latin typeface="Consolas"/>
              </a:rPr>
              <a:t>('Cuboid')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function </a:t>
            </a:r>
            <a:r>
              <a:rPr lang="en-US" dirty="0" err="1">
                <a:latin typeface="Consolas"/>
              </a:rPr>
              <a:t>sysCall_actuation</a:t>
            </a:r>
            <a:r>
              <a:rPr lang="en-US" dirty="0">
                <a:latin typeface="Consolas"/>
              </a:rPr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</a:t>
            </a:r>
            <a:r>
              <a:rPr lang="en-US" dirty="0" err="1">
                <a:latin typeface="Consolas"/>
              </a:rPr>
              <a:t>rPos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sim.getObjectPosition</a:t>
            </a:r>
            <a:r>
              <a:rPr lang="en-US" dirty="0">
                <a:latin typeface="Consolas"/>
              </a:rPr>
              <a:t>(robot,-1)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</a:t>
            </a:r>
            <a:r>
              <a:rPr lang="en-US" dirty="0" err="1">
                <a:latin typeface="Consolas"/>
              </a:rPr>
              <a:t>gPos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sim.getObjectPosition</a:t>
            </a:r>
            <a:r>
              <a:rPr lang="en-US" dirty="0">
                <a:latin typeface="Consolas"/>
              </a:rPr>
              <a:t>(goal,-1)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dx = </a:t>
            </a:r>
            <a:r>
              <a:rPr lang="en-US" dirty="0" err="1">
                <a:latin typeface="Consolas"/>
              </a:rPr>
              <a:t>gPos</a:t>
            </a:r>
            <a:r>
              <a:rPr lang="en-US" dirty="0">
                <a:latin typeface="Consolas"/>
              </a:rPr>
              <a:t>[1] - </a:t>
            </a:r>
            <a:r>
              <a:rPr lang="en-US" dirty="0" err="1">
                <a:latin typeface="Consolas"/>
              </a:rPr>
              <a:t>rPos</a:t>
            </a:r>
            <a:r>
              <a:rPr lang="en-US" dirty="0">
                <a:latin typeface="Consolas"/>
              </a:rPr>
              <a:t>[1]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</a:t>
            </a:r>
            <a:r>
              <a:rPr lang="en-US" dirty="0" err="1">
                <a:latin typeface="Consolas"/>
              </a:rPr>
              <a:t>dy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gPos</a:t>
            </a:r>
            <a:r>
              <a:rPr lang="en-US" dirty="0">
                <a:latin typeface="Consolas"/>
              </a:rPr>
              <a:t>[2] - </a:t>
            </a:r>
            <a:r>
              <a:rPr lang="en-US" dirty="0" err="1">
                <a:latin typeface="Consolas"/>
              </a:rPr>
              <a:t>rPos</a:t>
            </a:r>
            <a:r>
              <a:rPr lang="en-US" dirty="0">
                <a:latin typeface="Consolas"/>
              </a:rPr>
              <a:t>[2]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local </a:t>
            </a:r>
            <a:r>
              <a:rPr lang="en-US" dirty="0" err="1">
                <a:latin typeface="Consolas"/>
              </a:rPr>
              <a:t>dist</a:t>
            </a:r>
            <a:r>
              <a:rPr lang="en-US" dirty="0">
                <a:latin typeface="Consolas"/>
              </a:rPr>
              <a:t> = </a:t>
            </a:r>
            <a:r>
              <a:rPr lang="en-US" dirty="0" err="1">
                <a:latin typeface="Consolas"/>
              </a:rPr>
              <a:t>math.sqrt</a:t>
            </a:r>
            <a:r>
              <a:rPr lang="en-US" dirty="0">
                <a:latin typeface="Consolas"/>
              </a:rPr>
              <a:t>(dx*dx + </a:t>
            </a:r>
            <a:r>
              <a:rPr lang="en-US" dirty="0" err="1">
                <a:latin typeface="Consolas"/>
              </a:rPr>
              <a:t>dy</a:t>
            </a:r>
            <a:r>
              <a:rPr lang="en-US" dirty="0">
                <a:latin typeface="Consolas"/>
              </a:rPr>
              <a:t>*</a:t>
            </a:r>
            <a:r>
              <a:rPr lang="en-US" dirty="0" err="1">
                <a:latin typeface="Consolas"/>
              </a:rPr>
              <a:t>dy</a:t>
            </a:r>
            <a:r>
              <a:rPr lang="en-US" dirty="0">
                <a:latin typeface="Consolas"/>
              </a:rPr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    print(</a:t>
            </a:r>
            <a:r>
              <a:rPr lang="en-US" dirty="0" err="1">
                <a:latin typeface="Consolas"/>
              </a:rPr>
              <a:t>string.format</a:t>
            </a:r>
            <a:r>
              <a:rPr lang="en-US" dirty="0">
                <a:latin typeface="Consolas"/>
              </a:rPr>
              <a:t>("Distance to goal: %.2f m", </a:t>
            </a:r>
            <a:r>
              <a:rPr lang="en-US" dirty="0" err="1">
                <a:latin typeface="Consolas"/>
              </a:rPr>
              <a:t>dist</a:t>
            </a:r>
            <a:r>
              <a:rPr lang="en-US" dirty="0">
                <a:latin typeface="Consolas"/>
              </a:rPr>
              <a:t>))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latin typeface="Consolas"/>
              </a:rPr>
              <a:t>end</a:t>
            </a:r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0EEFA920-6F1A-3608-8D30-BF093B15F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32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29FA20-762C-63C7-7538-19956246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2D4B-A6B6-B9EC-609B-9E95EE7E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 Alignment (Dot Product)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8336EF-FD6D-BD96-46AC-3920691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0117"/>
            <a:ext cx="10984230" cy="5108345"/>
          </a:xfrm>
        </p:spPr>
        <p:txBody>
          <a:bodyPr>
            <a:normAutofit/>
          </a:bodyPr>
          <a:lstStyle/>
          <a:p>
            <a:r>
              <a:rPr lang="en-US" sz="2400" dirty="0"/>
              <a:t>Use dot product to measure robot alignment with goal</a:t>
            </a:r>
          </a:p>
          <a:p>
            <a:r>
              <a:rPr lang="en-US" sz="2400" dirty="0"/>
              <a:t>Use Pioneer_p3dx at origin</a:t>
            </a:r>
          </a:p>
          <a:p>
            <a:r>
              <a:rPr lang="en-US" sz="2400" dirty="0"/>
              <a:t>Place goal at (2,2)</a:t>
            </a:r>
          </a:p>
          <a:p>
            <a:r>
              <a:rPr lang="en-US" sz="2400" dirty="0"/>
              <a:t>Compute dot product b/w heading and goal vector</a:t>
            </a:r>
          </a:p>
          <a:p>
            <a:endParaRPr lang="en-US" sz="2400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B4400A81-DCB0-8DE7-DA11-BF53D557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E3E78E-B556-D65C-74D7-AC34F299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550" y="4364290"/>
            <a:ext cx="3962942" cy="2457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14ADB30-82BB-F7F8-E6F3-138A5E5A7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44" y="4364290"/>
            <a:ext cx="7024715" cy="7335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83BE409-8AF4-6B7F-8AB4-E294F06114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86" y="5404904"/>
            <a:ext cx="3733164" cy="1470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83EA967-1972-6C85-2F07-E9E5BFF36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3016" y="1118813"/>
            <a:ext cx="2784637" cy="6030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9C55F43-675A-AE58-A09F-39A61EBBE7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470" y="1864882"/>
            <a:ext cx="3962942" cy="11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48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02D894-E3F7-036C-3591-F8EA01C60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F44309-A5A1-E52D-50B6-09CB47E07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0"/>
            <a:ext cx="12190730" cy="68502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</a:rPr>
              <a:t>function </a:t>
            </a:r>
            <a:r>
              <a:rPr lang="en-US" sz="2400" dirty="0" err="1">
                <a:latin typeface="Consolas"/>
              </a:rPr>
              <a:t>sysCall_init</a:t>
            </a:r>
            <a:r>
              <a:rPr lang="en-US" sz="2400" dirty="0">
                <a:latin typeface="Consolas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robot = </a:t>
            </a:r>
            <a:r>
              <a:rPr lang="en-US" sz="2400" dirty="0" err="1">
                <a:latin typeface="Consolas"/>
              </a:rPr>
              <a:t>sim.getObjectHandle</a:t>
            </a:r>
            <a:r>
              <a:rPr lang="en-US" sz="2400" dirty="0">
                <a:latin typeface="Consolas"/>
              </a:rPr>
              <a:t>('Pioneer_p3dx')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goal  = </a:t>
            </a:r>
            <a:r>
              <a:rPr lang="en-US" sz="2400" dirty="0" err="1">
                <a:latin typeface="Consolas"/>
              </a:rPr>
              <a:t>sim.getObjectHandle</a:t>
            </a:r>
            <a:r>
              <a:rPr lang="en-US" sz="2400" dirty="0">
                <a:latin typeface="Consolas"/>
              </a:rPr>
              <a:t>('Cuboid')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end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function </a:t>
            </a:r>
            <a:r>
              <a:rPr lang="en-US" sz="2400" dirty="0" err="1">
                <a:latin typeface="Consolas"/>
              </a:rPr>
              <a:t>sysCall_actuation</a:t>
            </a:r>
            <a:r>
              <a:rPr lang="en-US" sz="2400" dirty="0">
                <a:latin typeface="Consolas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</a:t>
            </a:r>
            <a:r>
              <a:rPr lang="en-US" sz="2400" dirty="0" err="1">
                <a:latin typeface="Consolas"/>
              </a:rPr>
              <a:t>rPos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latin typeface="Consolas"/>
              </a:rPr>
              <a:t>sim.getObjectPosition</a:t>
            </a:r>
            <a:r>
              <a:rPr lang="en-US" sz="2400" dirty="0">
                <a:latin typeface="Consolas"/>
              </a:rPr>
              <a:t>(robot,-1)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</a:t>
            </a:r>
            <a:r>
              <a:rPr lang="en-US" sz="2400" dirty="0" err="1">
                <a:latin typeface="Consolas"/>
              </a:rPr>
              <a:t>gPos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latin typeface="Consolas"/>
              </a:rPr>
              <a:t>sim.getObjectPosition</a:t>
            </a:r>
            <a:r>
              <a:rPr lang="en-US" sz="2400" dirty="0">
                <a:latin typeface="Consolas"/>
              </a:rPr>
              <a:t>(goal,-1)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</a:t>
            </a:r>
            <a:r>
              <a:rPr lang="en-US" sz="2400" dirty="0">
                <a:latin typeface="Consolas"/>
              </a:rPr>
              <a:t>local </a:t>
            </a:r>
            <a:r>
              <a:rPr lang="en-US" sz="2400" dirty="0" err="1">
                <a:latin typeface="Consolas"/>
              </a:rPr>
              <a:t>ori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latin typeface="Consolas"/>
              </a:rPr>
              <a:t>sim.getObjectOrientation</a:t>
            </a:r>
            <a:r>
              <a:rPr lang="en-US" sz="2400" dirty="0">
                <a:latin typeface="Consolas"/>
              </a:rPr>
              <a:t>(robot,-1)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</a:rPr>
              <a:t>-- </a:t>
            </a:r>
            <a:r>
              <a:rPr lang="en-US" sz="2000" dirty="0" err="1">
                <a:latin typeface="Consolas"/>
              </a:rPr>
              <a:t>ori</a:t>
            </a:r>
            <a:r>
              <a:rPr lang="en-US" sz="2000" dirty="0">
                <a:latin typeface="Consolas"/>
              </a:rPr>
              <a:t>[1] = alpha (rotation around X-axis) → Roll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</a:rPr>
              <a:t>-- </a:t>
            </a:r>
            <a:r>
              <a:rPr lang="en-US" sz="2000" dirty="0" err="1">
                <a:latin typeface="Consolas"/>
              </a:rPr>
              <a:t>ori</a:t>
            </a:r>
            <a:r>
              <a:rPr lang="en-US" sz="2000" dirty="0">
                <a:latin typeface="Consolas"/>
              </a:rPr>
              <a:t>[2] = beta  (rotation around Y-axis) → Pitch  </a:t>
            </a:r>
          </a:p>
          <a:p>
            <a:pPr marL="400050" lvl="1" indent="0">
              <a:buNone/>
            </a:pPr>
            <a:r>
              <a:rPr lang="en-US" sz="2000" dirty="0">
                <a:latin typeface="Consolas"/>
              </a:rPr>
              <a:t>-- </a:t>
            </a:r>
            <a:r>
              <a:rPr lang="en-US" sz="2000" dirty="0" err="1">
                <a:latin typeface="Consolas"/>
              </a:rPr>
              <a:t>ori</a:t>
            </a:r>
            <a:r>
              <a:rPr lang="en-US" sz="2000" dirty="0">
                <a:latin typeface="Consolas"/>
              </a:rPr>
              <a:t>[3] = gamma (rotation around Z-axis) → Yaw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latin typeface="Consolas"/>
              </a:rPr>
              <a:t>    local theta = </a:t>
            </a:r>
            <a:r>
              <a:rPr lang="en-US" sz="2000" dirty="0" err="1">
                <a:latin typeface="Consolas"/>
              </a:rPr>
              <a:t>ori</a:t>
            </a:r>
            <a:r>
              <a:rPr lang="en-US" sz="2000" dirty="0">
                <a:latin typeface="Consolas"/>
              </a:rPr>
              <a:t>[3</a:t>
            </a:r>
            <a:r>
              <a:rPr lang="en-US" sz="2000" dirty="0" smtClean="0">
                <a:latin typeface="Consolas"/>
              </a:rPr>
              <a:t>]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</a:rPr>
              <a:t>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latin typeface="Consolas"/>
              </a:rPr>
              <a:t>    </a:t>
            </a:r>
            <a:r>
              <a:rPr lang="en-US" sz="2400" dirty="0">
                <a:latin typeface="Consolas"/>
              </a:rPr>
              <a:t>-- Robot heading vector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</a:t>
            </a:r>
            <a:r>
              <a:rPr lang="en-US" sz="2400" dirty="0" err="1">
                <a:latin typeface="Consolas"/>
              </a:rPr>
              <a:t>vx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latin typeface="Consolas"/>
              </a:rPr>
              <a:t>math.cos</a:t>
            </a:r>
            <a:r>
              <a:rPr lang="en-US" sz="2400" dirty="0">
                <a:latin typeface="Consolas"/>
              </a:rPr>
              <a:t>(theta)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</a:t>
            </a:r>
            <a:r>
              <a:rPr lang="en-US" sz="2400" dirty="0" err="1">
                <a:latin typeface="Consolas"/>
              </a:rPr>
              <a:t>vy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latin typeface="Consolas"/>
              </a:rPr>
              <a:t>math.sin</a:t>
            </a:r>
            <a:r>
              <a:rPr lang="en-US" sz="2400" dirty="0">
                <a:latin typeface="Consolas"/>
              </a:rPr>
              <a:t>(theta)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-- Goal direction vector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dx = </a:t>
            </a:r>
            <a:r>
              <a:rPr lang="en-US" sz="2400" dirty="0" err="1">
                <a:latin typeface="Consolas"/>
              </a:rPr>
              <a:t>gPos</a:t>
            </a:r>
            <a:r>
              <a:rPr lang="en-US" sz="2400" dirty="0">
                <a:latin typeface="Consolas"/>
              </a:rPr>
              <a:t>[1] - </a:t>
            </a:r>
            <a:r>
              <a:rPr lang="en-US" sz="2400" dirty="0" err="1">
                <a:latin typeface="Consolas"/>
              </a:rPr>
              <a:t>rPos</a:t>
            </a:r>
            <a:r>
              <a:rPr lang="en-US" sz="2400" dirty="0">
                <a:latin typeface="Consolas"/>
              </a:rPr>
              <a:t>[1]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</a:t>
            </a:r>
            <a:r>
              <a:rPr lang="en-US" sz="2400" dirty="0" err="1">
                <a:latin typeface="Consolas"/>
              </a:rPr>
              <a:t>dy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latin typeface="Consolas"/>
              </a:rPr>
              <a:t>gPos</a:t>
            </a:r>
            <a:r>
              <a:rPr lang="en-US" sz="2400" dirty="0">
                <a:latin typeface="Consolas"/>
              </a:rPr>
              <a:t>[2] - </a:t>
            </a:r>
            <a:r>
              <a:rPr lang="en-US" sz="2400" dirty="0" err="1">
                <a:latin typeface="Consolas"/>
              </a:rPr>
              <a:t>rPos</a:t>
            </a:r>
            <a:r>
              <a:rPr lang="en-US" sz="2400" dirty="0">
                <a:latin typeface="Consolas"/>
              </a:rPr>
              <a:t>[2]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-- Dot product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dot = </a:t>
            </a:r>
            <a:r>
              <a:rPr lang="en-US" sz="2400" dirty="0" err="1">
                <a:latin typeface="Consolas"/>
              </a:rPr>
              <a:t>vx</a:t>
            </a:r>
            <a:r>
              <a:rPr lang="en-US" sz="2400" dirty="0">
                <a:latin typeface="Consolas"/>
              </a:rPr>
              <a:t>*dx + </a:t>
            </a:r>
            <a:r>
              <a:rPr lang="en-US" sz="2400" dirty="0" err="1">
                <a:latin typeface="Consolas"/>
              </a:rPr>
              <a:t>vy</a:t>
            </a:r>
            <a:r>
              <a:rPr lang="en-US" sz="2400" dirty="0">
                <a:latin typeface="Consolas"/>
              </a:rPr>
              <a:t>*</a:t>
            </a:r>
            <a:r>
              <a:rPr lang="en-US" sz="2400" dirty="0" err="1">
                <a:latin typeface="Consolas"/>
              </a:rPr>
              <a:t>dy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print(</a:t>
            </a:r>
            <a:r>
              <a:rPr lang="en-US" sz="2400" dirty="0" err="1">
                <a:latin typeface="Consolas"/>
              </a:rPr>
              <a:t>string.format</a:t>
            </a:r>
            <a:r>
              <a:rPr lang="en-US" sz="2400" dirty="0">
                <a:latin typeface="Consolas"/>
              </a:rPr>
              <a:t>("Dot product = %.2f", dot))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699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565AB5-AA9E-4188-23EA-5701D2988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212F08-09A8-AF0B-54D9-920A0C4C5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1741932"/>
            <a:ext cx="10984230" cy="51083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34FF61-577D-0ED2-61B5-4DE896AB1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8" y="2080000"/>
            <a:ext cx="11472953" cy="44322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456E2C0-87EB-FCF3-3593-069815A7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21" y="122491"/>
            <a:ext cx="8624463" cy="161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08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B8A6893-7E2E-5CC4-C386-2B4627C4F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E12DA7-5E00-1E5B-5AE3-7A7B416A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1741932"/>
            <a:ext cx="10984230" cy="510834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93A85C8-260E-D4F2-6750-A4B784D01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21" y="122491"/>
            <a:ext cx="8624463" cy="1619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BE5C674-CF6B-07A7-330B-DC2170519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543" y="1515078"/>
            <a:ext cx="6144482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9D4956-59C5-CED3-330F-127ACE29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A143A2-8EF2-5168-A639-17A0FD96B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0"/>
            <a:ext cx="12190730" cy="6850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</a:rPr>
              <a:t>function </a:t>
            </a:r>
            <a:r>
              <a:rPr lang="en-US" sz="1800" dirty="0" err="1">
                <a:latin typeface="Consolas"/>
              </a:rPr>
              <a:t>sysCall_init</a:t>
            </a:r>
            <a:r>
              <a:rPr lang="en-US" sz="1800" dirty="0"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robot = </a:t>
            </a:r>
            <a:r>
              <a:rPr lang="en-US" sz="1800" dirty="0" err="1">
                <a:latin typeface="Consolas"/>
              </a:rPr>
              <a:t>sim.getObjectHandle</a:t>
            </a:r>
            <a:r>
              <a:rPr lang="en-US" sz="1800" dirty="0">
                <a:latin typeface="Consolas"/>
              </a:rPr>
              <a:t>('Pioneer_p3dx')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goal  = </a:t>
            </a:r>
            <a:r>
              <a:rPr lang="en-US" sz="1800" dirty="0" err="1">
                <a:latin typeface="Consolas"/>
              </a:rPr>
              <a:t>sim.getObjectHandle</a:t>
            </a:r>
            <a:r>
              <a:rPr lang="en-US" sz="1800" dirty="0">
                <a:latin typeface="Consolas"/>
              </a:rPr>
              <a:t>('Cuboid')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end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function </a:t>
            </a:r>
            <a:r>
              <a:rPr lang="en-US" sz="1800" dirty="0" err="1">
                <a:latin typeface="Consolas"/>
              </a:rPr>
              <a:t>sysCall_actuation</a:t>
            </a:r>
            <a:r>
              <a:rPr lang="en-US" sz="1800" dirty="0"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local </a:t>
            </a:r>
            <a:r>
              <a:rPr lang="en-US" sz="1800" dirty="0" err="1">
                <a:latin typeface="Consolas"/>
              </a:rPr>
              <a:t>rPos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sim.getObjectPosition</a:t>
            </a:r>
            <a:r>
              <a:rPr lang="en-US" sz="1800" dirty="0">
                <a:latin typeface="Consolas"/>
              </a:rPr>
              <a:t>(robot,-1)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local </a:t>
            </a:r>
            <a:r>
              <a:rPr lang="en-US" sz="1800" dirty="0" err="1">
                <a:latin typeface="Consolas"/>
              </a:rPr>
              <a:t>gPos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sim.getObjectPosition</a:t>
            </a:r>
            <a:r>
              <a:rPr lang="en-US" sz="1800" dirty="0">
                <a:latin typeface="Consolas"/>
              </a:rPr>
              <a:t>(goal,-1)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local theta = </a:t>
            </a:r>
            <a:r>
              <a:rPr lang="en-US" sz="1800" dirty="0" err="1">
                <a:latin typeface="Consolas"/>
              </a:rPr>
              <a:t>sim.getObjectOrientation</a:t>
            </a:r>
            <a:r>
              <a:rPr lang="en-US" sz="1800" dirty="0">
                <a:latin typeface="Consolas"/>
              </a:rPr>
              <a:t>(robot,-1)[3]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local </a:t>
            </a:r>
            <a:r>
              <a:rPr lang="en-US" sz="1800" dirty="0" err="1">
                <a:latin typeface="Consolas"/>
              </a:rPr>
              <a:t>vx</a:t>
            </a:r>
            <a:r>
              <a:rPr lang="en-US" sz="1800" dirty="0">
                <a:latin typeface="Consolas"/>
              </a:rPr>
              <a:t>, </a:t>
            </a:r>
            <a:r>
              <a:rPr lang="en-US" sz="1800" dirty="0" err="1">
                <a:latin typeface="Consolas"/>
              </a:rPr>
              <a:t>vy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math.cos</a:t>
            </a:r>
            <a:r>
              <a:rPr lang="en-US" sz="1800" dirty="0">
                <a:latin typeface="Consolas"/>
              </a:rPr>
              <a:t>(theta), </a:t>
            </a:r>
            <a:r>
              <a:rPr lang="en-US" sz="1800" dirty="0" err="1">
                <a:latin typeface="Consolas"/>
              </a:rPr>
              <a:t>math.sin</a:t>
            </a:r>
            <a:r>
              <a:rPr lang="en-US" sz="1800" dirty="0">
                <a:latin typeface="Consolas"/>
              </a:rPr>
              <a:t>(theta)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local dx, </a:t>
            </a:r>
            <a:r>
              <a:rPr lang="en-US" sz="1800" dirty="0" err="1">
                <a:latin typeface="Consolas"/>
              </a:rPr>
              <a:t>dy</a:t>
            </a:r>
            <a:r>
              <a:rPr lang="en-US" sz="1800" dirty="0">
                <a:latin typeface="Consolas"/>
              </a:rPr>
              <a:t> = </a:t>
            </a:r>
            <a:r>
              <a:rPr lang="en-US" sz="1800" dirty="0" err="1">
                <a:latin typeface="Consolas"/>
              </a:rPr>
              <a:t>gPos</a:t>
            </a:r>
            <a:r>
              <a:rPr lang="en-US" sz="1800" dirty="0">
                <a:latin typeface="Consolas"/>
              </a:rPr>
              <a:t>[1]-</a:t>
            </a:r>
            <a:r>
              <a:rPr lang="en-US" sz="1800" dirty="0" err="1">
                <a:latin typeface="Consolas"/>
              </a:rPr>
              <a:t>rPos</a:t>
            </a:r>
            <a:r>
              <a:rPr lang="en-US" sz="1800" dirty="0">
                <a:latin typeface="Consolas"/>
              </a:rPr>
              <a:t>[1], </a:t>
            </a:r>
            <a:r>
              <a:rPr lang="en-US" sz="1800" dirty="0" err="1">
                <a:latin typeface="Consolas"/>
              </a:rPr>
              <a:t>gPos</a:t>
            </a:r>
            <a:r>
              <a:rPr lang="en-US" sz="1800" dirty="0">
                <a:latin typeface="Consolas"/>
              </a:rPr>
              <a:t>[2]-</a:t>
            </a:r>
            <a:r>
              <a:rPr lang="en-US" sz="1800" dirty="0" err="1">
                <a:latin typeface="Consolas"/>
              </a:rPr>
              <a:t>rPos</a:t>
            </a:r>
            <a:r>
              <a:rPr lang="en-US" sz="1800" dirty="0">
                <a:latin typeface="Consolas"/>
              </a:rPr>
              <a:t>[2</a:t>
            </a:r>
            <a:r>
              <a:rPr lang="en-US" sz="1800" dirty="0" smtClean="0">
                <a:latin typeface="Consolas"/>
              </a:rPr>
              <a:t>] --</a:t>
            </a:r>
            <a:r>
              <a:rPr lang="en-US" sz="1800" dirty="0"/>
              <a:t>This vector points from the robot toward the </a:t>
            </a:r>
            <a:r>
              <a:rPr lang="en-US" sz="1800" dirty="0" smtClean="0"/>
              <a:t>goal</a:t>
            </a:r>
            <a:endParaRPr lang="en-US" sz="1800" dirty="0"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local d      = </a:t>
            </a:r>
            <a:r>
              <a:rPr lang="en-US" sz="1800" dirty="0" err="1">
                <a:latin typeface="Consolas"/>
              </a:rPr>
              <a:t>math.sqrt</a:t>
            </a:r>
            <a:r>
              <a:rPr lang="en-US" sz="1800" dirty="0">
                <a:latin typeface="Consolas"/>
              </a:rPr>
              <a:t>(dx*dx + </a:t>
            </a:r>
            <a:r>
              <a:rPr lang="en-US" sz="1800" dirty="0" err="1">
                <a:latin typeface="Consolas"/>
              </a:rPr>
              <a:t>dy</a:t>
            </a:r>
            <a:r>
              <a:rPr lang="en-US" sz="1800" dirty="0">
                <a:latin typeface="Consolas"/>
              </a:rPr>
              <a:t>*</a:t>
            </a:r>
            <a:r>
              <a:rPr lang="en-US" sz="1800" dirty="0" err="1">
                <a:latin typeface="Consolas"/>
              </a:rPr>
              <a:t>dy</a:t>
            </a:r>
            <a:r>
              <a:rPr lang="en-US" sz="1800" dirty="0"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local dot   = </a:t>
            </a:r>
            <a:r>
              <a:rPr lang="en-US" sz="1800" dirty="0" err="1">
                <a:latin typeface="Consolas"/>
              </a:rPr>
              <a:t>vx</a:t>
            </a:r>
            <a:r>
              <a:rPr lang="en-US" sz="1800" dirty="0">
                <a:latin typeface="Consolas"/>
              </a:rPr>
              <a:t>*dx + </a:t>
            </a:r>
            <a:r>
              <a:rPr lang="en-US" sz="1800" dirty="0" err="1">
                <a:latin typeface="Consolas"/>
              </a:rPr>
              <a:t>vy</a:t>
            </a:r>
            <a:r>
              <a:rPr lang="en-US" sz="1800" dirty="0">
                <a:latin typeface="Consolas"/>
              </a:rPr>
              <a:t>*</a:t>
            </a:r>
            <a:r>
              <a:rPr lang="en-US" sz="1800" dirty="0" err="1">
                <a:latin typeface="Consolas"/>
              </a:rPr>
              <a:t>dy</a:t>
            </a:r>
            <a:r>
              <a:rPr lang="en-US" sz="1800" dirty="0">
                <a:latin typeface="Consolas"/>
              </a:rPr>
              <a:t>          -- = d cos(phi)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local cross = </a:t>
            </a:r>
            <a:r>
              <a:rPr lang="en-US" sz="1800" dirty="0" err="1">
                <a:latin typeface="Consolas"/>
              </a:rPr>
              <a:t>vx</a:t>
            </a:r>
            <a:r>
              <a:rPr lang="en-US" sz="1800" dirty="0">
                <a:latin typeface="Consolas"/>
              </a:rPr>
              <a:t>*</a:t>
            </a:r>
            <a:r>
              <a:rPr lang="en-US" sz="1800" dirty="0" err="1">
                <a:latin typeface="Consolas"/>
              </a:rPr>
              <a:t>dy</a:t>
            </a:r>
            <a:r>
              <a:rPr lang="en-US" sz="1800" dirty="0">
                <a:latin typeface="Consolas"/>
              </a:rPr>
              <a:t> - </a:t>
            </a:r>
            <a:r>
              <a:rPr lang="en-US" sz="1800" dirty="0" err="1">
                <a:latin typeface="Consolas"/>
              </a:rPr>
              <a:t>vy</a:t>
            </a:r>
            <a:r>
              <a:rPr lang="en-US" sz="1800" dirty="0">
                <a:latin typeface="Consolas"/>
              </a:rPr>
              <a:t>*dx          -- = d sin(phi)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local phi   = math.atan2(cross, dot) -- (-pi, pi]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print(</a:t>
            </a:r>
            <a:r>
              <a:rPr lang="en-US" sz="1800" dirty="0" err="1">
                <a:latin typeface="Consolas"/>
              </a:rPr>
              <a:t>string.format</a:t>
            </a:r>
            <a:r>
              <a:rPr lang="en-US" sz="1800" dirty="0">
                <a:latin typeface="Consolas"/>
              </a:rPr>
              <a:t>("d=%.3f  dot=%.6f  cross=%.6f  cos?=%.3f  sin?=%.3f  ?=%.1f?",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      d, dot, cross, dot/d, cross/d, </a:t>
            </a:r>
            <a:r>
              <a:rPr lang="en-US" sz="1800" dirty="0" err="1">
                <a:latin typeface="Consolas"/>
              </a:rPr>
              <a:t>math.deg</a:t>
            </a:r>
            <a:r>
              <a:rPr lang="en-US" sz="1800" dirty="0">
                <a:latin typeface="Consolas"/>
              </a:rPr>
              <a:t>(phi)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</a:rPr>
              <a:t>))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</a:rPr>
              <a:t>end   --</a:t>
            </a:r>
            <a:r>
              <a:rPr lang="en-US" sz="1800" b="1" dirty="0"/>
              <a:t>Significance</a:t>
            </a:r>
            <a:r>
              <a:rPr lang="en-US" sz="1800" dirty="0"/>
              <a:t>: </a:t>
            </a:r>
            <a:r>
              <a:rPr lang="en-US" sz="2400" b="1" u="sng" dirty="0"/>
              <a:t>phi is the smallest rotation angle to face the goal exactly: </a:t>
            </a:r>
          </a:p>
          <a:p>
            <a:pPr marL="0" indent="0">
              <a:buNone/>
            </a:pPr>
            <a:endParaRPr lang="en-US" sz="1800" dirty="0">
              <a:latin typeface="Consola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0" y="619125"/>
            <a:ext cx="6781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498E2D4-DFD9-D231-878F-D104016D3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79420-241E-365D-67C0-722D2930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Unicycle Kinematics</a:t>
            </a:r>
            <a:endParaRPr lang="x-non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053AF5-242E-ADBF-6C7C-5E8676A3A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1741932"/>
            <a:ext cx="10984230" cy="5108345"/>
          </a:xfrm>
        </p:spPr>
        <p:txBody>
          <a:bodyPr>
            <a:normAutofit/>
          </a:bodyPr>
          <a:lstStyle/>
          <a:p>
            <a:r>
              <a:rPr lang="en-US" dirty="0"/>
              <a:t>Relate linear and angular velocity to robot motion</a:t>
            </a:r>
          </a:p>
          <a:p>
            <a:r>
              <a:rPr lang="en-US" dirty="0"/>
              <a:t>Place Pioneer_p3dx</a:t>
            </a:r>
          </a:p>
          <a:p>
            <a:r>
              <a:rPr lang="en-US" dirty="0"/>
              <a:t>Write Lua to move at constant v</a:t>
            </a:r>
          </a:p>
          <a:p>
            <a:r>
              <a:rPr lang="en-US" dirty="0"/>
              <a:t>Add ω for circular motion and convert (v, ω) to wheel speeds</a:t>
            </a:r>
          </a:p>
          <a:p>
            <a:endParaRPr lang="en-US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ED487E27-69AD-3520-935A-43AA6154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09" y="73117"/>
            <a:ext cx="1682596" cy="1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37916C2-3312-BE6D-F5F3-B3539CD19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1B3995-B13C-E093-9AA3-EAA6BC4C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" y="0"/>
            <a:ext cx="12190730" cy="685027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/>
              </a:rPr>
              <a:t>function </a:t>
            </a:r>
            <a:r>
              <a:rPr lang="en-US" sz="2400" dirty="0" err="1">
                <a:latin typeface="Consolas"/>
              </a:rPr>
              <a:t>sysCall_init</a:t>
            </a:r>
            <a:r>
              <a:rPr lang="en-US" sz="2400" dirty="0">
                <a:latin typeface="Consolas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latin typeface="Consolas"/>
              </a:rPr>
              <a:t>leftMotor</a:t>
            </a:r>
            <a:r>
              <a:rPr lang="en-US" sz="2400" dirty="0">
                <a:latin typeface="Consolas"/>
              </a:rPr>
              <a:t>  = </a:t>
            </a:r>
            <a:r>
              <a:rPr lang="en-US" sz="2400" dirty="0" err="1">
                <a:latin typeface="Consolas"/>
              </a:rPr>
              <a:t>sim.getObjectHandle</a:t>
            </a:r>
            <a:r>
              <a:rPr lang="en-US" sz="2400" dirty="0">
                <a:latin typeface="Consolas"/>
              </a:rPr>
              <a:t>('Pioneer_p3dx_leftMotor')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latin typeface="Consolas"/>
              </a:rPr>
              <a:t>rightMotor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latin typeface="Consolas"/>
              </a:rPr>
              <a:t>sim.getObjectHandle</a:t>
            </a:r>
            <a:r>
              <a:rPr lang="en-US" sz="2400" dirty="0">
                <a:latin typeface="Consolas"/>
              </a:rPr>
              <a:t>('Pioneer_p3dx_rightMotor')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r = 0.0975/2   -- wheel radius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 = 0.33       -- axle length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end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function </a:t>
            </a:r>
            <a:r>
              <a:rPr lang="en-US" sz="2400" dirty="0" err="1">
                <a:latin typeface="Consolas"/>
              </a:rPr>
              <a:t>sysCall_actuation</a:t>
            </a:r>
            <a:r>
              <a:rPr lang="en-US" sz="2400" dirty="0">
                <a:latin typeface="Consolas"/>
              </a:rPr>
              <a:t>()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v = 0.2      -- linear velocity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w = 0.2      -- angular velocity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</a:t>
            </a:r>
            <a:r>
              <a:rPr lang="en-US" sz="2400" dirty="0" err="1">
                <a:latin typeface="Consolas"/>
              </a:rPr>
              <a:t>vL</a:t>
            </a:r>
            <a:r>
              <a:rPr lang="en-US" sz="2400" dirty="0">
                <a:latin typeface="Consolas"/>
              </a:rPr>
              <a:t> = (2*v - w*0.33)/(2*0.04875)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local </a:t>
            </a:r>
            <a:r>
              <a:rPr lang="en-US" sz="2400" dirty="0" err="1">
                <a:latin typeface="Consolas"/>
              </a:rPr>
              <a:t>vR</a:t>
            </a:r>
            <a:r>
              <a:rPr lang="en-US" sz="2400" dirty="0">
                <a:latin typeface="Consolas"/>
              </a:rPr>
              <a:t> = (2*v + w*0.33)/(2*0.04875)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latin typeface="Consolas"/>
              </a:rPr>
              <a:t>sim.setJointTargetVelocity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leftMotor</a:t>
            </a:r>
            <a:r>
              <a:rPr lang="en-US" sz="2400" dirty="0">
                <a:latin typeface="Consolas"/>
              </a:rPr>
              <a:t>, </a:t>
            </a:r>
            <a:r>
              <a:rPr lang="en-US" sz="2400" dirty="0" err="1">
                <a:latin typeface="Consolas"/>
              </a:rPr>
              <a:t>vL</a:t>
            </a:r>
            <a:r>
              <a:rPr lang="en-US" sz="2400" dirty="0">
                <a:latin typeface="Consolas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    </a:t>
            </a:r>
            <a:r>
              <a:rPr lang="en-US" sz="2400" dirty="0" err="1">
                <a:latin typeface="Consolas"/>
              </a:rPr>
              <a:t>sim.setJointTargetVelocity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 err="1">
                <a:latin typeface="Consolas"/>
              </a:rPr>
              <a:t>rightMotor</a:t>
            </a:r>
            <a:r>
              <a:rPr lang="en-US" sz="2400" dirty="0">
                <a:latin typeface="Consolas"/>
              </a:rPr>
              <a:t>, </a:t>
            </a:r>
            <a:r>
              <a:rPr lang="en-US" sz="2400" dirty="0" err="1">
                <a:latin typeface="Consolas"/>
              </a:rPr>
              <a:t>vR</a:t>
            </a:r>
            <a:r>
              <a:rPr lang="en-US" sz="2400" dirty="0">
                <a:latin typeface="Consolas"/>
              </a:rPr>
              <a:t>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latin typeface="Consola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6392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Mechatronics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29" y="1612586"/>
            <a:ext cx="11290103" cy="526396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4" dirty="0"/>
              <a:t>		</a:t>
            </a:r>
            <a:endParaRPr lang="en-US" sz="2403" dirty="0"/>
          </a:p>
          <a:p>
            <a:pPr marL="0" indent="0">
              <a:buNone/>
            </a:pPr>
            <a:endParaRPr lang="en-US" sz="2803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4AD20748-BCC4-2795-28BB-C4771DB4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" y="78507"/>
            <a:ext cx="1682596" cy="1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Mechatronics? | Tech-Labs">
            <a:extLst>
              <a:ext uri="{FF2B5EF4-FFF2-40B4-BE49-F238E27FC236}">
                <a16:creationId xmlns:a16="http://schemas.microsoft.com/office/drawing/2014/main" xmlns="" id="{92479E79-C7BF-F697-35ED-51583BA58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457" y="1302424"/>
            <a:ext cx="6891786" cy="556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029" y="1612586"/>
            <a:ext cx="11290103" cy="5263961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4" dirty="0"/>
              <a:t>		</a:t>
            </a:r>
            <a:endParaRPr lang="en-US" sz="2403" dirty="0"/>
          </a:p>
          <a:p>
            <a:pPr marL="0" indent="0">
              <a:buNone/>
            </a:pPr>
            <a:endParaRPr lang="en-US" sz="2803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4AD20748-BCC4-2795-28BB-C4771DB4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" y="78507"/>
            <a:ext cx="1682596" cy="1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5 Primary Areas of Robotics. Robotics has been distinguished into… | by  Rancho Labs | Medium">
            <a:extLst>
              <a:ext uri="{FF2B5EF4-FFF2-40B4-BE49-F238E27FC236}">
                <a16:creationId xmlns:a16="http://schemas.microsoft.com/office/drawing/2014/main" xmlns="" id="{AB32D40F-E687-A269-F22D-CB30AA82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860" y="1612585"/>
            <a:ext cx="8430763" cy="49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27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Fields in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049" y="5472298"/>
            <a:ext cx="3766326" cy="138248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4" dirty="0"/>
              <a:t>		</a:t>
            </a:r>
            <a:endParaRPr lang="en-US" sz="2403" dirty="0"/>
          </a:p>
          <a:p>
            <a:pPr marL="0" indent="0">
              <a:buNone/>
            </a:pPr>
            <a:endParaRPr lang="en-US" sz="2803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4AD20748-BCC4-2795-28BB-C4771DB4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" y="78507"/>
            <a:ext cx="1682596" cy="1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the meaning of soft robotics?">
            <a:extLst>
              <a:ext uri="{FF2B5EF4-FFF2-40B4-BE49-F238E27FC236}">
                <a16:creationId xmlns:a16="http://schemas.microsoft.com/office/drawing/2014/main" xmlns="" id="{D9B8F34B-8568-0BAB-B45A-A4B6813FE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91" y="1996451"/>
            <a:ext cx="2976077" cy="231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warm Robots – A Collective Effort">
            <a:extLst>
              <a:ext uri="{FF2B5EF4-FFF2-40B4-BE49-F238E27FC236}">
                <a16:creationId xmlns:a16="http://schemas.microsoft.com/office/drawing/2014/main" xmlns="" id="{0B2DE4E4-7E1A-BD97-9E54-987B12704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53" y="1996451"/>
            <a:ext cx="4043331" cy="237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he state of industrial robotics: challenges &amp; opportunities">
            <a:extLst>
              <a:ext uri="{FF2B5EF4-FFF2-40B4-BE49-F238E27FC236}">
                <a16:creationId xmlns:a16="http://schemas.microsoft.com/office/drawing/2014/main" xmlns="" id="{1672522C-126E-008F-7536-28670B08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85" y="2031734"/>
            <a:ext cx="4247627" cy="242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obile Robotics Applications for your Industry | Robotnik ®">
            <a:extLst>
              <a:ext uri="{FF2B5EF4-FFF2-40B4-BE49-F238E27FC236}">
                <a16:creationId xmlns:a16="http://schemas.microsoft.com/office/drawing/2014/main" xmlns="" id="{51040F4A-F756-A3F4-D0FF-A2FD75C4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" y="4700432"/>
            <a:ext cx="3224017" cy="214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dvances of medical nanorobots for future cancer treatments | Journal of  Hematology &amp; Oncology | Full Text">
            <a:extLst>
              <a:ext uri="{FF2B5EF4-FFF2-40B4-BE49-F238E27FC236}">
                <a16:creationId xmlns:a16="http://schemas.microsoft.com/office/drawing/2014/main" xmlns="" id="{3253266A-6939-1832-E96B-3F1520FE3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853" y="4497985"/>
            <a:ext cx="3435718" cy="237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Underwater robot connects humans' sight and touch to deep sea">
            <a:extLst>
              <a:ext uri="{FF2B5EF4-FFF2-40B4-BE49-F238E27FC236}">
                <a16:creationId xmlns:a16="http://schemas.microsoft.com/office/drawing/2014/main" xmlns="" id="{C50CA968-7B75-5B34-E7C2-FD75326CA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047" y="4559299"/>
            <a:ext cx="3435718" cy="229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65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Robot </a:t>
            </a:r>
            <a:r>
              <a:rPr lang="en-US" b="1" dirty="0"/>
              <a:t>Operating Systems (ROS)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049" y="5472298"/>
            <a:ext cx="3766326" cy="138248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4" dirty="0"/>
              <a:t>		</a:t>
            </a:r>
            <a:endParaRPr lang="en-US" sz="2403" dirty="0"/>
          </a:p>
          <a:p>
            <a:pPr marL="0" indent="0">
              <a:buNone/>
            </a:pPr>
            <a:endParaRPr lang="en-US" sz="2803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4AD20748-BCC4-2795-28BB-C4771DB4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" y="78507"/>
            <a:ext cx="1682596" cy="1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obot Operating System (ROS): The key to the future of robotics programming  - Open Cloudware">
            <a:extLst>
              <a:ext uri="{FF2B5EF4-FFF2-40B4-BE49-F238E27FC236}">
                <a16:creationId xmlns:a16="http://schemas.microsoft.com/office/drawing/2014/main" xmlns="" id="{0560B50D-A956-2706-F6F8-EFF83C97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885" y="1989028"/>
            <a:ext cx="7628931" cy="42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86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182405"/>
            <a:ext cx="10984231" cy="1144340"/>
          </a:xfrm>
        </p:spPr>
        <p:txBody>
          <a:bodyPr/>
          <a:lstStyle/>
          <a:p>
            <a:r>
              <a:rPr lang="en-US" b="1" dirty="0"/>
              <a:t>Linux vs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049" y="5472298"/>
            <a:ext cx="3766326" cy="138248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4" dirty="0"/>
              <a:t>		</a:t>
            </a:r>
            <a:endParaRPr lang="en-US" sz="2403" dirty="0"/>
          </a:p>
          <a:p>
            <a:pPr marL="0" indent="0">
              <a:buNone/>
            </a:pPr>
            <a:endParaRPr lang="en-US" sz="2803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4AD20748-BCC4-2795-28BB-C4771DB4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" y="78507"/>
            <a:ext cx="1682596" cy="1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indows vs Linux: What's the best operating system? | ITPro">
            <a:extLst>
              <a:ext uri="{FF2B5EF4-FFF2-40B4-BE49-F238E27FC236}">
                <a16:creationId xmlns:a16="http://schemas.microsoft.com/office/drawing/2014/main" xmlns="" id="{6CB95C0B-0914-3EA2-1D91-C57B86EF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407" y="1781825"/>
            <a:ext cx="6943886" cy="463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9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182405"/>
            <a:ext cx="10984231" cy="1144340"/>
          </a:xfrm>
        </p:spPr>
        <p:txBody>
          <a:bodyPr/>
          <a:lstStyle/>
          <a:p>
            <a:r>
              <a:rPr lang="en-US" b="1" dirty="0"/>
              <a:t>ROS Versions &amp; Ubuntu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049" y="5472298"/>
            <a:ext cx="3766326" cy="138248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4" dirty="0"/>
              <a:t>		</a:t>
            </a:r>
            <a:endParaRPr lang="en-US" sz="2403" dirty="0"/>
          </a:p>
          <a:p>
            <a:pPr marL="0" indent="0">
              <a:buNone/>
            </a:pPr>
            <a:endParaRPr lang="en-US" sz="2803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4AD20748-BCC4-2795-28BB-C4771DB4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" y="78507"/>
            <a:ext cx="1682596" cy="1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OS 2 Foxy and ROS Melodic EOL – Keep your robots up and running | Ubuntu">
            <a:extLst>
              <a:ext uri="{FF2B5EF4-FFF2-40B4-BE49-F238E27FC236}">
                <a16:creationId xmlns:a16="http://schemas.microsoft.com/office/drawing/2014/main" xmlns="" id="{9384DABB-DA2C-2EC5-C295-7313185D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33" y="1319518"/>
            <a:ext cx="8337634" cy="553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6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35" y="182405"/>
            <a:ext cx="10984231" cy="11443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CoppeliaSim EDU</a:t>
            </a:r>
            <a:br>
              <a:rPr lang="en-US" b="1" dirty="0"/>
            </a:br>
            <a:r>
              <a:rPr lang="en-US" b="1" dirty="0"/>
              <a:t>Let’s Start ! !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049" y="5472298"/>
            <a:ext cx="3766326" cy="138248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3004" dirty="0"/>
              <a:t>		</a:t>
            </a:r>
            <a:endParaRPr lang="en-US" sz="2403" dirty="0"/>
          </a:p>
          <a:p>
            <a:pPr marL="0" indent="0">
              <a:buNone/>
            </a:pPr>
            <a:endParaRPr lang="en-US" sz="2803" dirty="0"/>
          </a:p>
        </p:txBody>
      </p:sp>
      <p:pic>
        <p:nvPicPr>
          <p:cNvPr id="4" name="Picture 2" descr="ENTRY TEST TIPS FOR A LEVEL STUDENTS, GIK NUST PIEAS ENTRY TEST TIPS ...">
            <a:extLst>
              <a:ext uri="{FF2B5EF4-FFF2-40B4-BE49-F238E27FC236}">
                <a16:creationId xmlns:a16="http://schemas.microsoft.com/office/drawing/2014/main" xmlns="" id="{4AD20748-BCC4-2795-28BB-C4771DB41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0" y="78507"/>
            <a:ext cx="1682596" cy="17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7B7DC07-2440-3EDD-F73A-2ABA627BF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12" y="1683871"/>
            <a:ext cx="8772477" cy="460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7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635</Words>
  <Application>Microsoft Office PowerPoint</Application>
  <PresentationFormat>Custom</PresentationFormat>
  <Paragraphs>108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Aharoni</vt:lpstr>
      <vt:lpstr>Arial</vt:lpstr>
      <vt:lpstr>Calibri</vt:lpstr>
      <vt:lpstr>Consolas</vt:lpstr>
      <vt:lpstr>Office Theme</vt:lpstr>
      <vt:lpstr>MTS-417 Intro to Robotics LAB No. 1 Introduction to CoppeliaSim EDU</vt:lpstr>
      <vt:lpstr>Lab Ethics</vt:lpstr>
      <vt:lpstr>Mechatronics</vt:lpstr>
      <vt:lpstr>Robots</vt:lpstr>
      <vt:lpstr>Fields in Robotics</vt:lpstr>
      <vt:lpstr>Robot Operating Systems (ROS)</vt:lpstr>
      <vt:lpstr>Linux vs Windows</vt:lpstr>
      <vt:lpstr>ROS Versions &amp; Ubuntu</vt:lpstr>
      <vt:lpstr>CoppeliaSim EDU Let’s Start ! ! !</vt:lpstr>
      <vt:lpstr>Learning Objectives LAB 1</vt:lpstr>
      <vt:lpstr>Learning Objectives LAB 1</vt:lpstr>
      <vt:lpstr>Theory (World vs Local Frames)</vt:lpstr>
      <vt:lpstr>COPPELIASIM EDU 4.7</vt:lpstr>
      <vt:lpstr>Linear Motion</vt:lpstr>
      <vt:lpstr>Linear Motion</vt:lpstr>
      <vt:lpstr>Oscillatory Motion</vt:lpstr>
      <vt:lpstr>Circular Motion</vt:lpstr>
      <vt:lpstr>Spline Motion </vt:lpstr>
      <vt:lpstr>Distance to Goal</vt:lpstr>
      <vt:lpstr>Distance to Goal</vt:lpstr>
      <vt:lpstr>Heading Alignment (Dot Product)</vt:lpstr>
      <vt:lpstr>PowerPoint Presentation</vt:lpstr>
      <vt:lpstr>PowerPoint Presentation</vt:lpstr>
      <vt:lpstr>PowerPoint Presentation</vt:lpstr>
      <vt:lpstr>PowerPoint Presentation</vt:lpstr>
      <vt:lpstr>Unicycle Kinematics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Rabia Arif</dc:creator>
  <cp:lastModifiedBy>DELL</cp:lastModifiedBy>
  <cp:revision>245</cp:revision>
  <dcterms:created xsi:type="dcterms:W3CDTF">2006-08-16T00:00:00Z</dcterms:created>
  <dcterms:modified xsi:type="dcterms:W3CDTF">2025-10-04T16:21:31Z</dcterms:modified>
</cp:coreProperties>
</file>