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6" r:id="rId6"/>
    <p:sldId id="264" r:id="rId7"/>
    <p:sldId id="265" r:id="rId8"/>
    <p:sldId id="260" r:id="rId9"/>
    <p:sldId id="261" r:id="rId10"/>
    <p:sldId id="262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81F68-F317-46BA-A329-8D3D9482F72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2C1C-3343-49AF-94CB-1AA1848F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E2C1C-3343-49AF-94CB-1AA1848FA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E2C1C-3343-49AF-94CB-1AA1848FA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E2C1C-3343-49AF-94CB-1AA1848FA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E2C1C-3343-49AF-94CB-1AA1848FA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7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E2C1C-3343-49AF-94CB-1AA1848FA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E2C1C-3343-49AF-94CB-1AA1848FA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4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44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0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91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4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9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6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4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0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AF9624-7E37-40EA-B03F-0D3525250799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454A-50E6-46E7-9086-CA6DE4926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4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576" y="647700"/>
            <a:ext cx="10782300" cy="3038475"/>
          </a:xfrm>
        </p:spPr>
        <p:txBody>
          <a:bodyPr/>
          <a:lstStyle/>
          <a:p>
            <a:r>
              <a:rPr lang="en-US" sz="5400" dirty="0"/>
              <a:t>Predicting S&amp;P500 Index Based on Consumer-related Indicators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686175"/>
            <a:ext cx="9836895" cy="1952625"/>
          </a:xfrm>
        </p:spPr>
        <p:txBody>
          <a:bodyPr/>
          <a:lstStyle/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ANLY 502 Project Report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Group 1: Abdul Hai Hazari; Ashok Kumar Aalla; Fan Jiang; </a:t>
            </a:r>
            <a:r>
              <a:rPr lang="en-US" b="1" i="1" dirty="0" err="1">
                <a:solidFill>
                  <a:schemeClr val="tx1"/>
                </a:solidFill>
              </a:rPr>
              <a:t>Léa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Demri</a:t>
            </a:r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Optimal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13" y="1817226"/>
            <a:ext cx="11113767" cy="483821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68901" y="4236335"/>
            <a:ext cx="1527858" cy="7523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82FB-DC47-4EE5-A924-60FBD38D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Verifying the Assumptions on the Optimal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81F0-6BFD-41CE-8196-65ED6629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75" y="2052918"/>
            <a:ext cx="5461295" cy="4195481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Multivariate linearity</a:t>
            </a:r>
            <a:br>
              <a:rPr lang="en-US" sz="1800" b="1" dirty="0">
                <a:latin typeface="+mn-lt"/>
              </a:rPr>
            </a:br>
            <a:br>
              <a:rPr lang="en-US" sz="1800" b="1" dirty="0">
                <a:latin typeface="+mn-lt"/>
              </a:rPr>
            </a:br>
            <a:r>
              <a:rPr lang="en-US" sz="1800" dirty="0">
                <a:latin typeface="+mn-lt"/>
              </a:rPr>
              <a:t>The assumption for linearity is met since the Normal Q-Q plot is nearly linear.</a:t>
            </a:r>
          </a:p>
          <a:p>
            <a:pPr marL="0" lvl="0" indent="0">
              <a:buNone/>
            </a:pP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6F98BD40-2848-4E96-967E-D3596E164A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96000" y="2052918"/>
            <a:ext cx="5701025" cy="43523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68F440-9D7C-4EB5-8494-9ABBCDB88E7B}"/>
              </a:ext>
            </a:extLst>
          </p:cNvPr>
          <p:cNvSpPr/>
          <p:nvPr/>
        </p:nvSpPr>
        <p:spPr>
          <a:xfrm>
            <a:off x="10605704" y="2319659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13697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82FB-DC47-4EE5-A924-60FBD38D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Verifying the Assumptions on the Optimal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81F0-6BFD-41CE-8196-65ED6629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75" y="2052918"/>
            <a:ext cx="5461295" cy="4195481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2"/>
            </a:pPr>
            <a:r>
              <a:rPr lang="en-US" sz="1800" b="1" dirty="0">
                <a:latin typeface="+mn-lt"/>
              </a:rPr>
              <a:t>Multivariate normality</a:t>
            </a:r>
            <a:br>
              <a:rPr lang="en-US" sz="1800" b="1" dirty="0">
                <a:latin typeface="+mn-lt"/>
              </a:rPr>
            </a:br>
            <a:br>
              <a:rPr lang="en-US" sz="1800" b="1" dirty="0">
                <a:latin typeface="+mn-lt"/>
              </a:rPr>
            </a:br>
            <a:r>
              <a:rPr lang="en-US" sz="1800" dirty="0">
                <a:latin typeface="+mn-lt"/>
              </a:rPr>
              <a:t>The assumption for normality is met since the histogram presents a nearly normal distribution.</a:t>
            </a:r>
          </a:p>
          <a:p>
            <a:pPr marL="0" lvl="0" indent="0">
              <a:buNone/>
            </a:pP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9E8F4F9-0F67-41C0-8ADE-5D307D0AA0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94974" y="3924728"/>
            <a:ext cx="3946437" cy="24805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55B2DA-4DCB-4A34-BC9C-2198FC62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787" y="2547991"/>
            <a:ext cx="6250239" cy="38572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FAEADD-8C75-4D85-89E3-93641B8F38CB}"/>
              </a:ext>
            </a:extLst>
          </p:cNvPr>
          <p:cNvSpPr txBox="1">
            <a:spLocks/>
          </p:cNvSpPr>
          <p:nvPr/>
        </p:nvSpPr>
        <p:spPr>
          <a:xfrm>
            <a:off x="3125622" y="4476636"/>
            <a:ext cx="1097057" cy="417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chemeClr val="bg2"/>
                </a:solidFill>
              </a:rPr>
              <a:t>Model 1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B26241-A771-4530-A9AB-6C1D26B0B76D}"/>
              </a:ext>
            </a:extLst>
          </p:cNvPr>
          <p:cNvSpPr txBox="1">
            <a:spLocks/>
          </p:cNvSpPr>
          <p:nvPr/>
        </p:nvSpPr>
        <p:spPr>
          <a:xfrm>
            <a:off x="10459553" y="2996200"/>
            <a:ext cx="1097057" cy="417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2"/>
                </a:solidFill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52798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82FB-DC47-4EE5-A924-60FBD38D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Verifying the Assumptions on the Optimal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81F0-6BFD-41CE-8196-65ED6629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75" y="2052918"/>
            <a:ext cx="5461295" cy="4195481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US" sz="1800" b="1" dirty="0">
                <a:latin typeface="+mn-lt"/>
              </a:rPr>
              <a:t>Homogeneity</a:t>
            </a:r>
            <a:br>
              <a:rPr lang="en-US" sz="1800" b="1" dirty="0">
                <a:latin typeface="+mn-lt"/>
              </a:rPr>
            </a:br>
            <a:br>
              <a:rPr lang="en-US" sz="1800" b="1" dirty="0">
                <a:latin typeface="+mn-lt"/>
              </a:rPr>
            </a:br>
            <a:r>
              <a:rPr lang="en-US" sz="1800" dirty="0">
                <a:latin typeface="+mn-lt"/>
              </a:rPr>
              <a:t>The assumption for homogeneity is met since the plot shows that the spread is nearly consistent across the ranges of values.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1800" b="1" dirty="0">
                <a:latin typeface="+mn-lt"/>
              </a:rPr>
              <a:t>Homoscedasticity</a:t>
            </a:r>
            <a:br>
              <a:rPr lang="en-US" sz="1800" b="1" dirty="0">
                <a:latin typeface="+mn-lt"/>
              </a:rPr>
            </a:br>
            <a:br>
              <a:rPr lang="en-US" sz="1800" b="1" dirty="0">
                <a:latin typeface="+mn-lt"/>
              </a:rPr>
            </a:br>
            <a:r>
              <a:rPr lang="en-US" sz="1800" dirty="0">
                <a:latin typeface="+mn-lt"/>
              </a:rPr>
              <a:t>The assumption for homoscedasticity is met since the variance around the regression line is similar for all values of the predictor variable.</a:t>
            </a:r>
          </a:p>
          <a:p>
            <a:pPr marL="0" lvl="0" indent="0">
              <a:buNone/>
            </a:pP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4B62865A-E511-4049-B93D-431DE3DC4C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856270" y="2052918"/>
            <a:ext cx="5940755" cy="43523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32126E-70EE-47D9-B9F8-A11E0EDE43D0}"/>
              </a:ext>
            </a:extLst>
          </p:cNvPr>
          <p:cNvSpPr txBox="1">
            <a:spLocks/>
          </p:cNvSpPr>
          <p:nvPr/>
        </p:nvSpPr>
        <p:spPr>
          <a:xfrm>
            <a:off x="10430548" y="2236869"/>
            <a:ext cx="1097057" cy="417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2"/>
                </a:solidFill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2014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8E76-3A96-4541-93C7-6DBE896B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13818-FA9F-4CCA-AB76-28AD0DFF0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/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/>
                          <m:t>𝑛𝑑𝑒𝑥𝑃𝑟𝑖𝑐𝑒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𝑚𝑜𝑛𝑡h𝑙𝑦</m:t>
                        </m:r>
                      </m:e>
                    </m:acc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=</a:t>
                </a:r>
                <a:r>
                  <a:rPr lang="en-US" i="1" dirty="0"/>
                  <a:t>$430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-6.8*Medicare -1.12*Personal Interest Income+ 0.53*Personal Dividend Income-0.07*Real Disposable Personal Income+ 32.8*Personal Savings Rate+ 9.37*Personal Interest PMT+ 1.04*Personal Current Taxes+ 6.27*Social Security+ </a:t>
                </a:r>
                <a14:m>
                  <m:oMath xmlns:m="http://schemas.openxmlformats.org/officeDocument/2006/math">
                    <m:r>
                      <a:rPr lang="en-US" i="1"/>
                      <m:t>𝜀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The movements of consumer-related indicators in our model are highly correlated with the monthly price change of S&amp;P 500 index.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13818-FA9F-4CCA-AB76-28AD0DFF0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6" y="1247775"/>
            <a:ext cx="10429874" cy="5000625"/>
          </a:xfrm>
        </p:spPr>
        <p:txBody>
          <a:bodyPr/>
          <a:lstStyle/>
          <a:p>
            <a:pPr lvl="1"/>
            <a:r>
              <a:rPr lang="en-US" dirty="0"/>
              <a:t>The Stock market is a major indicator of a country’s Economic Health</a:t>
            </a:r>
          </a:p>
          <a:p>
            <a:pPr lvl="1"/>
            <a:r>
              <a:rPr lang="en-US" dirty="0"/>
              <a:t>2008 Financial Crisis                  U.S. GDP shrank of 6.2% </a:t>
            </a:r>
          </a:p>
          <a:p>
            <a:pPr lvl="1"/>
            <a:r>
              <a:rPr lang="en-US" dirty="0"/>
              <a:t>Starting 2010, The U.S. economy has entered the longest expansion in history.</a:t>
            </a:r>
          </a:p>
          <a:p>
            <a:pPr lvl="1"/>
            <a:r>
              <a:rPr lang="en-US" dirty="0"/>
              <a:t>Year on year GDP growth around 2%. Unemployment Rate Lower than 4%.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867150" y="16109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3" y="2976282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4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2232"/>
          </a:xfrm>
        </p:spPr>
        <p:txBody>
          <a:bodyPr/>
          <a:lstStyle/>
          <a:p>
            <a:r>
              <a:rPr lang="en-US" dirty="0"/>
              <a:t>Multilinear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050" y="1504951"/>
                <a:ext cx="10296525" cy="47434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Research question: Can an ordinary consumer benefit from the current economic boon ?</a:t>
                </a:r>
              </a:p>
              <a:p>
                <a:pPr marL="0" indent="0">
                  <a:buNone/>
                </a:pPr>
                <a:r>
                  <a:rPr lang="en-US" dirty="0"/>
                  <a:t>i.e. Can we use consumer-related indicators to predict stock market movement?</a:t>
                </a:r>
              </a:p>
              <a:p>
                <a:r>
                  <a:rPr lang="en-US" dirty="0"/>
                  <a:t>The Null hypothesis is</a:t>
                </a:r>
                <a:r>
                  <a:rPr lang="en-US" i="1" dirty="0"/>
                  <a:t>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 β</a:t>
                </a:r>
                <a:r>
                  <a:rPr lang="en-US" baseline="-25000" dirty="0"/>
                  <a:t>1=</a:t>
                </a:r>
                <a:r>
                  <a:rPr lang="en-US" dirty="0"/>
                  <a:t> β</a:t>
                </a:r>
                <a:r>
                  <a:rPr lang="en-US" baseline="-25000" dirty="0"/>
                  <a:t>2=…</a:t>
                </a:r>
                <a:r>
                  <a:rPr lang="en-US" dirty="0"/>
                  <a:t> β</a:t>
                </a:r>
                <a:r>
                  <a:rPr lang="en-US" baseline="-25000" dirty="0"/>
                  <a:t>9</a:t>
                </a:r>
                <a:r>
                  <a:rPr lang="en-US" dirty="0"/>
                  <a:t>=0</a:t>
                </a:r>
              </a:p>
              <a:p>
                <a:r>
                  <a:rPr lang="en-US" dirty="0"/>
                  <a:t>The Alternative hypothesis is H</a:t>
                </a:r>
                <a:r>
                  <a:rPr lang="en-US" baseline="-25000" dirty="0"/>
                  <a:t>1</a:t>
                </a:r>
                <a:r>
                  <a:rPr lang="en-US" dirty="0"/>
                  <a:t>:  β</a:t>
                </a:r>
                <a:r>
                  <a:rPr lang="en-US" baseline="-25000" dirty="0"/>
                  <a:t>1~</a:t>
                </a:r>
                <a:r>
                  <a:rPr lang="en-US" dirty="0"/>
                  <a:t> β</a:t>
                </a:r>
                <a:r>
                  <a:rPr lang="en-US" baseline="-25000" dirty="0"/>
                  <a:t>9</a:t>
                </a:r>
                <a:r>
                  <a:rPr lang="en-US" dirty="0"/>
                  <a:t>≠0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 1 / Original Model: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𝑛𝑑𝑒𝑥𝑃𝑟𝑖𝑐𝑒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𝑚𝑜𝑛𝑡h𝑙𝑦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</a:t>
                </a:r>
                <a:r>
                  <a:rPr lang="en-US" i="1" dirty="0"/>
                  <a:t>β</a:t>
                </a:r>
                <a:r>
                  <a:rPr lang="en-US" i="1" baseline="-25000" dirty="0"/>
                  <a:t>0 </a:t>
                </a:r>
                <a:r>
                  <a:rPr lang="en-US" i="1" dirty="0"/>
                  <a:t>+ β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Personal Consumption Expenditure+ β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Medicare + β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Personal Interest Income+ β</a:t>
                </a:r>
                <a:r>
                  <a:rPr lang="en-US" i="1" baseline="-25000" dirty="0"/>
                  <a:t>4</a:t>
                </a:r>
                <a:r>
                  <a:rPr lang="en-US" i="1" dirty="0"/>
                  <a:t>Personal Dividend Income+ β</a:t>
                </a:r>
                <a:r>
                  <a:rPr lang="en-US" i="1" baseline="-25000" dirty="0"/>
                  <a:t>5</a:t>
                </a:r>
                <a:r>
                  <a:rPr lang="en-US" i="1" dirty="0"/>
                  <a:t>Real Disposable Personal Income+ β</a:t>
                </a:r>
                <a:r>
                  <a:rPr lang="en-US" i="1" baseline="-25000" dirty="0"/>
                  <a:t>6</a:t>
                </a:r>
                <a:r>
                  <a:rPr lang="en-US" i="1" dirty="0"/>
                  <a:t>Personal Savings Rate+ β</a:t>
                </a:r>
                <a:r>
                  <a:rPr lang="en-US" i="1" baseline="-25000" dirty="0"/>
                  <a:t>7</a:t>
                </a:r>
                <a:r>
                  <a:rPr lang="en-US" i="1" dirty="0"/>
                  <a:t>Personal Interest PMT+ β</a:t>
                </a:r>
                <a:r>
                  <a:rPr lang="en-US" i="1" baseline="-25000" dirty="0"/>
                  <a:t>8</a:t>
                </a:r>
                <a:r>
                  <a:rPr lang="en-US" i="1" dirty="0"/>
                  <a:t>Personal Current Taxes+ β</a:t>
                </a:r>
                <a:r>
                  <a:rPr lang="en-US" i="1" baseline="-25000" dirty="0"/>
                  <a:t>9</a:t>
                </a:r>
                <a:r>
                  <a:rPr lang="en-US" i="1" dirty="0"/>
                  <a:t>Social Security+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0" y="1504951"/>
                <a:ext cx="10296525" cy="4743450"/>
              </a:xfrm>
              <a:blipFill>
                <a:blip r:embed="rId2"/>
                <a:stretch>
                  <a:fillRect l="-592" t="-771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14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9076"/>
            <a:ext cx="10260014" cy="1190624"/>
          </a:xfrm>
        </p:spPr>
        <p:txBody>
          <a:bodyPr/>
          <a:lstStyle/>
          <a:p>
            <a:r>
              <a:rPr lang="en-US" dirty="0"/>
              <a:t>Introduction and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5505450" cy="516255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Chosen X Independent Variables:</a:t>
            </a:r>
          </a:p>
          <a:p>
            <a:r>
              <a:rPr lang="en-US" sz="1800" dirty="0"/>
              <a:t>Personal Consumption Expenditure ($ Billion)</a:t>
            </a:r>
          </a:p>
          <a:p>
            <a:r>
              <a:rPr lang="en-US" sz="1800" dirty="0"/>
              <a:t>Medicare ($ Billion)</a:t>
            </a:r>
          </a:p>
          <a:p>
            <a:r>
              <a:rPr lang="en-US" sz="1800" dirty="0"/>
              <a:t>Personal Interest Income($ Billion)</a:t>
            </a:r>
          </a:p>
          <a:p>
            <a:r>
              <a:rPr lang="en-US" sz="1800" dirty="0"/>
              <a:t>Personal Dividend Income ($ Billion)</a:t>
            </a:r>
          </a:p>
          <a:p>
            <a:r>
              <a:rPr lang="en-US" sz="1800" dirty="0"/>
              <a:t>Real Disposable Personal Income($ Billion)</a:t>
            </a:r>
          </a:p>
          <a:p>
            <a:r>
              <a:rPr lang="en-US" sz="1800" dirty="0"/>
              <a:t>Personal Savings Rate %</a:t>
            </a:r>
          </a:p>
          <a:p>
            <a:r>
              <a:rPr lang="en-US" sz="1800" dirty="0"/>
              <a:t>Personal Interest PMT ($ Billion)</a:t>
            </a:r>
          </a:p>
          <a:p>
            <a:r>
              <a:rPr lang="en-US" sz="1800" dirty="0"/>
              <a:t>Personal Current Taxes ($ Billion)</a:t>
            </a:r>
          </a:p>
          <a:p>
            <a:r>
              <a:rPr lang="en-US" sz="1800" dirty="0"/>
              <a:t>Social Security ($ Billion)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08762" y="1409700"/>
            <a:ext cx="5307013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Chosen Dependent Y variable:</a:t>
            </a:r>
          </a:p>
          <a:p>
            <a:r>
              <a:rPr lang="en-US" sz="1800" dirty="0"/>
              <a:t>S&amp;P 500 Index Monthly Adjusted Price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57305" y="3467100"/>
            <a:ext cx="3209925" cy="15049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-All are numerical variables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-Data Range from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1980 Jan-2019 Sep</a:t>
            </a:r>
          </a:p>
        </p:txBody>
      </p:sp>
    </p:spTree>
    <p:extLst>
      <p:ext uri="{BB962C8B-B14F-4D97-AF65-F5344CB8AC3E}">
        <p14:creationId xmlns:p14="http://schemas.microsoft.com/office/powerpoint/2010/main" val="7334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82FB-DC47-4EE5-A924-60FBD38D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Assumptions on the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281F0-6BFD-41CE-8196-65ED6629D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b="1" dirty="0"/>
                  <a:t>Multivariate linearity</a:t>
                </a:r>
                <a:br>
                  <a:rPr lang="en-US" dirty="0"/>
                </a:br>
                <a:r>
                  <a:rPr lang="en-US" dirty="0"/>
                  <a:t>The independent variables have a significant and observable impact on the monthly S&amp;P 500 adjusted closing price. This relationship is assumed to be linear and subject to random error.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b="1" dirty="0"/>
                  <a:t>Variance in all predictors</a:t>
                </a:r>
                <a:br>
                  <a:rPr lang="en-US" b="1" dirty="0"/>
                </a:br>
                <a:r>
                  <a:rPr lang="en-US" dirty="0"/>
                  <a:t>All the independent variables vary.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b="1" dirty="0"/>
                  <a:t>Multivariate normality</a:t>
                </a:r>
                <a:br>
                  <a:rPr lang="en-US" dirty="0"/>
                </a:br>
                <a:r>
                  <a:rPr lang="en-US" dirty="0"/>
                  <a:t>The residuals are normally distributed: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dirty="0"/>
              </a:p>
              <a:p>
                <a:pPr lvl="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281F0-6BFD-41CE-8196-65ED6629D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22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82FB-DC47-4EE5-A924-60FBD38D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Assumptions on the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281F0-6BFD-41CE-8196-65ED6629D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705" y="1980999"/>
                <a:ext cx="10922590" cy="4195481"/>
              </a:xfrm>
            </p:spPr>
            <p:txBody>
              <a:bodyPr>
                <a:noAutofit/>
              </a:bodyPr>
              <a:lstStyle/>
              <a:p>
                <a:pPr marL="457200" lvl="0" indent="-457200">
                  <a:buFont typeface="+mj-lt"/>
                  <a:buAutoNum type="arabicPeriod" startAt="4"/>
                </a:pPr>
                <a:r>
                  <a:rPr lang="en-US" sz="1900" b="1" dirty="0">
                    <a:latin typeface="+mn-lt"/>
                  </a:rPr>
                  <a:t>Independence in the values of the residuals</a:t>
                </a:r>
                <a:br>
                  <a:rPr lang="en-US" sz="1900" b="1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Our observations must be independent from one another: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>
                    <a:latin typeface="+mn-lt"/>
                  </a:rPr>
                  <a:t> are mutually independent.</a:t>
                </a:r>
              </a:p>
              <a:p>
                <a:pPr lvl="0">
                  <a:buAutoNum type="arabicPeriod" startAt="4"/>
                </a:pPr>
                <a:endParaRPr lang="en-US" sz="1900" dirty="0">
                  <a:latin typeface="+mn-lt"/>
                </a:endParaRPr>
              </a:p>
              <a:p>
                <a:pPr lvl="0">
                  <a:buAutoNum type="arabicPeriod" startAt="4"/>
                </a:pPr>
                <a:r>
                  <a:rPr lang="en-US" sz="1900" b="1" dirty="0">
                    <a:latin typeface="+mn-lt"/>
                  </a:rPr>
                  <a:t>Homoscedasticity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The variance of error terms is constant across the values of the independent variables:</a:t>
                </a:r>
                <a:br>
                  <a:rPr lang="en-US" sz="1900" dirty="0">
                    <a:latin typeface="+mn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fr-FR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9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900" i="1">
                        <a:latin typeface="Cambria Math" panose="02040503050406030204" pitchFamily="18" charset="0"/>
                      </a:rPr>
                      <m:t> = 1, …,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900" dirty="0">
                  <a:latin typeface="+mn-lt"/>
                </a:endParaRPr>
              </a:p>
              <a:p>
                <a:pPr lvl="0">
                  <a:buAutoNum type="arabicPeriod" startAt="4"/>
                </a:pPr>
                <a:endParaRPr lang="en-US" sz="1900" dirty="0">
                  <a:latin typeface="+mn-lt"/>
                </a:endParaRPr>
              </a:p>
              <a:p>
                <a:pPr lvl="0">
                  <a:buAutoNum type="arabicPeriod" startAt="4"/>
                </a:pPr>
                <a:r>
                  <a:rPr lang="en-US" sz="1900" b="1" dirty="0">
                    <a:latin typeface="+mn-lt"/>
                  </a:rPr>
                  <a:t>No influential cases biasing our model</a:t>
                </a:r>
                <a:br>
                  <a:rPr lang="en-US" sz="1900" b="1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Significant outliers and influential  data points can place undue influence on the model, making it less representative of the data as a whole.</a:t>
                </a:r>
              </a:p>
              <a:p>
                <a:pPr lvl="0">
                  <a:buAutoNum type="arabicPeriod" startAt="4"/>
                </a:pPr>
                <a:endParaRPr lang="en-US" sz="1900" dirty="0">
                  <a:latin typeface="+mn-lt"/>
                </a:endParaRPr>
              </a:p>
              <a:p>
                <a:pPr lvl="0">
                  <a:buAutoNum type="arabicPeriod" startAt="4"/>
                </a:pPr>
                <a:r>
                  <a:rPr lang="en-US" sz="1900" b="1" dirty="0">
                    <a:latin typeface="+mn-lt"/>
                  </a:rPr>
                  <a:t>The S&amp;P 500 index is a good proxy for the stock market</a:t>
                </a:r>
                <a:r>
                  <a:rPr lang="en-US" sz="19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281F0-6BFD-41CE-8196-65ED6629D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05" y="1980999"/>
                <a:ext cx="10922590" cy="4195481"/>
              </a:xfrm>
              <a:blipFill>
                <a:blip r:embed="rId3"/>
                <a:stretch>
                  <a:fillRect l="-279" t="-727" b="-1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82FB-DC47-4EE5-A924-60FBD38D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Assumptions on the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81F0-6BFD-41CE-8196-65ED6629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98553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b="1" dirty="0"/>
              <a:t>Additivity / No multicollinearity</a:t>
            </a:r>
            <a:br>
              <a:rPr lang="en-US" b="1" dirty="0"/>
            </a:br>
            <a:r>
              <a:rPr lang="en-US" dirty="0"/>
              <a:t>Most of our independent variables are correlated with each other. This is a limitation of our dataset.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Most variables except </a:t>
            </a:r>
            <a:r>
              <a:rPr lang="en-US" dirty="0" err="1"/>
              <a:t>Personal_Savings_Rate</a:t>
            </a:r>
            <a:r>
              <a:rPr lang="en-US" dirty="0"/>
              <a:t> have a strong correlation &gt; 0.9.</a:t>
            </a:r>
          </a:p>
          <a:p>
            <a:pPr lvl="0">
              <a:buAutoNum type="arabicPeriod" startAt="8"/>
            </a:pPr>
            <a:endParaRPr lang="en-US" b="1" dirty="0"/>
          </a:p>
          <a:p>
            <a:pPr lvl="0">
              <a:buAutoNum type="arabicPeriod" startAt="8"/>
            </a:pPr>
            <a:endParaRPr lang="en-US" b="1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FB624-68BF-4688-96FA-7B99DD87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866" y="1855899"/>
            <a:ext cx="6135805" cy="46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9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9919"/>
            <a:ext cx="10558183" cy="1412111"/>
          </a:xfrm>
        </p:spPr>
        <p:txBody>
          <a:bodyPr/>
          <a:lstStyle/>
          <a:p>
            <a:r>
              <a:rPr lang="en-US" dirty="0"/>
              <a:t>The findings and our interpretation</a:t>
            </a:r>
            <a:br>
              <a:rPr lang="en-US" dirty="0"/>
            </a:br>
            <a:r>
              <a:rPr lang="en-US" dirty="0"/>
              <a:t>Model 1: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39" y="1853248"/>
            <a:ext cx="5508327" cy="462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866" y="1855899"/>
            <a:ext cx="6135805" cy="46259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70116" y="2303362"/>
            <a:ext cx="1284790" cy="509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440101" y="1632030"/>
            <a:ext cx="1791514" cy="612648"/>
          </a:xfrm>
          <a:prstGeom prst="borderCallout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Insignificant</a:t>
            </a:r>
          </a:p>
        </p:txBody>
      </p:sp>
    </p:spTree>
    <p:extLst>
      <p:ext uri="{BB962C8B-B14F-4D97-AF65-F5344CB8AC3E}">
        <p14:creationId xmlns:p14="http://schemas.microsoft.com/office/powerpoint/2010/main" val="18930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Improved Model</a:t>
            </a:r>
            <a:br>
              <a:rPr lang="en-US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2274" y="1435262"/>
                <a:ext cx="10046825" cy="48131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sz="2400" dirty="0"/>
                  <a:t>Drop Variable: Personal consumption Expenditure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New Model: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𝑛𝑑𝑒𝑥𝑃𝑟𝑖𝑐𝑒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𝑚𝑜𝑛𝑡h𝑙𝑦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=</a:t>
                </a:r>
                <a:r>
                  <a:rPr lang="en-US" sz="2400" i="1" dirty="0"/>
                  <a:t>β</a:t>
                </a:r>
                <a:r>
                  <a:rPr lang="en-US" sz="2400" i="1" baseline="-25000" dirty="0"/>
                  <a:t>0 </a:t>
                </a:r>
                <a:r>
                  <a:rPr lang="en-US" sz="2400" i="1" dirty="0"/>
                  <a:t>+ β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Medicare + β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Personal Interest Income+ β</a:t>
                </a:r>
                <a:r>
                  <a:rPr lang="en-US" sz="2400" i="1" baseline="-25000" dirty="0"/>
                  <a:t>3</a:t>
                </a:r>
                <a:r>
                  <a:rPr lang="en-US" sz="2400" i="1" dirty="0"/>
                  <a:t>Personal Dividend Income+ β</a:t>
                </a:r>
                <a:r>
                  <a:rPr lang="en-US" sz="2400" i="1" baseline="-25000" dirty="0"/>
                  <a:t>4</a:t>
                </a:r>
                <a:r>
                  <a:rPr lang="en-US" sz="2400" i="1" dirty="0"/>
                  <a:t>Real Disposable Personal Income+ β</a:t>
                </a:r>
                <a:r>
                  <a:rPr lang="en-US" sz="2400" i="1" baseline="-25000" dirty="0"/>
                  <a:t>5</a:t>
                </a:r>
                <a:r>
                  <a:rPr lang="en-US" sz="2400" i="1" dirty="0"/>
                  <a:t>Personal Savings Rate+ β</a:t>
                </a:r>
                <a:r>
                  <a:rPr lang="en-US" sz="2400" i="1" baseline="-25000" dirty="0"/>
                  <a:t>6</a:t>
                </a:r>
                <a:r>
                  <a:rPr lang="en-US" sz="2400" i="1" dirty="0"/>
                  <a:t>Personal Interest PMT+ β</a:t>
                </a:r>
                <a:r>
                  <a:rPr lang="en-US" sz="2400" i="1" baseline="-25000" dirty="0"/>
                  <a:t>7</a:t>
                </a:r>
                <a:r>
                  <a:rPr lang="en-US" sz="2400" i="1" dirty="0"/>
                  <a:t>Personal Current Taxes+ β</a:t>
                </a:r>
                <a:r>
                  <a:rPr lang="en-US" sz="2400" i="1" baseline="-25000" dirty="0"/>
                  <a:t>8</a:t>
                </a:r>
                <a:r>
                  <a:rPr lang="en-US" sz="2400" i="1" dirty="0"/>
                  <a:t>Social Security+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274" y="1435262"/>
                <a:ext cx="10046825" cy="4813138"/>
              </a:xfrm>
              <a:blipFill>
                <a:blip r:embed="rId2"/>
                <a:stretch>
                  <a:fillRect l="-910" r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1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768</Words>
  <Application>Microsoft Office PowerPoint</Application>
  <PresentationFormat>Widescreen</PresentationFormat>
  <Paragraphs>84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 3</vt:lpstr>
      <vt:lpstr>Ion</vt:lpstr>
      <vt:lpstr>Predicting S&amp;P500 Index Based on Consumer-related Indicators</vt:lpstr>
      <vt:lpstr>Introduction and Data Description</vt:lpstr>
      <vt:lpstr>Multilinear Regression Model</vt:lpstr>
      <vt:lpstr>Introduction and Data Description</vt:lpstr>
      <vt:lpstr>Assumptions on the Regression Model</vt:lpstr>
      <vt:lpstr>Assumptions on the Regression Model</vt:lpstr>
      <vt:lpstr>Assumptions on the Regression Model</vt:lpstr>
      <vt:lpstr>The findings and our interpretation Model 1: </vt:lpstr>
      <vt:lpstr>The Improved Model </vt:lpstr>
      <vt:lpstr>Our Optimal Model</vt:lpstr>
      <vt:lpstr>Verifying the Assumptions on the Optimal Regression Model</vt:lpstr>
      <vt:lpstr>Verifying the Assumptions on the Optimal Regression Model</vt:lpstr>
      <vt:lpstr>Verifying the Assumptions on the Optimal Regression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S&amp;P500 Index Based on Consumer-related Indicators</dc:title>
  <dc:creator>Fan Jiang</dc:creator>
  <cp:lastModifiedBy>Fan Jiang</cp:lastModifiedBy>
  <cp:revision>24</cp:revision>
  <dcterms:created xsi:type="dcterms:W3CDTF">2020-01-25T15:53:09Z</dcterms:created>
  <dcterms:modified xsi:type="dcterms:W3CDTF">2020-01-29T23:42:41Z</dcterms:modified>
</cp:coreProperties>
</file>