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5"/>
  </p:notesMasterIdLst>
  <p:handoutMasterIdLst>
    <p:handoutMasterId r:id="rId66"/>
  </p:handoutMasterIdLst>
  <p:sldIdLst>
    <p:sldId id="338" r:id="rId5"/>
    <p:sldId id="256" r:id="rId6"/>
    <p:sldId id="257" r:id="rId7"/>
    <p:sldId id="286" r:id="rId8"/>
    <p:sldId id="289" r:id="rId9"/>
    <p:sldId id="291" r:id="rId10"/>
    <p:sldId id="267" r:id="rId11"/>
    <p:sldId id="292" r:id="rId12"/>
    <p:sldId id="294" r:id="rId13"/>
    <p:sldId id="295" r:id="rId14"/>
    <p:sldId id="296" r:id="rId15"/>
    <p:sldId id="293" r:id="rId16"/>
    <p:sldId id="297" r:id="rId17"/>
    <p:sldId id="298" r:id="rId18"/>
    <p:sldId id="299" r:id="rId19"/>
    <p:sldId id="300" r:id="rId20"/>
    <p:sldId id="290" r:id="rId21"/>
    <p:sldId id="288" r:id="rId22"/>
    <p:sldId id="260" r:id="rId23"/>
    <p:sldId id="301" r:id="rId24"/>
    <p:sldId id="287" r:id="rId25"/>
    <p:sldId id="302" r:id="rId26"/>
    <p:sldId id="303" r:id="rId27"/>
    <p:sldId id="304" r:id="rId28"/>
    <p:sldId id="305" r:id="rId29"/>
    <p:sldId id="306" r:id="rId30"/>
    <p:sldId id="307" r:id="rId31"/>
    <p:sldId id="309" r:id="rId32"/>
    <p:sldId id="308" r:id="rId33"/>
    <p:sldId id="310" r:id="rId34"/>
    <p:sldId id="311" r:id="rId35"/>
    <p:sldId id="317" r:id="rId36"/>
    <p:sldId id="312" r:id="rId37"/>
    <p:sldId id="313" r:id="rId38"/>
    <p:sldId id="314" r:id="rId39"/>
    <p:sldId id="315" r:id="rId40"/>
    <p:sldId id="316" r:id="rId41"/>
    <p:sldId id="318" r:id="rId42"/>
    <p:sldId id="320" r:id="rId43"/>
    <p:sldId id="319" r:id="rId44"/>
    <p:sldId id="322" r:id="rId45"/>
    <p:sldId id="321"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6" r:id="rId59"/>
    <p:sldId id="335" r:id="rId60"/>
    <p:sldId id="337" r:id="rId61"/>
    <p:sldId id="339" r:id="rId62"/>
    <p:sldId id="269" r:id="rId63"/>
    <p:sldId id="268"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10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345695-CA45-42DB-8CDA-8631EA4F45BD}"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C280A7DC-C36A-44FA-A18E-95165623FEA1}">
      <dgm:prSet/>
      <dgm:spPr/>
      <dgm:t>
        <a:bodyPr/>
        <a:lstStyle/>
        <a:p>
          <a:r>
            <a:rPr lang="en-US" dirty="0"/>
            <a:t>Introduction Link-list</a:t>
          </a:r>
        </a:p>
      </dgm:t>
    </dgm:pt>
    <dgm:pt modelId="{4B4E1014-6D7F-4B07-B84D-88A495B45925}" type="parTrans" cxnId="{CED644B3-14B5-429C-98FF-EEF1D7C096B9}">
      <dgm:prSet/>
      <dgm:spPr/>
      <dgm:t>
        <a:bodyPr/>
        <a:lstStyle/>
        <a:p>
          <a:endParaRPr lang="en-US"/>
        </a:p>
      </dgm:t>
    </dgm:pt>
    <dgm:pt modelId="{CE25A255-E3D7-419B-A95C-CEFE6A3D05B8}" type="sibTrans" cxnId="{CED644B3-14B5-429C-98FF-EEF1D7C096B9}">
      <dgm:prSet/>
      <dgm:spPr/>
      <dgm:t>
        <a:bodyPr/>
        <a:lstStyle/>
        <a:p>
          <a:endParaRPr lang="en-US"/>
        </a:p>
      </dgm:t>
    </dgm:pt>
    <dgm:pt modelId="{41BE43DB-CD73-4D21-BF7B-1B1B9DE1778D}">
      <dgm:prSet/>
      <dgm:spPr/>
      <dgm:t>
        <a:bodyPr/>
        <a:lstStyle/>
        <a:p>
          <a:r>
            <a:rPr lang="en-US" dirty="0"/>
            <a:t>Space Complexity</a:t>
          </a:r>
        </a:p>
      </dgm:t>
    </dgm:pt>
    <dgm:pt modelId="{8B9F002D-2101-46C6-BF2D-A865E6A1943C}" type="parTrans" cxnId="{1F896E97-739B-4604-9170-C3B9DB3F6F1C}">
      <dgm:prSet/>
      <dgm:spPr/>
      <dgm:t>
        <a:bodyPr/>
        <a:lstStyle/>
        <a:p>
          <a:endParaRPr lang="en-US"/>
        </a:p>
      </dgm:t>
    </dgm:pt>
    <dgm:pt modelId="{219A68CF-7EF0-4080-93F4-87D4F778C8EF}" type="sibTrans" cxnId="{1F896E97-739B-4604-9170-C3B9DB3F6F1C}">
      <dgm:prSet/>
      <dgm:spPr/>
      <dgm:t>
        <a:bodyPr/>
        <a:lstStyle/>
        <a:p>
          <a:endParaRPr lang="en-US"/>
        </a:p>
      </dgm:t>
    </dgm:pt>
    <dgm:pt modelId="{8A727CF5-4083-4A11-8162-7CA06A835C22}">
      <dgm:prSet/>
      <dgm:spPr/>
      <dgm:t>
        <a:bodyPr/>
        <a:lstStyle/>
        <a:p>
          <a:r>
            <a:rPr lang="en-US" dirty="0"/>
            <a:t>Time Complexity</a:t>
          </a:r>
        </a:p>
      </dgm:t>
    </dgm:pt>
    <dgm:pt modelId="{C4524498-511F-46F4-80B2-6FEEC1D9B9C5}" type="parTrans" cxnId="{8C49DBB2-5562-4CA3-AF4E-60B619581796}">
      <dgm:prSet/>
      <dgm:spPr/>
      <dgm:t>
        <a:bodyPr/>
        <a:lstStyle/>
        <a:p>
          <a:endParaRPr lang="en-US"/>
        </a:p>
      </dgm:t>
    </dgm:pt>
    <dgm:pt modelId="{2E91FCA7-7C1A-46AA-92BB-3DCEE0717B72}" type="sibTrans" cxnId="{8C49DBB2-5562-4CA3-AF4E-60B619581796}">
      <dgm:prSet/>
      <dgm:spPr/>
      <dgm:t>
        <a:bodyPr/>
        <a:lstStyle/>
        <a:p>
          <a:endParaRPr lang="en-US"/>
        </a:p>
      </dgm:t>
    </dgm:pt>
    <dgm:pt modelId="{1C0C09E3-6B02-4514-BFCC-93336F61AA23}">
      <dgm:prSet/>
      <dgm:spPr/>
      <dgm:t>
        <a:bodyPr/>
        <a:lstStyle/>
        <a:p>
          <a:r>
            <a:rPr lang="en-US" dirty="0"/>
            <a:t>Examples</a:t>
          </a:r>
        </a:p>
      </dgm:t>
    </dgm:pt>
    <dgm:pt modelId="{7B5D00E3-5985-4105-9B8D-7EAC77D75B0D}" type="parTrans" cxnId="{BFB974DA-61DA-4D03-9998-19173E12B27C}">
      <dgm:prSet/>
      <dgm:spPr/>
      <dgm:t>
        <a:bodyPr/>
        <a:lstStyle/>
        <a:p>
          <a:endParaRPr lang="en-US"/>
        </a:p>
      </dgm:t>
    </dgm:pt>
    <dgm:pt modelId="{48E6F8D2-59AF-4152-985E-38A46C6CDCB5}" type="sibTrans" cxnId="{BFB974DA-61DA-4D03-9998-19173E12B27C}">
      <dgm:prSet/>
      <dgm:spPr/>
      <dgm:t>
        <a:bodyPr/>
        <a:lstStyle/>
        <a:p>
          <a:endParaRPr lang="en-US"/>
        </a:p>
      </dgm:t>
    </dgm:pt>
    <dgm:pt modelId="{650FA96F-BCD9-4A1F-A7C2-B8FDD634A44D}">
      <dgm:prSet/>
      <dgm:spPr/>
      <dgm:t>
        <a:bodyPr/>
        <a:lstStyle/>
        <a:p>
          <a:r>
            <a:rPr lang="en-US" dirty="0"/>
            <a:t>Usage</a:t>
          </a:r>
        </a:p>
      </dgm:t>
    </dgm:pt>
    <dgm:pt modelId="{B5D53416-AFDB-4428-A0BF-A567CC3F707C}" type="parTrans" cxnId="{4A61847A-632B-41FC-B4D3-CE3D5C0DAF6C}">
      <dgm:prSet/>
      <dgm:spPr/>
      <dgm:t>
        <a:bodyPr/>
        <a:lstStyle/>
        <a:p>
          <a:endParaRPr lang="en-US"/>
        </a:p>
      </dgm:t>
    </dgm:pt>
    <dgm:pt modelId="{85DC864D-0A4F-4195-85E3-E0DC3520BA5B}" type="sibTrans" cxnId="{4A61847A-632B-41FC-B4D3-CE3D5C0DAF6C}">
      <dgm:prSet/>
      <dgm:spPr/>
      <dgm:t>
        <a:bodyPr/>
        <a:lstStyle/>
        <a:p>
          <a:endParaRPr lang="en-US"/>
        </a:p>
      </dgm:t>
    </dgm:pt>
    <dgm:pt modelId="{253FB9FE-F583-461A-8AA2-E6A04D3130EF}">
      <dgm:prSet/>
      <dgm:spPr/>
      <dgm:t>
        <a:bodyPr/>
        <a:lstStyle/>
        <a:p>
          <a:r>
            <a:rPr lang="en-US" dirty="0"/>
            <a:t>Link-list Types</a:t>
          </a:r>
        </a:p>
      </dgm:t>
    </dgm:pt>
    <dgm:pt modelId="{F2E015AB-C435-4FF8-B938-AD56CE482155}" type="parTrans" cxnId="{1F791D56-D1FF-4061-940D-A11139B42432}">
      <dgm:prSet/>
      <dgm:spPr/>
      <dgm:t>
        <a:bodyPr/>
        <a:lstStyle/>
        <a:p>
          <a:endParaRPr lang="en-US"/>
        </a:p>
      </dgm:t>
    </dgm:pt>
    <dgm:pt modelId="{DDF38528-1DF5-4BAD-A509-96DA09B62B18}" type="sibTrans" cxnId="{1F791D56-D1FF-4061-940D-A11139B42432}">
      <dgm:prSet/>
      <dgm:spPr/>
      <dgm:t>
        <a:bodyPr/>
        <a:lstStyle/>
        <a:p>
          <a:endParaRPr lang="en-US"/>
        </a:p>
      </dgm:t>
    </dgm:pt>
    <dgm:pt modelId="{FB89F319-2715-4AD2-B324-CD3A22472EC8}" type="pres">
      <dgm:prSet presAssocID="{E6345695-CA45-42DB-8CDA-8631EA4F45BD}" presName="linear" presStyleCnt="0">
        <dgm:presLayoutVars>
          <dgm:animLvl val="lvl"/>
          <dgm:resizeHandles val="exact"/>
        </dgm:presLayoutVars>
      </dgm:prSet>
      <dgm:spPr/>
    </dgm:pt>
    <dgm:pt modelId="{F26F4796-E94B-40CE-8617-9C64A120B176}" type="pres">
      <dgm:prSet presAssocID="{C280A7DC-C36A-44FA-A18E-95165623FEA1}" presName="parentText" presStyleLbl="node1" presStyleIdx="0" presStyleCnt="6">
        <dgm:presLayoutVars>
          <dgm:chMax val="0"/>
          <dgm:bulletEnabled val="1"/>
        </dgm:presLayoutVars>
      </dgm:prSet>
      <dgm:spPr/>
    </dgm:pt>
    <dgm:pt modelId="{1E78AFFF-609C-4777-A74D-C51AD037C3EB}" type="pres">
      <dgm:prSet presAssocID="{CE25A255-E3D7-419B-A95C-CEFE6A3D05B8}" presName="spacer" presStyleCnt="0"/>
      <dgm:spPr/>
    </dgm:pt>
    <dgm:pt modelId="{FB3A98B1-F4A1-4353-93E0-767428F89622}" type="pres">
      <dgm:prSet presAssocID="{253FB9FE-F583-461A-8AA2-E6A04D3130EF}" presName="parentText" presStyleLbl="node1" presStyleIdx="1" presStyleCnt="6">
        <dgm:presLayoutVars>
          <dgm:chMax val="0"/>
          <dgm:bulletEnabled val="1"/>
        </dgm:presLayoutVars>
      </dgm:prSet>
      <dgm:spPr/>
    </dgm:pt>
    <dgm:pt modelId="{94738452-8B28-4EC2-8FCB-609CAF3FD526}" type="pres">
      <dgm:prSet presAssocID="{DDF38528-1DF5-4BAD-A509-96DA09B62B18}" presName="spacer" presStyleCnt="0"/>
      <dgm:spPr/>
    </dgm:pt>
    <dgm:pt modelId="{C7BC8B97-371B-488D-90AB-261936033AA5}" type="pres">
      <dgm:prSet presAssocID="{41BE43DB-CD73-4D21-BF7B-1B1B9DE1778D}" presName="parentText" presStyleLbl="node1" presStyleIdx="2" presStyleCnt="6">
        <dgm:presLayoutVars>
          <dgm:chMax val="0"/>
          <dgm:bulletEnabled val="1"/>
        </dgm:presLayoutVars>
      </dgm:prSet>
      <dgm:spPr/>
    </dgm:pt>
    <dgm:pt modelId="{57BA378F-E75C-4EAA-AE1A-9A73CE1139C7}" type="pres">
      <dgm:prSet presAssocID="{219A68CF-7EF0-4080-93F4-87D4F778C8EF}" presName="spacer" presStyleCnt="0"/>
      <dgm:spPr/>
    </dgm:pt>
    <dgm:pt modelId="{9F03E2A1-0145-4618-849C-7B3C05CEAE74}" type="pres">
      <dgm:prSet presAssocID="{8A727CF5-4083-4A11-8162-7CA06A835C22}" presName="parentText" presStyleLbl="node1" presStyleIdx="3" presStyleCnt="6">
        <dgm:presLayoutVars>
          <dgm:chMax val="0"/>
          <dgm:bulletEnabled val="1"/>
        </dgm:presLayoutVars>
      </dgm:prSet>
      <dgm:spPr/>
    </dgm:pt>
    <dgm:pt modelId="{4D4B89AA-BB47-4BB0-989E-50A5C4A9A7AC}" type="pres">
      <dgm:prSet presAssocID="{2E91FCA7-7C1A-46AA-92BB-3DCEE0717B72}" presName="spacer" presStyleCnt="0"/>
      <dgm:spPr/>
    </dgm:pt>
    <dgm:pt modelId="{11CD1C60-E513-4F88-9A7C-7B190B85A6ED}" type="pres">
      <dgm:prSet presAssocID="{1C0C09E3-6B02-4514-BFCC-93336F61AA23}" presName="parentText" presStyleLbl="node1" presStyleIdx="4" presStyleCnt="6">
        <dgm:presLayoutVars>
          <dgm:chMax val="0"/>
          <dgm:bulletEnabled val="1"/>
        </dgm:presLayoutVars>
      </dgm:prSet>
      <dgm:spPr/>
    </dgm:pt>
    <dgm:pt modelId="{4E7F4EFE-3443-4386-9B6E-81205CB3C1FF}" type="pres">
      <dgm:prSet presAssocID="{48E6F8D2-59AF-4152-985E-38A46C6CDCB5}" presName="spacer" presStyleCnt="0"/>
      <dgm:spPr/>
    </dgm:pt>
    <dgm:pt modelId="{281BB13C-CD23-4551-88CC-3863E9FA07B3}" type="pres">
      <dgm:prSet presAssocID="{650FA96F-BCD9-4A1F-A7C2-B8FDD634A44D}" presName="parentText" presStyleLbl="node1" presStyleIdx="5" presStyleCnt="6">
        <dgm:presLayoutVars>
          <dgm:chMax val="0"/>
          <dgm:bulletEnabled val="1"/>
        </dgm:presLayoutVars>
      </dgm:prSet>
      <dgm:spPr/>
    </dgm:pt>
  </dgm:ptLst>
  <dgm:cxnLst>
    <dgm:cxn modelId="{7EEC4F1E-6577-4698-9A83-0B11C4AF55BC}" type="presOf" srcId="{C280A7DC-C36A-44FA-A18E-95165623FEA1}" destId="{F26F4796-E94B-40CE-8617-9C64A120B176}" srcOrd="0" destOrd="0" presId="urn:microsoft.com/office/officeart/2005/8/layout/vList2"/>
    <dgm:cxn modelId="{16E1DE20-1C84-49C8-A99A-6DDFAE364276}" type="presOf" srcId="{8A727CF5-4083-4A11-8162-7CA06A835C22}" destId="{9F03E2A1-0145-4618-849C-7B3C05CEAE74}" srcOrd="0" destOrd="0" presId="urn:microsoft.com/office/officeart/2005/8/layout/vList2"/>
    <dgm:cxn modelId="{515EF628-4515-4D05-9676-9C526E176BD5}" type="presOf" srcId="{253FB9FE-F583-461A-8AA2-E6A04D3130EF}" destId="{FB3A98B1-F4A1-4353-93E0-767428F89622}" srcOrd="0" destOrd="0" presId="urn:microsoft.com/office/officeart/2005/8/layout/vList2"/>
    <dgm:cxn modelId="{E746AA3C-5BA5-481F-A8D2-39AF4A7768CB}" type="presOf" srcId="{41BE43DB-CD73-4D21-BF7B-1B1B9DE1778D}" destId="{C7BC8B97-371B-488D-90AB-261936033AA5}" srcOrd="0" destOrd="0" presId="urn:microsoft.com/office/officeart/2005/8/layout/vList2"/>
    <dgm:cxn modelId="{246D7051-2294-40D9-ACF0-DF3FA459C442}" type="presOf" srcId="{650FA96F-BCD9-4A1F-A7C2-B8FDD634A44D}" destId="{281BB13C-CD23-4551-88CC-3863E9FA07B3}" srcOrd="0" destOrd="0" presId="urn:microsoft.com/office/officeart/2005/8/layout/vList2"/>
    <dgm:cxn modelId="{1F791D56-D1FF-4061-940D-A11139B42432}" srcId="{E6345695-CA45-42DB-8CDA-8631EA4F45BD}" destId="{253FB9FE-F583-461A-8AA2-E6A04D3130EF}" srcOrd="1" destOrd="0" parTransId="{F2E015AB-C435-4FF8-B938-AD56CE482155}" sibTransId="{DDF38528-1DF5-4BAD-A509-96DA09B62B18}"/>
    <dgm:cxn modelId="{4A61847A-632B-41FC-B4D3-CE3D5C0DAF6C}" srcId="{E6345695-CA45-42DB-8CDA-8631EA4F45BD}" destId="{650FA96F-BCD9-4A1F-A7C2-B8FDD634A44D}" srcOrd="5" destOrd="0" parTransId="{B5D53416-AFDB-4428-A0BF-A567CC3F707C}" sibTransId="{85DC864D-0A4F-4195-85E3-E0DC3520BA5B}"/>
    <dgm:cxn modelId="{1F896E97-739B-4604-9170-C3B9DB3F6F1C}" srcId="{E6345695-CA45-42DB-8CDA-8631EA4F45BD}" destId="{41BE43DB-CD73-4D21-BF7B-1B1B9DE1778D}" srcOrd="2" destOrd="0" parTransId="{8B9F002D-2101-46C6-BF2D-A865E6A1943C}" sibTransId="{219A68CF-7EF0-4080-93F4-87D4F778C8EF}"/>
    <dgm:cxn modelId="{639064AC-7B2F-43BB-A8F1-DB9A998617A3}" type="presOf" srcId="{1C0C09E3-6B02-4514-BFCC-93336F61AA23}" destId="{11CD1C60-E513-4F88-9A7C-7B190B85A6ED}" srcOrd="0" destOrd="0" presId="urn:microsoft.com/office/officeart/2005/8/layout/vList2"/>
    <dgm:cxn modelId="{8C49DBB2-5562-4CA3-AF4E-60B619581796}" srcId="{E6345695-CA45-42DB-8CDA-8631EA4F45BD}" destId="{8A727CF5-4083-4A11-8162-7CA06A835C22}" srcOrd="3" destOrd="0" parTransId="{C4524498-511F-46F4-80B2-6FEEC1D9B9C5}" sibTransId="{2E91FCA7-7C1A-46AA-92BB-3DCEE0717B72}"/>
    <dgm:cxn modelId="{CED644B3-14B5-429C-98FF-EEF1D7C096B9}" srcId="{E6345695-CA45-42DB-8CDA-8631EA4F45BD}" destId="{C280A7DC-C36A-44FA-A18E-95165623FEA1}" srcOrd="0" destOrd="0" parTransId="{4B4E1014-6D7F-4B07-B84D-88A495B45925}" sibTransId="{CE25A255-E3D7-419B-A95C-CEFE6A3D05B8}"/>
    <dgm:cxn modelId="{BFB974DA-61DA-4D03-9998-19173E12B27C}" srcId="{E6345695-CA45-42DB-8CDA-8631EA4F45BD}" destId="{1C0C09E3-6B02-4514-BFCC-93336F61AA23}" srcOrd="4" destOrd="0" parTransId="{7B5D00E3-5985-4105-9B8D-7EAC77D75B0D}" sibTransId="{48E6F8D2-59AF-4152-985E-38A46C6CDCB5}"/>
    <dgm:cxn modelId="{BC2C7ADC-F36B-435A-9308-DBB603073DF7}" type="presOf" srcId="{E6345695-CA45-42DB-8CDA-8631EA4F45BD}" destId="{FB89F319-2715-4AD2-B324-CD3A22472EC8}" srcOrd="0" destOrd="0" presId="urn:microsoft.com/office/officeart/2005/8/layout/vList2"/>
    <dgm:cxn modelId="{4893D2F1-B529-4E05-98AF-F3DE227390CE}" type="presParOf" srcId="{FB89F319-2715-4AD2-B324-CD3A22472EC8}" destId="{F26F4796-E94B-40CE-8617-9C64A120B176}" srcOrd="0" destOrd="0" presId="urn:microsoft.com/office/officeart/2005/8/layout/vList2"/>
    <dgm:cxn modelId="{2FD85C1E-CCB3-409E-BC03-CE0933172E14}" type="presParOf" srcId="{FB89F319-2715-4AD2-B324-CD3A22472EC8}" destId="{1E78AFFF-609C-4777-A74D-C51AD037C3EB}" srcOrd="1" destOrd="0" presId="urn:microsoft.com/office/officeart/2005/8/layout/vList2"/>
    <dgm:cxn modelId="{81E0B2E7-B2E7-4819-BFC3-481BE2DBE3B0}" type="presParOf" srcId="{FB89F319-2715-4AD2-B324-CD3A22472EC8}" destId="{FB3A98B1-F4A1-4353-93E0-767428F89622}" srcOrd="2" destOrd="0" presId="urn:microsoft.com/office/officeart/2005/8/layout/vList2"/>
    <dgm:cxn modelId="{3C31742F-8512-4AC4-9575-3C4A00CC1216}" type="presParOf" srcId="{FB89F319-2715-4AD2-B324-CD3A22472EC8}" destId="{94738452-8B28-4EC2-8FCB-609CAF3FD526}" srcOrd="3" destOrd="0" presId="urn:microsoft.com/office/officeart/2005/8/layout/vList2"/>
    <dgm:cxn modelId="{640477DA-39B5-4BD1-970A-E804F187397E}" type="presParOf" srcId="{FB89F319-2715-4AD2-B324-CD3A22472EC8}" destId="{C7BC8B97-371B-488D-90AB-261936033AA5}" srcOrd="4" destOrd="0" presId="urn:microsoft.com/office/officeart/2005/8/layout/vList2"/>
    <dgm:cxn modelId="{76B9FE81-8444-4F09-9137-8AB431D7A4FC}" type="presParOf" srcId="{FB89F319-2715-4AD2-B324-CD3A22472EC8}" destId="{57BA378F-E75C-4EAA-AE1A-9A73CE1139C7}" srcOrd="5" destOrd="0" presId="urn:microsoft.com/office/officeart/2005/8/layout/vList2"/>
    <dgm:cxn modelId="{D049E0DF-A704-4C7B-B0D4-9BF14809778B}" type="presParOf" srcId="{FB89F319-2715-4AD2-B324-CD3A22472EC8}" destId="{9F03E2A1-0145-4618-849C-7B3C05CEAE74}" srcOrd="6" destOrd="0" presId="urn:microsoft.com/office/officeart/2005/8/layout/vList2"/>
    <dgm:cxn modelId="{FFD0C9C8-F903-40AD-9833-00C9F7FA0870}" type="presParOf" srcId="{FB89F319-2715-4AD2-B324-CD3A22472EC8}" destId="{4D4B89AA-BB47-4BB0-989E-50A5C4A9A7AC}" srcOrd="7" destOrd="0" presId="urn:microsoft.com/office/officeart/2005/8/layout/vList2"/>
    <dgm:cxn modelId="{9A5E183F-41F1-44DD-BF71-5D1CA0D1CB54}" type="presParOf" srcId="{FB89F319-2715-4AD2-B324-CD3A22472EC8}" destId="{11CD1C60-E513-4F88-9A7C-7B190B85A6ED}" srcOrd="8" destOrd="0" presId="urn:microsoft.com/office/officeart/2005/8/layout/vList2"/>
    <dgm:cxn modelId="{EFFB2170-42C9-47D6-9D83-DA5243FC001B}" type="presParOf" srcId="{FB89F319-2715-4AD2-B324-CD3A22472EC8}" destId="{4E7F4EFE-3443-4386-9B6E-81205CB3C1FF}" srcOrd="9" destOrd="0" presId="urn:microsoft.com/office/officeart/2005/8/layout/vList2"/>
    <dgm:cxn modelId="{D72C5A79-2D4B-4C9A-AEB0-000ED05D74EA}" type="presParOf" srcId="{FB89F319-2715-4AD2-B324-CD3A22472EC8}" destId="{281BB13C-CD23-4551-88CC-3863E9FA07B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345695-CA45-42DB-8CDA-8631EA4F45BD}"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C280A7DC-C36A-44FA-A18E-95165623FEA1}">
      <dgm:prSet/>
      <dgm:spPr/>
      <dgm:t>
        <a:bodyPr/>
        <a:lstStyle/>
        <a:p>
          <a:r>
            <a:rPr lang="en-US" dirty="0"/>
            <a:t>Introduction Tree</a:t>
          </a:r>
        </a:p>
      </dgm:t>
    </dgm:pt>
    <dgm:pt modelId="{4B4E1014-6D7F-4B07-B84D-88A495B45925}" type="parTrans" cxnId="{CED644B3-14B5-429C-98FF-EEF1D7C096B9}">
      <dgm:prSet/>
      <dgm:spPr/>
      <dgm:t>
        <a:bodyPr/>
        <a:lstStyle/>
        <a:p>
          <a:endParaRPr lang="en-US"/>
        </a:p>
      </dgm:t>
    </dgm:pt>
    <dgm:pt modelId="{CE25A255-E3D7-419B-A95C-CEFE6A3D05B8}" type="sibTrans" cxnId="{CED644B3-14B5-429C-98FF-EEF1D7C096B9}">
      <dgm:prSet/>
      <dgm:spPr/>
      <dgm:t>
        <a:bodyPr/>
        <a:lstStyle/>
        <a:p>
          <a:endParaRPr lang="en-US"/>
        </a:p>
      </dgm:t>
    </dgm:pt>
    <dgm:pt modelId="{1C0C09E3-6B02-4514-BFCC-93336F61AA23}">
      <dgm:prSet/>
      <dgm:spPr/>
      <dgm:t>
        <a:bodyPr/>
        <a:lstStyle/>
        <a:p>
          <a:r>
            <a:rPr lang="en-US" dirty="0"/>
            <a:t>Tree Traversal</a:t>
          </a:r>
        </a:p>
      </dgm:t>
    </dgm:pt>
    <dgm:pt modelId="{7B5D00E3-5985-4105-9B8D-7EAC77D75B0D}" type="parTrans" cxnId="{BFB974DA-61DA-4D03-9998-19173E12B27C}">
      <dgm:prSet/>
      <dgm:spPr/>
      <dgm:t>
        <a:bodyPr/>
        <a:lstStyle/>
        <a:p>
          <a:endParaRPr lang="en-US"/>
        </a:p>
      </dgm:t>
    </dgm:pt>
    <dgm:pt modelId="{48E6F8D2-59AF-4152-985E-38A46C6CDCB5}" type="sibTrans" cxnId="{BFB974DA-61DA-4D03-9998-19173E12B27C}">
      <dgm:prSet/>
      <dgm:spPr/>
      <dgm:t>
        <a:bodyPr/>
        <a:lstStyle/>
        <a:p>
          <a:endParaRPr lang="en-US"/>
        </a:p>
      </dgm:t>
    </dgm:pt>
    <dgm:pt modelId="{650FA96F-BCD9-4A1F-A7C2-B8FDD634A44D}">
      <dgm:prSet/>
      <dgm:spPr/>
      <dgm:t>
        <a:bodyPr/>
        <a:lstStyle/>
        <a:p>
          <a:r>
            <a:rPr lang="en-US" dirty="0"/>
            <a:t>Usage</a:t>
          </a:r>
        </a:p>
      </dgm:t>
    </dgm:pt>
    <dgm:pt modelId="{B5D53416-AFDB-4428-A0BF-A567CC3F707C}" type="parTrans" cxnId="{4A61847A-632B-41FC-B4D3-CE3D5C0DAF6C}">
      <dgm:prSet/>
      <dgm:spPr/>
      <dgm:t>
        <a:bodyPr/>
        <a:lstStyle/>
        <a:p>
          <a:endParaRPr lang="en-US"/>
        </a:p>
      </dgm:t>
    </dgm:pt>
    <dgm:pt modelId="{85DC864D-0A4F-4195-85E3-E0DC3520BA5B}" type="sibTrans" cxnId="{4A61847A-632B-41FC-B4D3-CE3D5C0DAF6C}">
      <dgm:prSet/>
      <dgm:spPr/>
      <dgm:t>
        <a:bodyPr/>
        <a:lstStyle/>
        <a:p>
          <a:endParaRPr lang="en-US"/>
        </a:p>
      </dgm:t>
    </dgm:pt>
    <dgm:pt modelId="{253FB9FE-F583-461A-8AA2-E6A04D3130EF}">
      <dgm:prSet/>
      <dgm:spPr/>
      <dgm:t>
        <a:bodyPr/>
        <a:lstStyle/>
        <a:p>
          <a:r>
            <a:rPr lang="en-US" dirty="0"/>
            <a:t>Tree Types</a:t>
          </a:r>
        </a:p>
      </dgm:t>
    </dgm:pt>
    <dgm:pt modelId="{DDF38528-1DF5-4BAD-A509-96DA09B62B18}" type="sibTrans" cxnId="{1F791D56-D1FF-4061-940D-A11139B42432}">
      <dgm:prSet/>
      <dgm:spPr/>
      <dgm:t>
        <a:bodyPr/>
        <a:lstStyle/>
        <a:p>
          <a:endParaRPr lang="en-US"/>
        </a:p>
      </dgm:t>
    </dgm:pt>
    <dgm:pt modelId="{F2E015AB-C435-4FF8-B938-AD56CE482155}" type="parTrans" cxnId="{1F791D56-D1FF-4061-940D-A11139B42432}">
      <dgm:prSet/>
      <dgm:spPr/>
      <dgm:t>
        <a:bodyPr/>
        <a:lstStyle/>
        <a:p>
          <a:endParaRPr lang="en-US"/>
        </a:p>
      </dgm:t>
    </dgm:pt>
    <dgm:pt modelId="{85273F54-64FB-40D6-BA81-38DD6DB0EC32}">
      <dgm:prSet/>
      <dgm:spPr/>
      <dgm:t>
        <a:bodyPr/>
        <a:lstStyle/>
        <a:p>
          <a:r>
            <a:rPr lang="en-US"/>
            <a:t>Tree Terminologies</a:t>
          </a:r>
          <a:endParaRPr lang="en-US" dirty="0"/>
        </a:p>
      </dgm:t>
    </dgm:pt>
    <dgm:pt modelId="{94A5FD32-C938-491F-949C-8C65A5AD634E}" type="parTrans" cxnId="{E332F53C-E4B4-490A-B308-287C09F4E720}">
      <dgm:prSet/>
      <dgm:spPr/>
      <dgm:t>
        <a:bodyPr/>
        <a:lstStyle/>
        <a:p>
          <a:endParaRPr lang="en-US"/>
        </a:p>
      </dgm:t>
    </dgm:pt>
    <dgm:pt modelId="{E51D0351-F43C-4AB7-B47C-9E8BA6E7551A}" type="sibTrans" cxnId="{E332F53C-E4B4-490A-B308-287C09F4E720}">
      <dgm:prSet/>
      <dgm:spPr/>
      <dgm:t>
        <a:bodyPr/>
        <a:lstStyle/>
        <a:p>
          <a:endParaRPr lang="en-US"/>
        </a:p>
      </dgm:t>
    </dgm:pt>
    <dgm:pt modelId="{FB89F319-2715-4AD2-B324-CD3A22472EC8}" type="pres">
      <dgm:prSet presAssocID="{E6345695-CA45-42DB-8CDA-8631EA4F45BD}" presName="linear" presStyleCnt="0">
        <dgm:presLayoutVars>
          <dgm:animLvl val="lvl"/>
          <dgm:resizeHandles val="exact"/>
        </dgm:presLayoutVars>
      </dgm:prSet>
      <dgm:spPr/>
    </dgm:pt>
    <dgm:pt modelId="{F26F4796-E94B-40CE-8617-9C64A120B176}" type="pres">
      <dgm:prSet presAssocID="{C280A7DC-C36A-44FA-A18E-95165623FEA1}" presName="parentText" presStyleLbl="node1" presStyleIdx="0" presStyleCnt="5">
        <dgm:presLayoutVars>
          <dgm:chMax val="0"/>
          <dgm:bulletEnabled val="1"/>
        </dgm:presLayoutVars>
      </dgm:prSet>
      <dgm:spPr/>
    </dgm:pt>
    <dgm:pt modelId="{1E78AFFF-609C-4777-A74D-C51AD037C3EB}" type="pres">
      <dgm:prSet presAssocID="{CE25A255-E3D7-419B-A95C-CEFE6A3D05B8}" presName="spacer" presStyleCnt="0"/>
      <dgm:spPr/>
    </dgm:pt>
    <dgm:pt modelId="{10032B41-9B2F-4A5D-B963-A4BA093745A8}" type="pres">
      <dgm:prSet presAssocID="{85273F54-64FB-40D6-BA81-38DD6DB0EC32}" presName="parentText" presStyleLbl="node1" presStyleIdx="1" presStyleCnt="5">
        <dgm:presLayoutVars>
          <dgm:chMax val="0"/>
          <dgm:bulletEnabled val="1"/>
        </dgm:presLayoutVars>
      </dgm:prSet>
      <dgm:spPr/>
    </dgm:pt>
    <dgm:pt modelId="{1348BE96-AE5C-44BA-BD3E-BEE19A302D47}" type="pres">
      <dgm:prSet presAssocID="{E51D0351-F43C-4AB7-B47C-9E8BA6E7551A}" presName="spacer" presStyleCnt="0"/>
      <dgm:spPr/>
    </dgm:pt>
    <dgm:pt modelId="{FB3A98B1-F4A1-4353-93E0-767428F89622}" type="pres">
      <dgm:prSet presAssocID="{253FB9FE-F583-461A-8AA2-E6A04D3130EF}" presName="parentText" presStyleLbl="node1" presStyleIdx="2" presStyleCnt="5">
        <dgm:presLayoutVars>
          <dgm:chMax val="0"/>
          <dgm:bulletEnabled val="1"/>
        </dgm:presLayoutVars>
      </dgm:prSet>
      <dgm:spPr/>
    </dgm:pt>
    <dgm:pt modelId="{94738452-8B28-4EC2-8FCB-609CAF3FD526}" type="pres">
      <dgm:prSet presAssocID="{DDF38528-1DF5-4BAD-A509-96DA09B62B18}" presName="spacer" presStyleCnt="0"/>
      <dgm:spPr/>
    </dgm:pt>
    <dgm:pt modelId="{11CD1C60-E513-4F88-9A7C-7B190B85A6ED}" type="pres">
      <dgm:prSet presAssocID="{1C0C09E3-6B02-4514-BFCC-93336F61AA23}" presName="parentText" presStyleLbl="node1" presStyleIdx="3" presStyleCnt="5">
        <dgm:presLayoutVars>
          <dgm:chMax val="0"/>
          <dgm:bulletEnabled val="1"/>
        </dgm:presLayoutVars>
      </dgm:prSet>
      <dgm:spPr/>
    </dgm:pt>
    <dgm:pt modelId="{4E7F4EFE-3443-4386-9B6E-81205CB3C1FF}" type="pres">
      <dgm:prSet presAssocID="{48E6F8D2-59AF-4152-985E-38A46C6CDCB5}" presName="spacer" presStyleCnt="0"/>
      <dgm:spPr/>
    </dgm:pt>
    <dgm:pt modelId="{281BB13C-CD23-4551-88CC-3863E9FA07B3}" type="pres">
      <dgm:prSet presAssocID="{650FA96F-BCD9-4A1F-A7C2-B8FDD634A44D}" presName="parentText" presStyleLbl="node1" presStyleIdx="4" presStyleCnt="5">
        <dgm:presLayoutVars>
          <dgm:chMax val="0"/>
          <dgm:bulletEnabled val="1"/>
        </dgm:presLayoutVars>
      </dgm:prSet>
      <dgm:spPr/>
    </dgm:pt>
  </dgm:ptLst>
  <dgm:cxnLst>
    <dgm:cxn modelId="{7EEC4F1E-6577-4698-9A83-0B11C4AF55BC}" type="presOf" srcId="{C280A7DC-C36A-44FA-A18E-95165623FEA1}" destId="{F26F4796-E94B-40CE-8617-9C64A120B176}" srcOrd="0" destOrd="0" presId="urn:microsoft.com/office/officeart/2005/8/layout/vList2"/>
    <dgm:cxn modelId="{515EF628-4515-4D05-9676-9C526E176BD5}" type="presOf" srcId="{253FB9FE-F583-461A-8AA2-E6A04D3130EF}" destId="{FB3A98B1-F4A1-4353-93E0-767428F89622}" srcOrd="0" destOrd="0" presId="urn:microsoft.com/office/officeart/2005/8/layout/vList2"/>
    <dgm:cxn modelId="{E332F53C-E4B4-490A-B308-287C09F4E720}" srcId="{E6345695-CA45-42DB-8CDA-8631EA4F45BD}" destId="{85273F54-64FB-40D6-BA81-38DD6DB0EC32}" srcOrd="1" destOrd="0" parTransId="{94A5FD32-C938-491F-949C-8C65A5AD634E}" sibTransId="{E51D0351-F43C-4AB7-B47C-9E8BA6E7551A}"/>
    <dgm:cxn modelId="{4BEFEF4E-BEF0-4458-AFBA-C966AFE9F3DD}" type="presOf" srcId="{85273F54-64FB-40D6-BA81-38DD6DB0EC32}" destId="{10032B41-9B2F-4A5D-B963-A4BA093745A8}" srcOrd="0" destOrd="0" presId="urn:microsoft.com/office/officeart/2005/8/layout/vList2"/>
    <dgm:cxn modelId="{246D7051-2294-40D9-ACF0-DF3FA459C442}" type="presOf" srcId="{650FA96F-BCD9-4A1F-A7C2-B8FDD634A44D}" destId="{281BB13C-CD23-4551-88CC-3863E9FA07B3}" srcOrd="0" destOrd="0" presId="urn:microsoft.com/office/officeart/2005/8/layout/vList2"/>
    <dgm:cxn modelId="{1F791D56-D1FF-4061-940D-A11139B42432}" srcId="{E6345695-CA45-42DB-8CDA-8631EA4F45BD}" destId="{253FB9FE-F583-461A-8AA2-E6A04D3130EF}" srcOrd="2" destOrd="0" parTransId="{F2E015AB-C435-4FF8-B938-AD56CE482155}" sibTransId="{DDF38528-1DF5-4BAD-A509-96DA09B62B18}"/>
    <dgm:cxn modelId="{4A61847A-632B-41FC-B4D3-CE3D5C0DAF6C}" srcId="{E6345695-CA45-42DB-8CDA-8631EA4F45BD}" destId="{650FA96F-BCD9-4A1F-A7C2-B8FDD634A44D}" srcOrd="4" destOrd="0" parTransId="{B5D53416-AFDB-4428-A0BF-A567CC3F707C}" sibTransId="{85DC864D-0A4F-4195-85E3-E0DC3520BA5B}"/>
    <dgm:cxn modelId="{639064AC-7B2F-43BB-A8F1-DB9A998617A3}" type="presOf" srcId="{1C0C09E3-6B02-4514-BFCC-93336F61AA23}" destId="{11CD1C60-E513-4F88-9A7C-7B190B85A6ED}" srcOrd="0" destOrd="0" presId="urn:microsoft.com/office/officeart/2005/8/layout/vList2"/>
    <dgm:cxn modelId="{CED644B3-14B5-429C-98FF-EEF1D7C096B9}" srcId="{E6345695-CA45-42DB-8CDA-8631EA4F45BD}" destId="{C280A7DC-C36A-44FA-A18E-95165623FEA1}" srcOrd="0" destOrd="0" parTransId="{4B4E1014-6D7F-4B07-B84D-88A495B45925}" sibTransId="{CE25A255-E3D7-419B-A95C-CEFE6A3D05B8}"/>
    <dgm:cxn modelId="{BFB974DA-61DA-4D03-9998-19173E12B27C}" srcId="{E6345695-CA45-42DB-8CDA-8631EA4F45BD}" destId="{1C0C09E3-6B02-4514-BFCC-93336F61AA23}" srcOrd="3" destOrd="0" parTransId="{7B5D00E3-5985-4105-9B8D-7EAC77D75B0D}" sibTransId="{48E6F8D2-59AF-4152-985E-38A46C6CDCB5}"/>
    <dgm:cxn modelId="{BC2C7ADC-F36B-435A-9308-DBB603073DF7}" type="presOf" srcId="{E6345695-CA45-42DB-8CDA-8631EA4F45BD}" destId="{FB89F319-2715-4AD2-B324-CD3A22472EC8}" srcOrd="0" destOrd="0" presId="urn:microsoft.com/office/officeart/2005/8/layout/vList2"/>
    <dgm:cxn modelId="{4893D2F1-B529-4E05-98AF-F3DE227390CE}" type="presParOf" srcId="{FB89F319-2715-4AD2-B324-CD3A22472EC8}" destId="{F26F4796-E94B-40CE-8617-9C64A120B176}" srcOrd="0" destOrd="0" presId="urn:microsoft.com/office/officeart/2005/8/layout/vList2"/>
    <dgm:cxn modelId="{2FD85C1E-CCB3-409E-BC03-CE0933172E14}" type="presParOf" srcId="{FB89F319-2715-4AD2-B324-CD3A22472EC8}" destId="{1E78AFFF-609C-4777-A74D-C51AD037C3EB}" srcOrd="1" destOrd="0" presId="urn:microsoft.com/office/officeart/2005/8/layout/vList2"/>
    <dgm:cxn modelId="{F0F5E850-D091-4403-94BD-3FE276D9E3E4}" type="presParOf" srcId="{FB89F319-2715-4AD2-B324-CD3A22472EC8}" destId="{10032B41-9B2F-4A5D-B963-A4BA093745A8}" srcOrd="2" destOrd="0" presId="urn:microsoft.com/office/officeart/2005/8/layout/vList2"/>
    <dgm:cxn modelId="{0547AF38-9418-4479-B879-6C14CFED28A3}" type="presParOf" srcId="{FB89F319-2715-4AD2-B324-CD3A22472EC8}" destId="{1348BE96-AE5C-44BA-BD3E-BEE19A302D47}" srcOrd="3" destOrd="0" presId="urn:microsoft.com/office/officeart/2005/8/layout/vList2"/>
    <dgm:cxn modelId="{81E0B2E7-B2E7-4819-BFC3-481BE2DBE3B0}" type="presParOf" srcId="{FB89F319-2715-4AD2-B324-CD3A22472EC8}" destId="{FB3A98B1-F4A1-4353-93E0-767428F89622}" srcOrd="4" destOrd="0" presId="urn:microsoft.com/office/officeart/2005/8/layout/vList2"/>
    <dgm:cxn modelId="{3C31742F-8512-4AC4-9575-3C4A00CC1216}" type="presParOf" srcId="{FB89F319-2715-4AD2-B324-CD3A22472EC8}" destId="{94738452-8B28-4EC2-8FCB-609CAF3FD526}" srcOrd="5" destOrd="0" presId="urn:microsoft.com/office/officeart/2005/8/layout/vList2"/>
    <dgm:cxn modelId="{9A5E183F-41F1-44DD-BF71-5D1CA0D1CB54}" type="presParOf" srcId="{FB89F319-2715-4AD2-B324-CD3A22472EC8}" destId="{11CD1C60-E513-4F88-9A7C-7B190B85A6ED}" srcOrd="6" destOrd="0" presId="urn:microsoft.com/office/officeart/2005/8/layout/vList2"/>
    <dgm:cxn modelId="{EFFB2170-42C9-47D6-9D83-DA5243FC001B}" type="presParOf" srcId="{FB89F319-2715-4AD2-B324-CD3A22472EC8}" destId="{4E7F4EFE-3443-4386-9B6E-81205CB3C1FF}" srcOrd="7" destOrd="0" presId="urn:microsoft.com/office/officeart/2005/8/layout/vList2"/>
    <dgm:cxn modelId="{D72C5A79-2D4B-4C9A-AEB0-000ED05D74EA}" type="presParOf" srcId="{FB89F319-2715-4AD2-B324-CD3A22472EC8}" destId="{281BB13C-CD23-4551-88CC-3863E9FA07B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F4796-E94B-40CE-8617-9C64A120B176}">
      <dsp:nvSpPr>
        <dsp:cNvPr id="0" name=""/>
        <dsp:cNvSpPr/>
      </dsp:nvSpPr>
      <dsp:spPr>
        <a:xfrm>
          <a:off x="0" y="34221"/>
          <a:ext cx="6718300" cy="608400"/>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Introduction Link-list</a:t>
          </a:r>
        </a:p>
      </dsp:txBody>
      <dsp:txXfrm>
        <a:off x="29700" y="63921"/>
        <a:ext cx="6658900" cy="549000"/>
      </dsp:txXfrm>
    </dsp:sp>
    <dsp:sp modelId="{FB3A98B1-F4A1-4353-93E0-767428F89622}">
      <dsp:nvSpPr>
        <dsp:cNvPr id="0" name=""/>
        <dsp:cNvSpPr/>
      </dsp:nvSpPr>
      <dsp:spPr>
        <a:xfrm>
          <a:off x="0" y="717501"/>
          <a:ext cx="6718300" cy="608400"/>
        </a:xfrm>
        <a:prstGeom prst="roundRect">
          <a:avLst/>
        </a:prstGeom>
        <a:gradFill rotWithShape="0">
          <a:gsLst>
            <a:gs pos="0">
              <a:schemeClr val="accent5">
                <a:hueOff val="-2159800"/>
                <a:satOff val="2382"/>
                <a:lumOff val="7411"/>
                <a:alphaOff val="0"/>
                <a:lumMod val="110000"/>
                <a:satMod val="105000"/>
                <a:tint val="67000"/>
              </a:schemeClr>
            </a:gs>
            <a:gs pos="50000">
              <a:schemeClr val="accent5">
                <a:hueOff val="-2159800"/>
                <a:satOff val="2382"/>
                <a:lumOff val="7411"/>
                <a:alphaOff val="0"/>
                <a:lumMod val="105000"/>
                <a:satMod val="103000"/>
                <a:tint val="73000"/>
              </a:schemeClr>
            </a:gs>
            <a:gs pos="100000">
              <a:schemeClr val="accent5">
                <a:hueOff val="-2159800"/>
                <a:satOff val="2382"/>
                <a:lumOff val="741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Link-list Types</a:t>
          </a:r>
        </a:p>
      </dsp:txBody>
      <dsp:txXfrm>
        <a:off x="29700" y="747201"/>
        <a:ext cx="6658900" cy="549000"/>
      </dsp:txXfrm>
    </dsp:sp>
    <dsp:sp modelId="{C7BC8B97-371B-488D-90AB-261936033AA5}">
      <dsp:nvSpPr>
        <dsp:cNvPr id="0" name=""/>
        <dsp:cNvSpPr/>
      </dsp:nvSpPr>
      <dsp:spPr>
        <a:xfrm>
          <a:off x="0" y="1400781"/>
          <a:ext cx="6718300" cy="608400"/>
        </a:xfrm>
        <a:prstGeom prst="roundRect">
          <a:avLst/>
        </a:prstGeom>
        <a:gradFill rotWithShape="0">
          <a:gsLst>
            <a:gs pos="0">
              <a:schemeClr val="accent5">
                <a:hueOff val="-4319600"/>
                <a:satOff val="4764"/>
                <a:lumOff val="14823"/>
                <a:alphaOff val="0"/>
                <a:lumMod val="110000"/>
                <a:satMod val="105000"/>
                <a:tint val="67000"/>
              </a:schemeClr>
            </a:gs>
            <a:gs pos="50000">
              <a:schemeClr val="accent5">
                <a:hueOff val="-4319600"/>
                <a:satOff val="4764"/>
                <a:lumOff val="14823"/>
                <a:alphaOff val="0"/>
                <a:lumMod val="105000"/>
                <a:satMod val="103000"/>
                <a:tint val="73000"/>
              </a:schemeClr>
            </a:gs>
            <a:gs pos="100000">
              <a:schemeClr val="accent5">
                <a:hueOff val="-4319600"/>
                <a:satOff val="4764"/>
                <a:lumOff val="1482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Space Complexity</a:t>
          </a:r>
        </a:p>
      </dsp:txBody>
      <dsp:txXfrm>
        <a:off x="29700" y="1430481"/>
        <a:ext cx="6658900" cy="549000"/>
      </dsp:txXfrm>
    </dsp:sp>
    <dsp:sp modelId="{9F03E2A1-0145-4618-849C-7B3C05CEAE74}">
      <dsp:nvSpPr>
        <dsp:cNvPr id="0" name=""/>
        <dsp:cNvSpPr/>
      </dsp:nvSpPr>
      <dsp:spPr>
        <a:xfrm>
          <a:off x="0" y="2084061"/>
          <a:ext cx="6718300" cy="608400"/>
        </a:xfrm>
        <a:prstGeom prst="roundRect">
          <a:avLst/>
        </a:prstGeom>
        <a:gradFill rotWithShape="0">
          <a:gsLst>
            <a:gs pos="0">
              <a:schemeClr val="accent5">
                <a:hueOff val="-6479400"/>
                <a:satOff val="7146"/>
                <a:lumOff val="22234"/>
                <a:alphaOff val="0"/>
                <a:lumMod val="110000"/>
                <a:satMod val="105000"/>
                <a:tint val="67000"/>
              </a:schemeClr>
            </a:gs>
            <a:gs pos="50000">
              <a:schemeClr val="accent5">
                <a:hueOff val="-6479400"/>
                <a:satOff val="7146"/>
                <a:lumOff val="22234"/>
                <a:alphaOff val="0"/>
                <a:lumMod val="105000"/>
                <a:satMod val="103000"/>
                <a:tint val="73000"/>
              </a:schemeClr>
            </a:gs>
            <a:gs pos="100000">
              <a:schemeClr val="accent5">
                <a:hueOff val="-6479400"/>
                <a:satOff val="7146"/>
                <a:lumOff val="2223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Time Complexity</a:t>
          </a:r>
        </a:p>
      </dsp:txBody>
      <dsp:txXfrm>
        <a:off x="29700" y="2113761"/>
        <a:ext cx="6658900" cy="549000"/>
      </dsp:txXfrm>
    </dsp:sp>
    <dsp:sp modelId="{11CD1C60-E513-4F88-9A7C-7B190B85A6ED}">
      <dsp:nvSpPr>
        <dsp:cNvPr id="0" name=""/>
        <dsp:cNvSpPr/>
      </dsp:nvSpPr>
      <dsp:spPr>
        <a:xfrm>
          <a:off x="0" y="2767341"/>
          <a:ext cx="6718300" cy="608400"/>
        </a:xfrm>
        <a:prstGeom prst="roundRect">
          <a:avLst/>
        </a:prstGeom>
        <a:gradFill rotWithShape="0">
          <a:gsLst>
            <a:gs pos="0">
              <a:schemeClr val="accent5">
                <a:hueOff val="-8639200"/>
                <a:satOff val="9528"/>
                <a:lumOff val="29646"/>
                <a:alphaOff val="0"/>
                <a:lumMod val="110000"/>
                <a:satMod val="105000"/>
                <a:tint val="67000"/>
              </a:schemeClr>
            </a:gs>
            <a:gs pos="50000">
              <a:schemeClr val="accent5">
                <a:hueOff val="-8639200"/>
                <a:satOff val="9528"/>
                <a:lumOff val="29646"/>
                <a:alphaOff val="0"/>
                <a:lumMod val="105000"/>
                <a:satMod val="103000"/>
                <a:tint val="73000"/>
              </a:schemeClr>
            </a:gs>
            <a:gs pos="100000">
              <a:schemeClr val="accent5">
                <a:hueOff val="-8639200"/>
                <a:satOff val="9528"/>
                <a:lumOff val="2964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Examples</a:t>
          </a:r>
        </a:p>
      </dsp:txBody>
      <dsp:txXfrm>
        <a:off x="29700" y="2797041"/>
        <a:ext cx="6658900" cy="549000"/>
      </dsp:txXfrm>
    </dsp:sp>
    <dsp:sp modelId="{281BB13C-CD23-4551-88CC-3863E9FA07B3}">
      <dsp:nvSpPr>
        <dsp:cNvPr id="0" name=""/>
        <dsp:cNvSpPr/>
      </dsp:nvSpPr>
      <dsp:spPr>
        <a:xfrm>
          <a:off x="0" y="3450621"/>
          <a:ext cx="6718300" cy="608400"/>
        </a:xfrm>
        <a:prstGeom prst="roundRect">
          <a:avLst/>
        </a:prstGeom>
        <a:gradFill rotWithShape="0">
          <a:gsLst>
            <a:gs pos="0">
              <a:schemeClr val="accent5">
                <a:hueOff val="-10798999"/>
                <a:satOff val="11910"/>
                <a:lumOff val="37057"/>
                <a:alphaOff val="0"/>
                <a:lumMod val="110000"/>
                <a:satMod val="105000"/>
                <a:tint val="67000"/>
              </a:schemeClr>
            </a:gs>
            <a:gs pos="50000">
              <a:schemeClr val="accent5">
                <a:hueOff val="-10798999"/>
                <a:satOff val="11910"/>
                <a:lumOff val="37057"/>
                <a:alphaOff val="0"/>
                <a:lumMod val="105000"/>
                <a:satMod val="103000"/>
                <a:tint val="73000"/>
              </a:schemeClr>
            </a:gs>
            <a:gs pos="100000">
              <a:schemeClr val="accent5">
                <a:hueOff val="-10798999"/>
                <a:satOff val="11910"/>
                <a:lumOff val="3705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Usage</a:t>
          </a:r>
        </a:p>
      </dsp:txBody>
      <dsp:txXfrm>
        <a:off x="29700" y="3480321"/>
        <a:ext cx="6658900" cy="549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F4796-E94B-40CE-8617-9C64A120B176}">
      <dsp:nvSpPr>
        <dsp:cNvPr id="0" name=""/>
        <dsp:cNvSpPr/>
      </dsp:nvSpPr>
      <dsp:spPr>
        <a:xfrm>
          <a:off x="0" y="54561"/>
          <a:ext cx="6718300" cy="725399"/>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Introduction Tree</a:t>
          </a:r>
        </a:p>
      </dsp:txBody>
      <dsp:txXfrm>
        <a:off x="35411" y="89972"/>
        <a:ext cx="6647478" cy="654577"/>
      </dsp:txXfrm>
    </dsp:sp>
    <dsp:sp modelId="{10032B41-9B2F-4A5D-B963-A4BA093745A8}">
      <dsp:nvSpPr>
        <dsp:cNvPr id="0" name=""/>
        <dsp:cNvSpPr/>
      </dsp:nvSpPr>
      <dsp:spPr>
        <a:xfrm>
          <a:off x="0" y="869241"/>
          <a:ext cx="6718300" cy="725399"/>
        </a:xfrm>
        <a:prstGeom prst="roundRect">
          <a:avLst/>
        </a:prstGeom>
        <a:gradFill rotWithShape="0">
          <a:gsLst>
            <a:gs pos="0">
              <a:schemeClr val="accent5">
                <a:hueOff val="-2699750"/>
                <a:satOff val="2977"/>
                <a:lumOff val="9264"/>
                <a:alphaOff val="0"/>
                <a:lumMod val="110000"/>
                <a:satMod val="105000"/>
                <a:tint val="67000"/>
              </a:schemeClr>
            </a:gs>
            <a:gs pos="50000">
              <a:schemeClr val="accent5">
                <a:hueOff val="-2699750"/>
                <a:satOff val="2977"/>
                <a:lumOff val="9264"/>
                <a:alphaOff val="0"/>
                <a:lumMod val="105000"/>
                <a:satMod val="103000"/>
                <a:tint val="73000"/>
              </a:schemeClr>
            </a:gs>
            <a:gs pos="100000">
              <a:schemeClr val="accent5">
                <a:hueOff val="-2699750"/>
                <a:satOff val="2977"/>
                <a:lumOff val="926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Tree Terminologies</a:t>
          </a:r>
          <a:endParaRPr lang="en-US" sz="3100" kern="1200" dirty="0"/>
        </a:p>
      </dsp:txBody>
      <dsp:txXfrm>
        <a:off x="35411" y="904652"/>
        <a:ext cx="6647478" cy="654577"/>
      </dsp:txXfrm>
    </dsp:sp>
    <dsp:sp modelId="{FB3A98B1-F4A1-4353-93E0-767428F89622}">
      <dsp:nvSpPr>
        <dsp:cNvPr id="0" name=""/>
        <dsp:cNvSpPr/>
      </dsp:nvSpPr>
      <dsp:spPr>
        <a:xfrm>
          <a:off x="0" y="1683921"/>
          <a:ext cx="6718300" cy="725399"/>
        </a:xfrm>
        <a:prstGeom prst="roundRect">
          <a:avLst/>
        </a:prstGeom>
        <a:gradFill rotWithShape="0">
          <a:gsLst>
            <a:gs pos="0">
              <a:schemeClr val="accent5">
                <a:hueOff val="-5399500"/>
                <a:satOff val="5955"/>
                <a:lumOff val="18529"/>
                <a:alphaOff val="0"/>
                <a:lumMod val="110000"/>
                <a:satMod val="105000"/>
                <a:tint val="67000"/>
              </a:schemeClr>
            </a:gs>
            <a:gs pos="50000">
              <a:schemeClr val="accent5">
                <a:hueOff val="-5399500"/>
                <a:satOff val="5955"/>
                <a:lumOff val="18529"/>
                <a:alphaOff val="0"/>
                <a:lumMod val="105000"/>
                <a:satMod val="103000"/>
                <a:tint val="73000"/>
              </a:schemeClr>
            </a:gs>
            <a:gs pos="100000">
              <a:schemeClr val="accent5">
                <a:hueOff val="-5399500"/>
                <a:satOff val="5955"/>
                <a:lumOff val="1852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Tree Types</a:t>
          </a:r>
        </a:p>
      </dsp:txBody>
      <dsp:txXfrm>
        <a:off x="35411" y="1719332"/>
        <a:ext cx="6647478" cy="654577"/>
      </dsp:txXfrm>
    </dsp:sp>
    <dsp:sp modelId="{11CD1C60-E513-4F88-9A7C-7B190B85A6ED}">
      <dsp:nvSpPr>
        <dsp:cNvPr id="0" name=""/>
        <dsp:cNvSpPr/>
      </dsp:nvSpPr>
      <dsp:spPr>
        <a:xfrm>
          <a:off x="0" y="2498601"/>
          <a:ext cx="6718300" cy="725399"/>
        </a:xfrm>
        <a:prstGeom prst="roundRect">
          <a:avLst/>
        </a:prstGeom>
        <a:gradFill rotWithShape="0">
          <a:gsLst>
            <a:gs pos="0">
              <a:schemeClr val="accent5">
                <a:hueOff val="-8099249"/>
                <a:satOff val="8932"/>
                <a:lumOff val="27793"/>
                <a:alphaOff val="0"/>
                <a:lumMod val="110000"/>
                <a:satMod val="105000"/>
                <a:tint val="67000"/>
              </a:schemeClr>
            </a:gs>
            <a:gs pos="50000">
              <a:schemeClr val="accent5">
                <a:hueOff val="-8099249"/>
                <a:satOff val="8932"/>
                <a:lumOff val="27793"/>
                <a:alphaOff val="0"/>
                <a:lumMod val="105000"/>
                <a:satMod val="103000"/>
                <a:tint val="73000"/>
              </a:schemeClr>
            </a:gs>
            <a:gs pos="100000">
              <a:schemeClr val="accent5">
                <a:hueOff val="-8099249"/>
                <a:satOff val="8932"/>
                <a:lumOff val="2779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Tree Traversal</a:t>
          </a:r>
        </a:p>
      </dsp:txBody>
      <dsp:txXfrm>
        <a:off x="35411" y="2534012"/>
        <a:ext cx="6647478" cy="654577"/>
      </dsp:txXfrm>
    </dsp:sp>
    <dsp:sp modelId="{281BB13C-CD23-4551-88CC-3863E9FA07B3}">
      <dsp:nvSpPr>
        <dsp:cNvPr id="0" name=""/>
        <dsp:cNvSpPr/>
      </dsp:nvSpPr>
      <dsp:spPr>
        <a:xfrm>
          <a:off x="0" y="3313281"/>
          <a:ext cx="6718300" cy="725399"/>
        </a:xfrm>
        <a:prstGeom prst="roundRect">
          <a:avLst/>
        </a:prstGeom>
        <a:gradFill rotWithShape="0">
          <a:gsLst>
            <a:gs pos="0">
              <a:schemeClr val="accent5">
                <a:hueOff val="-10798999"/>
                <a:satOff val="11910"/>
                <a:lumOff val="37057"/>
                <a:alphaOff val="0"/>
                <a:lumMod val="110000"/>
                <a:satMod val="105000"/>
                <a:tint val="67000"/>
              </a:schemeClr>
            </a:gs>
            <a:gs pos="50000">
              <a:schemeClr val="accent5">
                <a:hueOff val="-10798999"/>
                <a:satOff val="11910"/>
                <a:lumOff val="37057"/>
                <a:alphaOff val="0"/>
                <a:lumMod val="105000"/>
                <a:satMod val="103000"/>
                <a:tint val="73000"/>
              </a:schemeClr>
            </a:gs>
            <a:gs pos="100000">
              <a:schemeClr val="accent5">
                <a:hueOff val="-10798999"/>
                <a:satOff val="11910"/>
                <a:lumOff val="3705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Usage</a:t>
          </a:r>
        </a:p>
      </dsp:txBody>
      <dsp:txXfrm>
        <a:off x="35411" y="3348692"/>
        <a:ext cx="6647478" cy="6545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2/16/2021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2/16/2021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hyperlink" Target="https://www.linkedin.com/in/abdul-jabbar-7b1401132/" TargetMode="External"/><Relationship Id="rId2" Type="http://schemas.openxmlformats.org/officeDocument/2006/relationships/hyperlink" Target="mailto:abdjabbar110@gmail.com" TargetMode="External"/><Relationship Id="rId1" Type="http://schemas.openxmlformats.org/officeDocument/2006/relationships/slideLayout" Target="../slideLayouts/slideLayout17.xml"/><Relationship Id="rId5" Type="http://schemas.openxmlformats.org/officeDocument/2006/relationships/hyperlink" Target="https://github.com/AbdulJabbar64" TargetMode="External"/><Relationship Id="rId4" Type="http://schemas.openxmlformats.org/officeDocument/2006/relationships/hyperlink" Target="https://www.facebook.com/profile.php?id=100008792711291"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5024AFC-BE56-45E0-8C11-BBF5A0809353}"/>
              </a:ext>
            </a:extLst>
          </p:cNvPr>
          <p:cNvSpPr>
            <a:spLocks noGrp="1"/>
          </p:cNvSpPr>
          <p:nvPr>
            <p:ph type="sldNum" sz="quarter" idx="12"/>
          </p:nvPr>
        </p:nvSpPr>
        <p:spPr/>
        <p:txBody>
          <a:bodyPr/>
          <a:lstStyle/>
          <a:p>
            <a:fld id="{C263D6C4-4840-40CC-AC84-17E24B3B7BDE}" type="slidenum">
              <a:rPr lang="en-US" noProof="0" smtClean="0"/>
              <a:pPr/>
              <a:t>1</a:t>
            </a:fld>
            <a:endParaRPr lang="en-US" noProof="0" dirty="0"/>
          </a:p>
        </p:txBody>
      </p:sp>
      <p:pic>
        <p:nvPicPr>
          <p:cNvPr id="6" name="Picture 5">
            <a:extLst>
              <a:ext uri="{FF2B5EF4-FFF2-40B4-BE49-F238E27FC236}">
                <a16:creationId xmlns:a16="http://schemas.microsoft.com/office/drawing/2014/main" id="{B93F22BB-B431-4EA9-AA74-23142EFE0DC0}"/>
              </a:ext>
            </a:extLst>
          </p:cNvPr>
          <p:cNvPicPr>
            <a:picLocks noChangeAspect="1"/>
          </p:cNvPicPr>
          <p:nvPr/>
        </p:nvPicPr>
        <p:blipFill>
          <a:blip r:embed="rId2"/>
          <a:stretch>
            <a:fillRect/>
          </a:stretch>
        </p:blipFill>
        <p:spPr>
          <a:xfrm>
            <a:off x="1711078" y="47847"/>
            <a:ext cx="8379801" cy="6398887"/>
          </a:xfrm>
          <a:prstGeom prst="rect">
            <a:avLst/>
          </a:prstGeom>
        </p:spPr>
      </p:pic>
      <p:pic>
        <p:nvPicPr>
          <p:cNvPr id="4" name="Picture 3">
            <a:extLst>
              <a:ext uri="{FF2B5EF4-FFF2-40B4-BE49-F238E27FC236}">
                <a16:creationId xmlns:a16="http://schemas.microsoft.com/office/drawing/2014/main" id="{A5E67AF5-824A-444E-A451-1AA118198B02}"/>
              </a:ext>
            </a:extLst>
          </p:cNvPr>
          <p:cNvPicPr>
            <a:picLocks noChangeAspect="1"/>
          </p:cNvPicPr>
          <p:nvPr/>
        </p:nvPicPr>
        <p:blipFill>
          <a:blip r:embed="rId3"/>
          <a:stretch>
            <a:fillRect/>
          </a:stretch>
        </p:blipFill>
        <p:spPr>
          <a:xfrm>
            <a:off x="915915" y="-82408"/>
            <a:ext cx="4985064" cy="1720966"/>
          </a:xfrm>
          <a:prstGeom prst="rect">
            <a:avLst/>
          </a:prstGeom>
        </p:spPr>
      </p:pic>
    </p:spTree>
    <p:extLst>
      <p:ext uri="{BB962C8B-B14F-4D97-AF65-F5344CB8AC3E}">
        <p14:creationId xmlns:p14="http://schemas.microsoft.com/office/powerpoint/2010/main" val="339796140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7E659-8215-401C-AB35-0E5BA01D2752}"/>
              </a:ext>
            </a:extLst>
          </p:cNvPr>
          <p:cNvSpPr>
            <a:spLocks noGrp="1"/>
          </p:cNvSpPr>
          <p:nvPr>
            <p:ph type="title"/>
          </p:nvPr>
        </p:nvSpPr>
        <p:spPr/>
        <p:txBody>
          <a:bodyPr/>
          <a:lstStyle/>
          <a:p>
            <a:r>
              <a:rPr lang="en-US" dirty="0"/>
              <a:t>largest number among three different numbers</a:t>
            </a:r>
          </a:p>
        </p:txBody>
      </p:sp>
      <p:sp>
        <p:nvSpPr>
          <p:cNvPr id="3" name="Slide Number Placeholder 2">
            <a:extLst>
              <a:ext uri="{FF2B5EF4-FFF2-40B4-BE49-F238E27FC236}">
                <a16:creationId xmlns:a16="http://schemas.microsoft.com/office/drawing/2014/main" id="{781B39BA-6C51-48E1-909D-1172738E5755}"/>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a:extLst>
              <a:ext uri="{FF2B5EF4-FFF2-40B4-BE49-F238E27FC236}">
                <a16:creationId xmlns:a16="http://schemas.microsoft.com/office/drawing/2014/main" id="{82A21235-3AEB-4185-84EB-C7CB5E7E69FA}"/>
              </a:ext>
            </a:extLst>
          </p:cNvPr>
          <p:cNvSpPr>
            <a:spLocks noGrp="1"/>
          </p:cNvSpPr>
          <p:nvPr>
            <p:ph type="body" sz="quarter" idx="13"/>
          </p:nvPr>
        </p:nvSpPr>
        <p:spPr>
          <a:xfrm>
            <a:off x="1409700" y="1414130"/>
            <a:ext cx="4991100" cy="4603898"/>
          </a:xfrm>
        </p:spPr>
        <p:txBody>
          <a:bodyPr>
            <a:normAutofit fontScale="92500" lnSpcReduction="20000"/>
          </a:bodyPr>
          <a:lstStyle/>
          <a:p>
            <a:pPr algn="l"/>
            <a:r>
              <a:rPr lang="en-US" sz="1800" dirty="0"/>
              <a:t>Step 1: Start</a:t>
            </a:r>
          </a:p>
          <a:p>
            <a:pPr algn="l"/>
            <a:r>
              <a:rPr lang="en-US" sz="1800" dirty="0"/>
              <a:t>Step 2: Declare variables a, b and c.</a:t>
            </a:r>
          </a:p>
          <a:p>
            <a:pPr algn="l"/>
            <a:r>
              <a:rPr lang="en-US" sz="1800" dirty="0"/>
              <a:t>Step 3: Read variables a, b and c.</a:t>
            </a:r>
          </a:p>
          <a:p>
            <a:pPr algn="l"/>
            <a:r>
              <a:rPr lang="en-US" sz="1800" dirty="0"/>
              <a:t>Step 4: If a &gt; b</a:t>
            </a:r>
          </a:p>
          <a:p>
            <a:pPr algn="l"/>
            <a:r>
              <a:rPr lang="en-US" sz="1800" dirty="0"/>
              <a:t>           If a &gt; c</a:t>
            </a:r>
          </a:p>
          <a:p>
            <a:pPr algn="l"/>
            <a:r>
              <a:rPr lang="en-US" sz="1800" dirty="0"/>
              <a:t>              Display a is the largest number.</a:t>
            </a:r>
          </a:p>
          <a:p>
            <a:pPr algn="l"/>
            <a:r>
              <a:rPr lang="en-US" sz="1800" dirty="0"/>
              <a:t>           Else</a:t>
            </a:r>
          </a:p>
          <a:p>
            <a:pPr algn="l"/>
            <a:r>
              <a:rPr lang="en-US" sz="1800" dirty="0"/>
              <a:t>              Display c is the largest number.</a:t>
            </a:r>
          </a:p>
          <a:p>
            <a:pPr algn="l"/>
            <a:r>
              <a:rPr lang="en-US" sz="1800" dirty="0"/>
              <a:t>        Else</a:t>
            </a:r>
          </a:p>
          <a:p>
            <a:pPr algn="l"/>
            <a:r>
              <a:rPr lang="en-US" sz="1800" dirty="0"/>
              <a:t>           If b &gt; c</a:t>
            </a:r>
          </a:p>
          <a:p>
            <a:pPr algn="l"/>
            <a:r>
              <a:rPr lang="en-US" sz="1800" dirty="0"/>
              <a:t>              Display b is the largest number.</a:t>
            </a:r>
          </a:p>
          <a:p>
            <a:pPr algn="l"/>
            <a:r>
              <a:rPr lang="en-US" sz="1800" dirty="0"/>
              <a:t>           Else</a:t>
            </a:r>
          </a:p>
          <a:p>
            <a:pPr algn="l"/>
            <a:r>
              <a:rPr lang="en-US" sz="1800" dirty="0"/>
              <a:t>              Display c is the greatest number.  </a:t>
            </a:r>
          </a:p>
          <a:p>
            <a:pPr algn="l"/>
            <a:r>
              <a:rPr lang="en-US" sz="1800" dirty="0"/>
              <a:t>Step 5: Stop</a:t>
            </a:r>
          </a:p>
        </p:txBody>
      </p:sp>
      <p:pic>
        <p:nvPicPr>
          <p:cNvPr id="6" name="Picture 5">
            <a:extLst>
              <a:ext uri="{FF2B5EF4-FFF2-40B4-BE49-F238E27FC236}">
                <a16:creationId xmlns:a16="http://schemas.microsoft.com/office/drawing/2014/main" id="{D1609FFC-B5F4-4FD2-8C31-0B7DDB3C3A2E}"/>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3987490316"/>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7A4C-3CC1-45A0-A4FA-2652584D0C02}"/>
              </a:ext>
            </a:extLst>
          </p:cNvPr>
          <p:cNvSpPr>
            <a:spLocks noGrp="1"/>
          </p:cNvSpPr>
          <p:nvPr>
            <p:ph type="title"/>
          </p:nvPr>
        </p:nvSpPr>
        <p:spPr/>
        <p:txBody>
          <a:bodyPr/>
          <a:lstStyle/>
          <a:p>
            <a:r>
              <a:rPr lang="en-US" dirty="0"/>
              <a:t>Factorial of a number entered by the user</a:t>
            </a:r>
          </a:p>
        </p:txBody>
      </p:sp>
      <p:sp>
        <p:nvSpPr>
          <p:cNvPr id="3" name="Slide Number Placeholder 2">
            <a:extLst>
              <a:ext uri="{FF2B5EF4-FFF2-40B4-BE49-F238E27FC236}">
                <a16:creationId xmlns:a16="http://schemas.microsoft.com/office/drawing/2014/main" id="{023F9D0C-FB6D-40AE-B61F-487A49ED301E}"/>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a:extLst>
              <a:ext uri="{FF2B5EF4-FFF2-40B4-BE49-F238E27FC236}">
                <a16:creationId xmlns:a16="http://schemas.microsoft.com/office/drawing/2014/main" id="{D7759A7F-8F36-43A8-8B6E-1E560089DA5E}"/>
              </a:ext>
            </a:extLst>
          </p:cNvPr>
          <p:cNvSpPr>
            <a:spLocks noGrp="1"/>
          </p:cNvSpPr>
          <p:nvPr>
            <p:ph type="body" sz="quarter" idx="13"/>
          </p:nvPr>
        </p:nvSpPr>
        <p:spPr>
          <a:xfrm>
            <a:off x="1409700" y="1749569"/>
            <a:ext cx="5851071" cy="4226687"/>
          </a:xfrm>
        </p:spPr>
        <p:txBody>
          <a:bodyPr>
            <a:normAutofit/>
          </a:bodyPr>
          <a:lstStyle/>
          <a:p>
            <a:pPr algn="l"/>
            <a:r>
              <a:rPr lang="en-US" sz="1800" dirty="0"/>
              <a:t>Step 1: Start</a:t>
            </a:r>
          </a:p>
          <a:p>
            <a:pPr algn="l"/>
            <a:r>
              <a:rPr lang="en-US" sz="1800" dirty="0"/>
              <a:t>Step 2: Declare variables n, factorial and </a:t>
            </a:r>
            <a:r>
              <a:rPr lang="en-US" sz="1800" dirty="0" err="1"/>
              <a:t>i</a:t>
            </a:r>
            <a:r>
              <a:rPr lang="en-US" sz="1800" dirty="0"/>
              <a:t>.</a:t>
            </a:r>
          </a:p>
          <a:p>
            <a:pPr algn="l"/>
            <a:r>
              <a:rPr lang="en-US" sz="1800" dirty="0"/>
              <a:t>Step 3: Initialize variables</a:t>
            </a:r>
          </a:p>
          <a:p>
            <a:pPr algn="l"/>
            <a:r>
              <a:rPr lang="en-US" sz="1800" dirty="0"/>
              <a:t>          factorial ← 1</a:t>
            </a:r>
          </a:p>
          <a:p>
            <a:pPr algn="l"/>
            <a:r>
              <a:rPr lang="en-US" sz="1800" dirty="0"/>
              <a:t>          </a:t>
            </a:r>
            <a:r>
              <a:rPr lang="en-US" sz="1800" dirty="0" err="1"/>
              <a:t>i</a:t>
            </a:r>
            <a:r>
              <a:rPr lang="en-US" sz="1800" dirty="0"/>
              <a:t> ← 1</a:t>
            </a:r>
          </a:p>
          <a:p>
            <a:pPr algn="l"/>
            <a:r>
              <a:rPr lang="en-US" sz="1800" dirty="0"/>
              <a:t>Step 4: Read value of n</a:t>
            </a:r>
          </a:p>
          <a:p>
            <a:pPr algn="l"/>
            <a:r>
              <a:rPr lang="en-US" sz="1800" dirty="0"/>
              <a:t>Step 5: Repeat the steps until </a:t>
            </a:r>
            <a:r>
              <a:rPr lang="en-US" sz="1800" dirty="0" err="1"/>
              <a:t>i</a:t>
            </a:r>
            <a:r>
              <a:rPr lang="en-US" sz="1800" dirty="0"/>
              <a:t> = n</a:t>
            </a:r>
          </a:p>
          <a:p>
            <a:pPr algn="l"/>
            <a:r>
              <a:rPr lang="en-US" sz="1800" dirty="0"/>
              <a:t>     5.1: factorial ← factorial*</a:t>
            </a:r>
            <a:r>
              <a:rPr lang="en-US" sz="1800" dirty="0" err="1"/>
              <a:t>i</a:t>
            </a:r>
            <a:endParaRPr lang="en-US" sz="1800" dirty="0"/>
          </a:p>
          <a:p>
            <a:pPr algn="l"/>
            <a:r>
              <a:rPr lang="en-US" sz="1800" dirty="0"/>
              <a:t>     5.2: </a:t>
            </a:r>
            <a:r>
              <a:rPr lang="en-US" sz="1800" dirty="0" err="1"/>
              <a:t>i</a:t>
            </a:r>
            <a:r>
              <a:rPr lang="en-US" sz="1800" dirty="0"/>
              <a:t> ← i+1</a:t>
            </a:r>
          </a:p>
          <a:p>
            <a:pPr algn="l"/>
            <a:r>
              <a:rPr lang="en-US" sz="1800" dirty="0"/>
              <a:t>Step 6: Display factorial</a:t>
            </a:r>
          </a:p>
          <a:p>
            <a:pPr algn="l"/>
            <a:r>
              <a:rPr lang="en-US" sz="1800" dirty="0"/>
              <a:t>Step 7: Stop</a:t>
            </a:r>
          </a:p>
        </p:txBody>
      </p:sp>
      <p:pic>
        <p:nvPicPr>
          <p:cNvPr id="5" name="Picture 4">
            <a:extLst>
              <a:ext uri="{FF2B5EF4-FFF2-40B4-BE49-F238E27FC236}">
                <a16:creationId xmlns:a16="http://schemas.microsoft.com/office/drawing/2014/main" id="{07B6D593-929D-4489-98A3-8856C8DF978B}"/>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3966206960"/>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3222-64A8-47B1-89C6-95D2DED5CDCF}"/>
              </a:ext>
            </a:extLst>
          </p:cNvPr>
          <p:cNvSpPr>
            <a:spLocks noGrp="1"/>
          </p:cNvSpPr>
          <p:nvPr>
            <p:ph type="title"/>
          </p:nvPr>
        </p:nvSpPr>
        <p:spPr/>
        <p:txBody>
          <a:bodyPr/>
          <a:lstStyle/>
          <a:p>
            <a:r>
              <a:rPr lang="en-US" dirty="0"/>
              <a:t>Space Complexity</a:t>
            </a:r>
          </a:p>
        </p:txBody>
      </p:sp>
      <p:sp>
        <p:nvSpPr>
          <p:cNvPr id="3" name="Slide Number Placeholder 2">
            <a:extLst>
              <a:ext uri="{FF2B5EF4-FFF2-40B4-BE49-F238E27FC236}">
                <a16:creationId xmlns:a16="http://schemas.microsoft.com/office/drawing/2014/main" id="{5040021C-A5D6-4D67-8084-B70AA9AF589C}"/>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778862CB-58DC-4F21-A1AD-5D9B41BD9C05}"/>
              </a:ext>
            </a:extLst>
          </p:cNvPr>
          <p:cNvSpPr>
            <a:spLocks noGrp="1"/>
          </p:cNvSpPr>
          <p:nvPr>
            <p:ph type="body" sz="quarter" idx="13"/>
          </p:nvPr>
        </p:nvSpPr>
        <p:spPr/>
        <p:txBody>
          <a:bodyPr>
            <a:normAutofit/>
          </a:bodyPr>
          <a:lstStyle/>
          <a:p>
            <a:pPr marL="285750" indent="-285750" algn="l">
              <a:buFont typeface="Arial" panose="020B0604020202020204" pitchFamily="34" charset="0"/>
              <a:buChar char="•"/>
            </a:pPr>
            <a:r>
              <a:rPr lang="en-US" sz="1800" dirty="0"/>
              <a:t>Space complexity is the total amount of memory space used by an algorithm/program including the space of input values for execution. So to find space-complexity, it is enough to calculate the space occupied by the variables used in an algorithm/program.</a:t>
            </a:r>
          </a:p>
          <a:p>
            <a:pPr marL="285750" indent="-285750" algn="l">
              <a:buFont typeface="Arial" panose="020B0604020202020204" pitchFamily="34" charset="0"/>
              <a:buChar char="•"/>
            </a:pPr>
            <a:r>
              <a:rPr lang="en-US" sz="1800" dirty="0"/>
              <a:t>Its the amount of memory space required by the algorithm, during the course of its execution. Space complexity must be taken seriously for multi-user systems and in situations where limited memory is available.</a:t>
            </a:r>
          </a:p>
          <a:p>
            <a:pPr marL="285750" indent="-285750" algn="l">
              <a:buFont typeface="Arial" panose="020B0604020202020204" pitchFamily="34" charset="0"/>
              <a:buChar char="•"/>
            </a:pPr>
            <a:r>
              <a:rPr lang="en-US" sz="2400" b="1" u="sng" dirty="0">
                <a:solidFill>
                  <a:srgbClr val="FF0000"/>
                </a:solidFill>
              </a:rPr>
              <a:t>Important Note:</a:t>
            </a:r>
            <a:r>
              <a:rPr lang="en-US" sz="2400" dirty="0">
                <a:solidFill>
                  <a:srgbClr val="FF0000"/>
                </a:solidFill>
              </a:rPr>
              <a:t> </a:t>
            </a:r>
            <a:r>
              <a:rPr lang="en-US" sz="1800" dirty="0"/>
              <a:t>The best algorithm/program should have the lease space-complexity. The lesser the space used, the faster it executes.</a:t>
            </a:r>
          </a:p>
        </p:txBody>
      </p:sp>
      <p:pic>
        <p:nvPicPr>
          <p:cNvPr id="5" name="Picture 4">
            <a:extLst>
              <a:ext uri="{FF2B5EF4-FFF2-40B4-BE49-F238E27FC236}">
                <a16:creationId xmlns:a16="http://schemas.microsoft.com/office/drawing/2014/main" id="{C7819D44-BE9D-4003-9BCB-5741984685E6}"/>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874032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848A-0033-4C70-8570-21C0205DA4DB}"/>
              </a:ext>
            </a:extLst>
          </p:cNvPr>
          <p:cNvSpPr>
            <a:spLocks noGrp="1"/>
          </p:cNvSpPr>
          <p:nvPr>
            <p:ph type="title"/>
          </p:nvPr>
        </p:nvSpPr>
        <p:spPr/>
        <p:txBody>
          <a:bodyPr/>
          <a:lstStyle/>
          <a:p>
            <a:r>
              <a:rPr lang="en-US" dirty="0"/>
              <a:t>Space Complexity</a:t>
            </a:r>
          </a:p>
        </p:txBody>
      </p:sp>
      <p:sp>
        <p:nvSpPr>
          <p:cNvPr id="3" name="Slide Number Placeholder 2">
            <a:extLst>
              <a:ext uri="{FF2B5EF4-FFF2-40B4-BE49-F238E27FC236}">
                <a16:creationId xmlns:a16="http://schemas.microsoft.com/office/drawing/2014/main" id="{A412F4EB-8564-4876-8F0C-1C5B0DCB3FE5}"/>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 Placeholder 3">
            <a:extLst>
              <a:ext uri="{FF2B5EF4-FFF2-40B4-BE49-F238E27FC236}">
                <a16:creationId xmlns:a16="http://schemas.microsoft.com/office/drawing/2014/main" id="{63796830-ED62-454B-92D0-C412C873EF98}"/>
              </a:ext>
            </a:extLst>
          </p:cNvPr>
          <p:cNvSpPr>
            <a:spLocks noGrp="1"/>
          </p:cNvSpPr>
          <p:nvPr>
            <p:ph type="body" sz="quarter" idx="13"/>
          </p:nvPr>
        </p:nvSpPr>
        <p:spPr/>
        <p:txBody>
          <a:bodyPr>
            <a:normAutofit/>
          </a:bodyPr>
          <a:lstStyle/>
          <a:p>
            <a:pPr marL="285750" indent="-285750" algn="l">
              <a:buFont typeface="Arial" panose="020B0604020202020204" pitchFamily="34" charset="0"/>
              <a:buChar char="•"/>
            </a:pPr>
            <a:r>
              <a:rPr lang="en-US" sz="2000" b="1" u="sng" dirty="0">
                <a:solidFill>
                  <a:srgbClr val="FF0000"/>
                </a:solidFill>
              </a:rPr>
              <a:t>Instruction Space:</a:t>
            </a:r>
            <a:r>
              <a:rPr lang="en-US" sz="2000" b="1" dirty="0">
                <a:solidFill>
                  <a:srgbClr val="FF0000"/>
                </a:solidFill>
              </a:rPr>
              <a:t> </a:t>
            </a:r>
            <a:r>
              <a:rPr lang="en-US" sz="1800" dirty="0"/>
              <a:t>Its the space required to store the executable version of the program. This space is fixed, but varies depending upon the number of lines of code in the program.</a:t>
            </a:r>
          </a:p>
          <a:p>
            <a:pPr marL="285750" indent="-285750" algn="l">
              <a:buFont typeface="Arial" panose="020B0604020202020204" pitchFamily="34" charset="0"/>
              <a:buChar char="•"/>
            </a:pPr>
            <a:r>
              <a:rPr lang="en-US" sz="2000" b="1" u="sng" dirty="0">
                <a:solidFill>
                  <a:srgbClr val="FF0000"/>
                </a:solidFill>
              </a:rPr>
              <a:t>Data Space:</a:t>
            </a:r>
            <a:r>
              <a:rPr lang="en-US" sz="2000" b="1" dirty="0">
                <a:solidFill>
                  <a:srgbClr val="FF0000"/>
                </a:solidFill>
              </a:rPr>
              <a:t> </a:t>
            </a:r>
            <a:r>
              <a:rPr lang="en-US" sz="1800" dirty="0"/>
              <a:t>Its the space required to store all the constants and variables(including temporary variables) value.</a:t>
            </a:r>
          </a:p>
          <a:p>
            <a:pPr marL="285750" indent="-285750" algn="l">
              <a:buFont typeface="Arial" panose="020B0604020202020204" pitchFamily="34" charset="0"/>
              <a:buChar char="•"/>
            </a:pPr>
            <a:r>
              <a:rPr lang="en-US" sz="2000" b="1" u="sng" dirty="0">
                <a:solidFill>
                  <a:srgbClr val="FF0000"/>
                </a:solidFill>
              </a:rPr>
              <a:t>Environment Space:</a:t>
            </a:r>
            <a:r>
              <a:rPr lang="en-US" sz="2000" b="1" dirty="0"/>
              <a:t> </a:t>
            </a:r>
            <a:r>
              <a:rPr lang="en-US" sz="1800" dirty="0"/>
              <a:t>Its the space required to store the environment information needed to resume the suspended function.</a:t>
            </a:r>
          </a:p>
        </p:txBody>
      </p:sp>
      <p:pic>
        <p:nvPicPr>
          <p:cNvPr id="5" name="Picture 4">
            <a:extLst>
              <a:ext uri="{FF2B5EF4-FFF2-40B4-BE49-F238E27FC236}">
                <a16:creationId xmlns:a16="http://schemas.microsoft.com/office/drawing/2014/main" id="{03662741-543D-48F9-BF1D-29B3FA44795F}"/>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25301190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306AC-D97F-42BC-A265-6A4B3459324C}"/>
              </a:ext>
            </a:extLst>
          </p:cNvPr>
          <p:cNvSpPr>
            <a:spLocks noGrp="1"/>
          </p:cNvSpPr>
          <p:nvPr>
            <p:ph type="title"/>
          </p:nvPr>
        </p:nvSpPr>
        <p:spPr/>
        <p:txBody>
          <a:bodyPr/>
          <a:lstStyle/>
          <a:p>
            <a:r>
              <a:rPr lang="en-US" dirty="0"/>
              <a:t>Time Complexity</a:t>
            </a:r>
          </a:p>
        </p:txBody>
      </p:sp>
      <p:sp>
        <p:nvSpPr>
          <p:cNvPr id="3" name="Slide Number Placeholder 2">
            <a:extLst>
              <a:ext uri="{FF2B5EF4-FFF2-40B4-BE49-F238E27FC236}">
                <a16:creationId xmlns:a16="http://schemas.microsoft.com/office/drawing/2014/main" id="{B053B1E5-E343-498D-B2A4-5402A4D0DB24}"/>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ext Placeholder 3">
            <a:extLst>
              <a:ext uri="{FF2B5EF4-FFF2-40B4-BE49-F238E27FC236}">
                <a16:creationId xmlns:a16="http://schemas.microsoft.com/office/drawing/2014/main" id="{2C2FF5CA-01A1-41E6-8B82-F02E5479BDEE}"/>
              </a:ext>
            </a:extLst>
          </p:cNvPr>
          <p:cNvSpPr>
            <a:spLocks noGrp="1"/>
          </p:cNvSpPr>
          <p:nvPr>
            <p:ph type="body" sz="quarter" idx="13"/>
          </p:nvPr>
        </p:nvSpPr>
        <p:spPr>
          <a:xfrm>
            <a:off x="1409700" y="1749570"/>
            <a:ext cx="9074002" cy="3358860"/>
          </a:xfrm>
        </p:spPr>
        <p:txBody>
          <a:bodyPr>
            <a:normAutofit/>
          </a:bodyPr>
          <a:lstStyle/>
          <a:p>
            <a:pPr marL="285750" indent="-285750" algn="l">
              <a:buFont typeface="Arial" panose="020B0604020202020204" pitchFamily="34" charset="0"/>
              <a:buChar char="•"/>
            </a:pPr>
            <a:r>
              <a:rPr lang="en-US" sz="1800" dirty="0"/>
              <a:t>Time Complexity is a way to represent the amount of time required by the program to run till its completion</a:t>
            </a:r>
          </a:p>
          <a:p>
            <a:pPr marL="285750" indent="-285750" algn="l">
              <a:buFont typeface="Arial" panose="020B0604020202020204" pitchFamily="34" charset="0"/>
              <a:buChar char="•"/>
            </a:pPr>
            <a:r>
              <a:rPr lang="en-US" sz="1800" dirty="0"/>
              <a:t>The algorithm that performs the task in the smallest number of operations is considered the most efficient one in terms of the time complexity. </a:t>
            </a:r>
          </a:p>
        </p:txBody>
      </p:sp>
      <p:pic>
        <p:nvPicPr>
          <p:cNvPr id="5" name="Picture 4">
            <a:extLst>
              <a:ext uri="{FF2B5EF4-FFF2-40B4-BE49-F238E27FC236}">
                <a16:creationId xmlns:a16="http://schemas.microsoft.com/office/drawing/2014/main" id="{325A37F7-25CD-44FD-BC7D-80D0D39AAAE6}"/>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413341591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328E-C0B9-4665-B66A-93DCA1B0F499}"/>
              </a:ext>
            </a:extLst>
          </p:cNvPr>
          <p:cNvSpPr>
            <a:spLocks noGrp="1"/>
          </p:cNvSpPr>
          <p:nvPr>
            <p:ph type="title"/>
          </p:nvPr>
        </p:nvSpPr>
        <p:spPr/>
        <p:txBody>
          <a:bodyPr/>
          <a:lstStyle/>
          <a:p>
            <a:r>
              <a:rPr lang="en-US" dirty="0"/>
              <a:t>Algorithms Space and Time Complexity</a:t>
            </a:r>
          </a:p>
        </p:txBody>
      </p:sp>
      <p:sp>
        <p:nvSpPr>
          <p:cNvPr id="3" name="Slide Number Placeholder 2">
            <a:extLst>
              <a:ext uri="{FF2B5EF4-FFF2-40B4-BE49-F238E27FC236}">
                <a16:creationId xmlns:a16="http://schemas.microsoft.com/office/drawing/2014/main" id="{C083815B-34CC-4BF0-BDE5-39ACB1A242C5}"/>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pic>
        <p:nvPicPr>
          <p:cNvPr id="6" name="Picture 5">
            <a:extLst>
              <a:ext uri="{FF2B5EF4-FFF2-40B4-BE49-F238E27FC236}">
                <a16:creationId xmlns:a16="http://schemas.microsoft.com/office/drawing/2014/main" id="{7B1DCCC9-16ED-4B88-A3DF-123B8CF778CF}"/>
              </a:ext>
            </a:extLst>
          </p:cNvPr>
          <p:cNvPicPr>
            <a:picLocks noChangeAspect="1"/>
          </p:cNvPicPr>
          <p:nvPr/>
        </p:nvPicPr>
        <p:blipFill>
          <a:blip r:embed="rId2"/>
          <a:stretch>
            <a:fillRect/>
          </a:stretch>
        </p:blipFill>
        <p:spPr>
          <a:xfrm>
            <a:off x="533399" y="1467292"/>
            <a:ext cx="10718801" cy="5039834"/>
          </a:xfrm>
          <a:prstGeom prst="rect">
            <a:avLst/>
          </a:prstGeom>
        </p:spPr>
      </p:pic>
      <p:pic>
        <p:nvPicPr>
          <p:cNvPr id="5" name="Picture 4">
            <a:extLst>
              <a:ext uri="{FF2B5EF4-FFF2-40B4-BE49-F238E27FC236}">
                <a16:creationId xmlns:a16="http://schemas.microsoft.com/office/drawing/2014/main" id="{BF352AE7-7DCB-4DFF-ACBF-4246AA053CB2}"/>
              </a:ext>
            </a:extLst>
          </p:cNvPr>
          <p:cNvPicPr>
            <a:picLocks noChangeAspect="1"/>
          </p:cNvPicPr>
          <p:nvPr/>
        </p:nvPicPr>
        <p:blipFill>
          <a:blip r:embed="rId3"/>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87962594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98A1-4512-470D-A8CE-E3A7C1B382E2}"/>
              </a:ext>
            </a:extLst>
          </p:cNvPr>
          <p:cNvSpPr>
            <a:spLocks noGrp="1"/>
          </p:cNvSpPr>
          <p:nvPr>
            <p:ph type="title"/>
          </p:nvPr>
        </p:nvSpPr>
        <p:spPr/>
        <p:txBody>
          <a:bodyPr/>
          <a:lstStyle/>
          <a:p>
            <a:r>
              <a:rPr lang="en-US" u="sng" dirty="0"/>
              <a:t>DS</a:t>
            </a:r>
            <a:r>
              <a:rPr lang="en-US" dirty="0"/>
              <a:t> Space and Time Complexity</a:t>
            </a:r>
          </a:p>
        </p:txBody>
      </p:sp>
      <p:sp>
        <p:nvSpPr>
          <p:cNvPr id="3" name="Slide Number Placeholder 2">
            <a:extLst>
              <a:ext uri="{FF2B5EF4-FFF2-40B4-BE49-F238E27FC236}">
                <a16:creationId xmlns:a16="http://schemas.microsoft.com/office/drawing/2014/main" id="{7C02087A-6E3F-4B27-B365-48526B9A7984}"/>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pic>
        <p:nvPicPr>
          <p:cNvPr id="6" name="Picture 5">
            <a:extLst>
              <a:ext uri="{FF2B5EF4-FFF2-40B4-BE49-F238E27FC236}">
                <a16:creationId xmlns:a16="http://schemas.microsoft.com/office/drawing/2014/main" id="{41D0B53B-9EDB-44A7-9E6E-1F33C9EE804D}"/>
              </a:ext>
            </a:extLst>
          </p:cNvPr>
          <p:cNvPicPr>
            <a:picLocks noChangeAspect="1"/>
          </p:cNvPicPr>
          <p:nvPr/>
        </p:nvPicPr>
        <p:blipFill>
          <a:blip r:embed="rId2"/>
          <a:stretch>
            <a:fillRect/>
          </a:stretch>
        </p:blipFill>
        <p:spPr>
          <a:xfrm>
            <a:off x="533400" y="1470984"/>
            <a:ext cx="10718800" cy="5026653"/>
          </a:xfrm>
          <a:prstGeom prst="rect">
            <a:avLst/>
          </a:prstGeom>
        </p:spPr>
      </p:pic>
      <p:pic>
        <p:nvPicPr>
          <p:cNvPr id="5" name="Picture 4">
            <a:extLst>
              <a:ext uri="{FF2B5EF4-FFF2-40B4-BE49-F238E27FC236}">
                <a16:creationId xmlns:a16="http://schemas.microsoft.com/office/drawing/2014/main" id="{1CC777DB-5F54-422E-942C-8464F6895B30}"/>
              </a:ext>
            </a:extLst>
          </p:cNvPr>
          <p:cNvPicPr>
            <a:picLocks noChangeAspect="1"/>
          </p:cNvPicPr>
          <p:nvPr/>
        </p:nvPicPr>
        <p:blipFill>
          <a:blip r:embed="rId3"/>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25487200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8CDE-940C-46C9-AA33-A760ACD9541C}"/>
              </a:ext>
            </a:extLst>
          </p:cNvPr>
          <p:cNvSpPr>
            <a:spLocks noGrp="1"/>
          </p:cNvSpPr>
          <p:nvPr>
            <p:ph type="title"/>
          </p:nvPr>
        </p:nvSpPr>
        <p:spPr/>
        <p:txBody>
          <a:bodyPr/>
          <a:lstStyle/>
          <a:p>
            <a:r>
              <a:rPr lang="en-US" dirty="0"/>
              <a:t>usage</a:t>
            </a:r>
          </a:p>
        </p:txBody>
      </p:sp>
      <p:sp>
        <p:nvSpPr>
          <p:cNvPr id="3" name="Slide Number Placeholder 2">
            <a:extLst>
              <a:ext uri="{FF2B5EF4-FFF2-40B4-BE49-F238E27FC236}">
                <a16:creationId xmlns:a16="http://schemas.microsoft.com/office/drawing/2014/main" id="{DD2BEF5C-93A7-4E12-B55D-62C5D28A0508}"/>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Text Placeholder 3">
            <a:extLst>
              <a:ext uri="{FF2B5EF4-FFF2-40B4-BE49-F238E27FC236}">
                <a16:creationId xmlns:a16="http://schemas.microsoft.com/office/drawing/2014/main" id="{8DC4B5C5-6AF0-41B1-A9C5-B9951A3F939B}"/>
              </a:ext>
            </a:extLst>
          </p:cNvPr>
          <p:cNvSpPr>
            <a:spLocks noGrp="1"/>
          </p:cNvSpPr>
          <p:nvPr>
            <p:ph type="body" sz="quarter" idx="13"/>
          </p:nvPr>
        </p:nvSpPr>
        <p:spPr>
          <a:xfrm>
            <a:off x="1409700" y="1749570"/>
            <a:ext cx="9372600" cy="3928216"/>
          </a:xfrm>
        </p:spPr>
        <p:txBody>
          <a:bodyPr>
            <a:normAutofit/>
          </a:bodyPr>
          <a:lstStyle/>
          <a:p>
            <a:pPr marL="342900" indent="-342900" algn="l">
              <a:buFont typeface="Arial" panose="020B0604020202020204" pitchFamily="34" charset="0"/>
              <a:buChar char="•"/>
            </a:pPr>
            <a:r>
              <a:rPr lang="en-US" sz="2000" dirty="0"/>
              <a:t>Facebook (Yes… we are talking about your favorite application). Can you just imagine that your friends on Facebook, friends of friends, mutual friends they all can be represented easily by Graph? Relax….sit for a couple of moments and think again…you can apply graph to represent friends connection on Facebook.</a:t>
            </a:r>
          </a:p>
          <a:p>
            <a:pPr marL="342900" indent="-342900" algn="l">
              <a:buFont typeface="Arial" panose="020B0604020202020204" pitchFamily="34" charset="0"/>
              <a:buChar char="•"/>
            </a:pPr>
            <a:r>
              <a:rPr lang="en-US" sz="2000" dirty="0"/>
              <a:t>If you need to keep a deck of cards and arrange it properly how would you do that? You will throw it randomly or you will arrange the cards one over another and from a proper deck. You can use Stack here to make a proper arrangement of cards one over another.</a:t>
            </a:r>
          </a:p>
          <a:p>
            <a:pPr marL="342900" indent="-342900" algn="l">
              <a:buFont typeface="Arial" panose="020B0604020202020204" pitchFamily="34" charset="0"/>
              <a:buChar char="•"/>
            </a:pPr>
            <a:r>
              <a:rPr lang="en-US" sz="2000" dirty="0"/>
              <a:t>If you need to search a word in the dictionary, what would be your approach? Do you go page by page or you open some page and if the word is not found you open a page prior/later to one opened depending upon the order of word to the current page (Binary Search).</a:t>
            </a:r>
          </a:p>
        </p:txBody>
      </p:sp>
      <p:pic>
        <p:nvPicPr>
          <p:cNvPr id="5" name="Picture 4">
            <a:extLst>
              <a:ext uri="{FF2B5EF4-FFF2-40B4-BE49-F238E27FC236}">
                <a16:creationId xmlns:a16="http://schemas.microsoft.com/office/drawing/2014/main" id="{C53619F5-3BD9-4C35-8678-66ECB2F76573}"/>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854104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normAutofit fontScale="90000"/>
          </a:bodyPr>
          <a:lstStyle/>
          <a:p>
            <a:r>
              <a:rPr lang="en-US" sz="2200" dirty="0">
                <a:latin typeface="+mn-lt"/>
              </a:rPr>
              <a:t>Not to mention, a programmer should know how to use an appropriate data structure in the right algorithm. There is a famous saying:</a:t>
            </a:r>
            <a:br>
              <a:rPr lang="en-US" sz="2800" dirty="0">
                <a:latin typeface="+mn-lt"/>
              </a:rPr>
            </a:br>
            <a:br>
              <a:rPr lang="en-US" sz="2800" dirty="0">
                <a:latin typeface="+mn-lt"/>
              </a:rPr>
            </a:br>
            <a:r>
              <a:rPr lang="en-US" sz="2800" dirty="0">
                <a:latin typeface="+mn-lt"/>
              </a:rPr>
              <a:t>“A warrior should not just possess a weapon, he must know when and how to use it.”</a:t>
            </a:r>
            <a:br>
              <a:rPr lang="en-US" sz="2800" dirty="0">
                <a:latin typeface="+mn-lt"/>
              </a:rPr>
            </a:br>
            <a:br>
              <a:rPr lang="en-US" sz="2800" dirty="0">
                <a:latin typeface="+mn-lt"/>
              </a:rPr>
            </a:br>
            <a:r>
              <a:rPr lang="en-US" sz="2800" dirty="0">
                <a:latin typeface="+mn-lt"/>
              </a:rPr>
              <a:t>-unknown</a:t>
            </a: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158400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Link-List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Data Structure</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Contents Link-List</a:t>
            </a:r>
          </a:p>
        </p:txBody>
      </p:sp>
      <p:graphicFrame>
        <p:nvGraphicFramePr>
          <p:cNvPr id="5" name="Diagram 4">
            <a:extLst>
              <a:ext uri="{FF2B5EF4-FFF2-40B4-BE49-F238E27FC236}">
                <a16:creationId xmlns:a16="http://schemas.microsoft.com/office/drawing/2014/main" id="{823EA2ED-361F-470D-BC00-768037891281}"/>
              </a:ext>
            </a:extLst>
          </p:cNvPr>
          <p:cNvGraphicFramePr/>
          <p:nvPr>
            <p:extLst>
              <p:ext uri="{D42A27DB-BD31-4B8C-83A1-F6EECF244321}">
                <p14:modId xmlns:p14="http://schemas.microsoft.com/office/powerpoint/2010/main" val="3609532579"/>
              </p:ext>
            </p:extLst>
          </p:nvPr>
        </p:nvGraphicFramePr>
        <p:xfrm>
          <a:off x="444500" y="1625385"/>
          <a:ext cx="6718300" cy="4093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20</a:t>
            </a:fld>
            <a:endParaRPr lang="en-US" dirty="0"/>
          </a:p>
        </p:txBody>
      </p:sp>
      <p:pic>
        <p:nvPicPr>
          <p:cNvPr id="6" name="Picture 5">
            <a:extLst>
              <a:ext uri="{FF2B5EF4-FFF2-40B4-BE49-F238E27FC236}">
                <a16:creationId xmlns:a16="http://schemas.microsoft.com/office/drawing/2014/main" id="{FE60AE06-26FE-4C3F-B8BB-BA20F9FE21C6}"/>
              </a:ext>
            </a:extLst>
          </p:cNvPr>
          <p:cNvPicPr>
            <a:picLocks noChangeAspect="1"/>
          </p:cNvPicPr>
          <p:nvPr/>
        </p:nvPicPr>
        <p:blipFill>
          <a:blip r:embed="rId7"/>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245427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14CC7-52A9-44C7-904C-971F4403374F}"/>
              </a:ext>
            </a:extLst>
          </p:cNvPr>
          <p:cNvSpPr>
            <a:spLocks noGrp="1"/>
          </p:cNvSpPr>
          <p:nvPr>
            <p:ph type="title"/>
          </p:nvPr>
        </p:nvSpPr>
        <p:spPr/>
        <p:txBody>
          <a:bodyPr/>
          <a:lstStyle/>
          <a:p>
            <a:r>
              <a:rPr lang="en-US" dirty="0"/>
              <a:t>Link-List</a:t>
            </a:r>
          </a:p>
        </p:txBody>
      </p:sp>
      <p:sp>
        <p:nvSpPr>
          <p:cNvPr id="3" name="Slide Number Placeholder 2">
            <a:extLst>
              <a:ext uri="{FF2B5EF4-FFF2-40B4-BE49-F238E27FC236}">
                <a16:creationId xmlns:a16="http://schemas.microsoft.com/office/drawing/2014/main" id="{FB83DA20-D5DF-4EF2-9A9F-25E39B59D86C}"/>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4" name="Text Placeholder 3">
            <a:extLst>
              <a:ext uri="{FF2B5EF4-FFF2-40B4-BE49-F238E27FC236}">
                <a16:creationId xmlns:a16="http://schemas.microsoft.com/office/drawing/2014/main" id="{5FBB0DB5-7DEE-4F16-82DE-CB45E4B2A4D3}"/>
              </a:ext>
            </a:extLst>
          </p:cNvPr>
          <p:cNvSpPr>
            <a:spLocks noGrp="1"/>
          </p:cNvSpPr>
          <p:nvPr>
            <p:ph type="body" sz="quarter" idx="13"/>
          </p:nvPr>
        </p:nvSpPr>
        <p:spPr>
          <a:xfrm>
            <a:off x="1409700" y="1749570"/>
            <a:ext cx="8765658" cy="3358860"/>
          </a:xfrm>
        </p:spPr>
        <p:txBody>
          <a:bodyPr>
            <a:normAutofit/>
          </a:bodyPr>
          <a:lstStyle/>
          <a:p>
            <a:pPr marL="285750" indent="-285750" algn="l">
              <a:buFont typeface="Arial" panose="020B0604020202020204" pitchFamily="34" charset="0"/>
              <a:buChar char="•"/>
            </a:pPr>
            <a:r>
              <a:rPr lang="en-US" sz="1800" dirty="0"/>
              <a:t>A linked list data structure includes a series of connected nodes. Here, each node store the data and the address of the next node.</a:t>
            </a:r>
          </a:p>
          <a:p>
            <a:pPr marL="285750" indent="-285750" algn="l">
              <a:buFont typeface="Arial" panose="020B0604020202020204" pitchFamily="34" charset="0"/>
              <a:buChar char="•"/>
            </a:pPr>
            <a:r>
              <a:rPr lang="en-US" sz="1800" dirty="0"/>
              <a:t>You have to start somewhere, so we give the address of the first node a special name called </a:t>
            </a:r>
            <a:r>
              <a:rPr lang="en-US" sz="1800" b="1" u="sng" dirty="0">
                <a:solidFill>
                  <a:srgbClr val="FF0000"/>
                </a:solidFill>
              </a:rPr>
              <a:t>HEAD</a:t>
            </a:r>
          </a:p>
          <a:p>
            <a:pPr marL="285750" indent="-285750" algn="l">
              <a:buFont typeface="Arial" panose="020B0604020202020204" pitchFamily="34" charset="0"/>
              <a:buChar char="•"/>
            </a:pPr>
            <a:r>
              <a:rPr lang="en-US" sz="1800" dirty="0"/>
              <a:t>Also, the last node in the linked list can be identified because its next portion points to </a:t>
            </a:r>
            <a:r>
              <a:rPr lang="en-US" sz="1800" b="1" u="sng" dirty="0">
                <a:solidFill>
                  <a:srgbClr val="FF0000"/>
                </a:solidFill>
              </a:rPr>
              <a:t>NULL</a:t>
            </a:r>
          </a:p>
        </p:txBody>
      </p:sp>
      <p:pic>
        <p:nvPicPr>
          <p:cNvPr id="5" name="Picture 4">
            <a:extLst>
              <a:ext uri="{FF2B5EF4-FFF2-40B4-BE49-F238E27FC236}">
                <a16:creationId xmlns:a16="http://schemas.microsoft.com/office/drawing/2014/main" id="{A9302BD5-9D75-4941-A10A-8F737703B728}"/>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22879583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8BBF-8BF4-485F-884A-4B793601270E}"/>
              </a:ext>
            </a:extLst>
          </p:cNvPr>
          <p:cNvSpPr>
            <a:spLocks noGrp="1"/>
          </p:cNvSpPr>
          <p:nvPr>
            <p:ph type="title"/>
          </p:nvPr>
        </p:nvSpPr>
        <p:spPr/>
        <p:txBody>
          <a:bodyPr/>
          <a:lstStyle/>
          <a:p>
            <a:r>
              <a:rPr lang="en-US" dirty="0"/>
              <a:t>Link-list Representation and Example</a:t>
            </a:r>
          </a:p>
        </p:txBody>
      </p:sp>
      <p:sp>
        <p:nvSpPr>
          <p:cNvPr id="3" name="Slide Number Placeholder 2">
            <a:extLst>
              <a:ext uri="{FF2B5EF4-FFF2-40B4-BE49-F238E27FC236}">
                <a16:creationId xmlns:a16="http://schemas.microsoft.com/office/drawing/2014/main" id="{3D68A258-B0A2-4435-8250-F85BE1A219E7}"/>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pic>
        <p:nvPicPr>
          <p:cNvPr id="6" name="Picture 5">
            <a:extLst>
              <a:ext uri="{FF2B5EF4-FFF2-40B4-BE49-F238E27FC236}">
                <a16:creationId xmlns:a16="http://schemas.microsoft.com/office/drawing/2014/main" id="{AC5DC5CD-CEDB-4D15-9BC8-F6FA473A63A7}"/>
              </a:ext>
            </a:extLst>
          </p:cNvPr>
          <p:cNvPicPr>
            <a:picLocks noChangeAspect="1"/>
          </p:cNvPicPr>
          <p:nvPr/>
        </p:nvPicPr>
        <p:blipFill>
          <a:blip r:embed="rId2"/>
          <a:stretch>
            <a:fillRect/>
          </a:stretch>
        </p:blipFill>
        <p:spPr>
          <a:xfrm>
            <a:off x="444500" y="1557419"/>
            <a:ext cx="7383941" cy="1205356"/>
          </a:xfrm>
          <a:prstGeom prst="rect">
            <a:avLst/>
          </a:prstGeom>
        </p:spPr>
      </p:pic>
      <p:pic>
        <p:nvPicPr>
          <p:cNvPr id="8" name="Picture 7">
            <a:extLst>
              <a:ext uri="{FF2B5EF4-FFF2-40B4-BE49-F238E27FC236}">
                <a16:creationId xmlns:a16="http://schemas.microsoft.com/office/drawing/2014/main" id="{1480AE71-DA4D-4E06-AA44-1F2416B3F46E}"/>
              </a:ext>
            </a:extLst>
          </p:cNvPr>
          <p:cNvPicPr>
            <a:picLocks noChangeAspect="1"/>
          </p:cNvPicPr>
          <p:nvPr/>
        </p:nvPicPr>
        <p:blipFill>
          <a:blip r:embed="rId3"/>
          <a:stretch>
            <a:fillRect/>
          </a:stretch>
        </p:blipFill>
        <p:spPr>
          <a:xfrm>
            <a:off x="444501" y="2997189"/>
            <a:ext cx="7383940" cy="2438740"/>
          </a:xfrm>
          <a:prstGeom prst="rect">
            <a:avLst/>
          </a:prstGeom>
        </p:spPr>
      </p:pic>
      <p:pic>
        <p:nvPicPr>
          <p:cNvPr id="7" name="Picture 6">
            <a:extLst>
              <a:ext uri="{FF2B5EF4-FFF2-40B4-BE49-F238E27FC236}">
                <a16:creationId xmlns:a16="http://schemas.microsoft.com/office/drawing/2014/main" id="{6945F89A-5A4C-4BA5-8319-0F939E2CD52A}"/>
              </a:ext>
            </a:extLst>
          </p:cNvPr>
          <p:cNvPicPr>
            <a:picLocks noChangeAspect="1"/>
          </p:cNvPicPr>
          <p:nvPr/>
        </p:nvPicPr>
        <p:blipFill>
          <a:blip r:embed="rId4"/>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894882040"/>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64DD6-DAED-4692-89C2-70B072CA7D68}"/>
              </a:ext>
            </a:extLst>
          </p:cNvPr>
          <p:cNvSpPr>
            <a:spLocks noGrp="1"/>
          </p:cNvSpPr>
          <p:nvPr>
            <p:ph type="title"/>
          </p:nvPr>
        </p:nvSpPr>
        <p:spPr/>
        <p:txBody>
          <a:bodyPr/>
          <a:lstStyle/>
          <a:p>
            <a:r>
              <a:rPr lang="en-US" dirty="0"/>
              <a:t>Link-list Types</a:t>
            </a:r>
          </a:p>
        </p:txBody>
      </p:sp>
      <p:sp>
        <p:nvSpPr>
          <p:cNvPr id="3" name="Slide Number Placeholder 2">
            <a:extLst>
              <a:ext uri="{FF2B5EF4-FFF2-40B4-BE49-F238E27FC236}">
                <a16:creationId xmlns:a16="http://schemas.microsoft.com/office/drawing/2014/main" id="{5179B10E-F294-4ED1-A23F-37FF09D017A5}"/>
              </a:ext>
            </a:extLst>
          </p:cNvPr>
          <p:cNvSpPr>
            <a:spLocks noGrp="1"/>
          </p:cNvSpPr>
          <p:nvPr>
            <p:ph type="sldNum" sz="quarter" idx="12"/>
          </p:nvPr>
        </p:nvSpPr>
        <p:spPr/>
        <p:txBody>
          <a:bodyPr/>
          <a:lstStyle/>
          <a:p>
            <a:fld id="{C263D6C4-4840-40CC-AC84-17E24B3B7BDE}" type="slidenum">
              <a:rPr lang="en-US" noProof="0" smtClean="0"/>
              <a:pPr/>
              <a:t>23</a:t>
            </a:fld>
            <a:endParaRPr lang="en-US" noProof="0" dirty="0"/>
          </a:p>
        </p:txBody>
      </p:sp>
      <p:sp>
        <p:nvSpPr>
          <p:cNvPr id="4" name="Text Placeholder 3">
            <a:extLst>
              <a:ext uri="{FF2B5EF4-FFF2-40B4-BE49-F238E27FC236}">
                <a16:creationId xmlns:a16="http://schemas.microsoft.com/office/drawing/2014/main" id="{586ACE85-B9BF-4EE8-970A-C5642706B3E7}"/>
              </a:ext>
            </a:extLst>
          </p:cNvPr>
          <p:cNvSpPr>
            <a:spLocks noGrp="1"/>
          </p:cNvSpPr>
          <p:nvPr>
            <p:ph type="body" sz="quarter" idx="13"/>
          </p:nvPr>
        </p:nvSpPr>
        <p:spPr/>
        <p:txBody>
          <a:bodyPr>
            <a:normAutofit/>
          </a:bodyPr>
          <a:lstStyle/>
          <a:p>
            <a:pPr marL="285750" indent="-285750" algn="l">
              <a:buFont typeface="Arial" panose="020B0604020202020204" pitchFamily="34" charset="0"/>
              <a:buChar char="•"/>
            </a:pPr>
            <a:r>
              <a:rPr lang="en-US" sz="1800" b="1" dirty="0"/>
              <a:t>There are three common types of Linked List.</a:t>
            </a:r>
          </a:p>
          <a:p>
            <a:pPr marL="342900" indent="-342900" algn="l">
              <a:buFont typeface="+mj-lt"/>
              <a:buAutoNum type="arabicPeriod"/>
            </a:pPr>
            <a:r>
              <a:rPr lang="en-US" sz="1800" b="1" dirty="0"/>
              <a:t>Singly Linked List</a:t>
            </a:r>
          </a:p>
          <a:p>
            <a:pPr marL="342900" indent="-342900" algn="l">
              <a:buFont typeface="+mj-lt"/>
              <a:buAutoNum type="arabicPeriod"/>
            </a:pPr>
            <a:r>
              <a:rPr lang="en-US" sz="1800" b="1" dirty="0"/>
              <a:t>Doubly Linked List</a:t>
            </a:r>
          </a:p>
          <a:p>
            <a:pPr marL="342900" indent="-342900" algn="l">
              <a:buFont typeface="+mj-lt"/>
              <a:buAutoNum type="arabicPeriod"/>
            </a:pPr>
            <a:r>
              <a:rPr lang="en-US" sz="1800" b="1" dirty="0"/>
              <a:t>Circular Linked List</a:t>
            </a:r>
          </a:p>
        </p:txBody>
      </p:sp>
      <p:pic>
        <p:nvPicPr>
          <p:cNvPr id="5" name="Picture 4">
            <a:extLst>
              <a:ext uri="{FF2B5EF4-FFF2-40B4-BE49-F238E27FC236}">
                <a16:creationId xmlns:a16="http://schemas.microsoft.com/office/drawing/2014/main" id="{7D73036B-A4E5-4CA6-940B-7734263B2981}"/>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384342354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2F81-212D-406D-AF10-B2CBF62A5947}"/>
              </a:ext>
            </a:extLst>
          </p:cNvPr>
          <p:cNvSpPr>
            <a:spLocks noGrp="1"/>
          </p:cNvSpPr>
          <p:nvPr>
            <p:ph type="title"/>
          </p:nvPr>
        </p:nvSpPr>
        <p:spPr>
          <a:xfrm>
            <a:off x="444500" y="542925"/>
            <a:ext cx="11214100" cy="535531"/>
          </a:xfrm>
        </p:spPr>
        <p:txBody>
          <a:bodyPr/>
          <a:lstStyle/>
          <a:p>
            <a:r>
              <a:rPr lang="en-US" sz="3200" b="1" dirty="0"/>
              <a:t>Singly Linked List</a:t>
            </a:r>
            <a:endParaRPr lang="en-US" dirty="0"/>
          </a:p>
        </p:txBody>
      </p:sp>
      <p:sp>
        <p:nvSpPr>
          <p:cNvPr id="3" name="Slide Number Placeholder 2">
            <a:extLst>
              <a:ext uri="{FF2B5EF4-FFF2-40B4-BE49-F238E27FC236}">
                <a16:creationId xmlns:a16="http://schemas.microsoft.com/office/drawing/2014/main" id="{E253A1B8-BD54-4478-A2D9-D6563FBCA967}"/>
              </a:ext>
            </a:extLst>
          </p:cNvPr>
          <p:cNvSpPr>
            <a:spLocks noGrp="1"/>
          </p:cNvSpPr>
          <p:nvPr>
            <p:ph type="sldNum" sz="quarter" idx="12"/>
          </p:nvPr>
        </p:nvSpPr>
        <p:spPr/>
        <p:txBody>
          <a:bodyPr/>
          <a:lstStyle/>
          <a:p>
            <a:fld id="{C263D6C4-4840-40CC-AC84-17E24B3B7BDE}" type="slidenum">
              <a:rPr lang="en-US" noProof="0" smtClean="0"/>
              <a:pPr/>
              <a:t>24</a:t>
            </a:fld>
            <a:endParaRPr lang="en-US" noProof="0" dirty="0"/>
          </a:p>
        </p:txBody>
      </p:sp>
      <p:sp>
        <p:nvSpPr>
          <p:cNvPr id="4" name="Text Placeholder 3">
            <a:extLst>
              <a:ext uri="{FF2B5EF4-FFF2-40B4-BE49-F238E27FC236}">
                <a16:creationId xmlns:a16="http://schemas.microsoft.com/office/drawing/2014/main" id="{29A26417-B348-4DA0-ADF1-68C6E2296E9D}"/>
              </a:ext>
            </a:extLst>
          </p:cNvPr>
          <p:cNvSpPr>
            <a:spLocks noGrp="1"/>
          </p:cNvSpPr>
          <p:nvPr>
            <p:ph type="body" sz="quarter" idx="13"/>
          </p:nvPr>
        </p:nvSpPr>
        <p:spPr>
          <a:xfrm>
            <a:off x="1409700" y="1749570"/>
            <a:ext cx="9372600" cy="2003723"/>
          </a:xfrm>
        </p:spPr>
        <p:txBody>
          <a:bodyPr>
            <a:normAutofit/>
          </a:bodyPr>
          <a:lstStyle/>
          <a:p>
            <a:pPr marL="285750" indent="-285750" algn="l">
              <a:buFont typeface="Arial" panose="020B0604020202020204" pitchFamily="34" charset="0"/>
              <a:buChar char="•"/>
            </a:pPr>
            <a:r>
              <a:rPr lang="en-US" sz="1800" dirty="0"/>
              <a:t>It is the most common. Each node has data and a pointer to the next node.</a:t>
            </a:r>
          </a:p>
          <a:p>
            <a:pPr marL="285750" indent="-285750" algn="l">
              <a:buFont typeface="Arial" panose="020B0604020202020204" pitchFamily="34" charset="0"/>
              <a:buChar char="•"/>
            </a:pPr>
            <a:r>
              <a:rPr lang="en-US" sz="1800" dirty="0"/>
              <a:t>It is the simplest type of linked list in which every node contains some data and a pointer to the next node of the same data type. The node contains a pointer to the next node means that the node stores the address of the next node in the sequence</a:t>
            </a:r>
          </a:p>
        </p:txBody>
      </p:sp>
      <p:pic>
        <p:nvPicPr>
          <p:cNvPr id="6" name="Picture 5">
            <a:extLst>
              <a:ext uri="{FF2B5EF4-FFF2-40B4-BE49-F238E27FC236}">
                <a16:creationId xmlns:a16="http://schemas.microsoft.com/office/drawing/2014/main" id="{CCA8515C-A598-4EE3-91AA-7B6D77C2BE73}"/>
              </a:ext>
            </a:extLst>
          </p:cNvPr>
          <p:cNvPicPr>
            <a:picLocks noChangeAspect="1"/>
          </p:cNvPicPr>
          <p:nvPr/>
        </p:nvPicPr>
        <p:blipFill>
          <a:blip r:embed="rId2"/>
          <a:stretch>
            <a:fillRect/>
          </a:stretch>
        </p:blipFill>
        <p:spPr>
          <a:xfrm>
            <a:off x="1409700" y="4000544"/>
            <a:ext cx="7861892" cy="1453958"/>
          </a:xfrm>
          <a:prstGeom prst="rect">
            <a:avLst/>
          </a:prstGeom>
        </p:spPr>
      </p:pic>
      <p:pic>
        <p:nvPicPr>
          <p:cNvPr id="7" name="Picture 6">
            <a:extLst>
              <a:ext uri="{FF2B5EF4-FFF2-40B4-BE49-F238E27FC236}">
                <a16:creationId xmlns:a16="http://schemas.microsoft.com/office/drawing/2014/main" id="{22E07B27-C5F0-4763-B23E-2F54717E6769}"/>
              </a:ext>
            </a:extLst>
          </p:cNvPr>
          <p:cNvPicPr>
            <a:picLocks noChangeAspect="1"/>
          </p:cNvPicPr>
          <p:nvPr/>
        </p:nvPicPr>
        <p:blipFill>
          <a:blip r:embed="rId3"/>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315194395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0A8E-390C-4AE5-AE8A-3E505DBEBEDE}"/>
              </a:ext>
            </a:extLst>
          </p:cNvPr>
          <p:cNvSpPr>
            <a:spLocks noGrp="1"/>
          </p:cNvSpPr>
          <p:nvPr>
            <p:ph type="title"/>
          </p:nvPr>
        </p:nvSpPr>
        <p:spPr>
          <a:xfrm>
            <a:off x="444500" y="542925"/>
            <a:ext cx="11214100" cy="535531"/>
          </a:xfrm>
        </p:spPr>
        <p:txBody>
          <a:bodyPr/>
          <a:lstStyle/>
          <a:p>
            <a:r>
              <a:rPr lang="en-US" sz="3200" b="1" dirty="0"/>
              <a:t>Doubly Linked List</a:t>
            </a:r>
            <a:endParaRPr lang="en-US" dirty="0"/>
          </a:p>
        </p:txBody>
      </p:sp>
      <p:sp>
        <p:nvSpPr>
          <p:cNvPr id="3" name="Slide Number Placeholder 2">
            <a:extLst>
              <a:ext uri="{FF2B5EF4-FFF2-40B4-BE49-F238E27FC236}">
                <a16:creationId xmlns:a16="http://schemas.microsoft.com/office/drawing/2014/main" id="{D3FDDFB9-8EBD-497C-B645-4280C36F5BC0}"/>
              </a:ext>
            </a:extLst>
          </p:cNvPr>
          <p:cNvSpPr>
            <a:spLocks noGrp="1"/>
          </p:cNvSpPr>
          <p:nvPr>
            <p:ph type="sldNum" sz="quarter" idx="12"/>
          </p:nvPr>
        </p:nvSpPr>
        <p:spPr/>
        <p:txBody>
          <a:bodyPr/>
          <a:lstStyle/>
          <a:p>
            <a:fld id="{C263D6C4-4840-40CC-AC84-17E24B3B7BDE}" type="slidenum">
              <a:rPr lang="en-US" noProof="0" smtClean="0"/>
              <a:pPr/>
              <a:t>25</a:t>
            </a:fld>
            <a:endParaRPr lang="en-US" noProof="0" dirty="0"/>
          </a:p>
        </p:txBody>
      </p:sp>
      <p:sp>
        <p:nvSpPr>
          <p:cNvPr id="4" name="Text Placeholder 3">
            <a:extLst>
              <a:ext uri="{FF2B5EF4-FFF2-40B4-BE49-F238E27FC236}">
                <a16:creationId xmlns:a16="http://schemas.microsoft.com/office/drawing/2014/main" id="{57FFD3EB-DE0A-4E73-8359-73FD60AEC3B7}"/>
              </a:ext>
            </a:extLst>
          </p:cNvPr>
          <p:cNvSpPr>
            <a:spLocks noGrp="1"/>
          </p:cNvSpPr>
          <p:nvPr>
            <p:ph type="body" sz="quarter" idx="13"/>
          </p:nvPr>
        </p:nvSpPr>
        <p:spPr>
          <a:xfrm>
            <a:off x="1409700" y="1749570"/>
            <a:ext cx="9372600" cy="2482188"/>
          </a:xfrm>
        </p:spPr>
        <p:txBody>
          <a:bodyPr>
            <a:normAutofit/>
          </a:bodyPr>
          <a:lstStyle/>
          <a:p>
            <a:pPr marL="285750" indent="-285750" algn="l">
              <a:buFont typeface="Arial" panose="020B0604020202020204" pitchFamily="34" charset="0"/>
              <a:buChar char="•"/>
            </a:pPr>
            <a:r>
              <a:rPr lang="en-US" sz="1800" dirty="0"/>
              <a:t>We add a pointer to the previous node in a doubly-linked list. Thus, we can go in either direction: forward or backward.</a:t>
            </a:r>
          </a:p>
          <a:p>
            <a:pPr marL="285750" indent="-285750" algn="l">
              <a:buFont typeface="Arial" panose="020B0604020202020204" pitchFamily="34" charset="0"/>
              <a:buChar char="•"/>
            </a:pPr>
            <a:r>
              <a:rPr lang="en-US" sz="1800" dirty="0"/>
              <a:t>A doubly linked list or a two-way linked list is a more complex type of linked list which contains a pointer to the next as well as the previous node in sequence, Therefore, it contains three parts are data, a pointer to the next node, and a pointer to the previous node</a:t>
            </a:r>
          </a:p>
        </p:txBody>
      </p:sp>
      <p:pic>
        <p:nvPicPr>
          <p:cNvPr id="8" name="Picture 7">
            <a:extLst>
              <a:ext uri="{FF2B5EF4-FFF2-40B4-BE49-F238E27FC236}">
                <a16:creationId xmlns:a16="http://schemas.microsoft.com/office/drawing/2014/main" id="{E40F2CF9-D864-46DE-A786-C6E13C6D993B}"/>
              </a:ext>
            </a:extLst>
          </p:cNvPr>
          <p:cNvPicPr>
            <a:picLocks noChangeAspect="1"/>
          </p:cNvPicPr>
          <p:nvPr/>
        </p:nvPicPr>
        <p:blipFill>
          <a:blip r:embed="rId2"/>
          <a:stretch>
            <a:fillRect/>
          </a:stretch>
        </p:blipFill>
        <p:spPr>
          <a:xfrm>
            <a:off x="1409700" y="4306186"/>
            <a:ext cx="9372600" cy="1201480"/>
          </a:xfrm>
          <a:prstGeom prst="rect">
            <a:avLst/>
          </a:prstGeom>
        </p:spPr>
      </p:pic>
      <p:pic>
        <p:nvPicPr>
          <p:cNvPr id="6" name="Picture 5">
            <a:extLst>
              <a:ext uri="{FF2B5EF4-FFF2-40B4-BE49-F238E27FC236}">
                <a16:creationId xmlns:a16="http://schemas.microsoft.com/office/drawing/2014/main" id="{55FFD264-A879-4321-884A-9A1DD534E6EC}"/>
              </a:ext>
            </a:extLst>
          </p:cNvPr>
          <p:cNvPicPr>
            <a:picLocks noChangeAspect="1"/>
          </p:cNvPicPr>
          <p:nvPr/>
        </p:nvPicPr>
        <p:blipFill>
          <a:blip r:embed="rId3"/>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18172095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6644-D38D-41BC-894A-DDB0A248D770}"/>
              </a:ext>
            </a:extLst>
          </p:cNvPr>
          <p:cNvSpPr>
            <a:spLocks noGrp="1"/>
          </p:cNvSpPr>
          <p:nvPr>
            <p:ph type="title"/>
          </p:nvPr>
        </p:nvSpPr>
        <p:spPr>
          <a:xfrm>
            <a:off x="444500" y="542925"/>
            <a:ext cx="11214100" cy="535531"/>
          </a:xfrm>
        </p:spPr>
        <p:txBody>
          <a:bodyPr/>
          <a:lstStyle/>
          <a:p>
            <a:r>
              <a:rPr lang="en-US" sz="3200" b="1" dirty="0"/>
              <a:t>Circular Linked List</a:t>
            </a:r>
            <a:endParaRPr lang="en-US" dirty="0"/>
          </a:p>
        </p:txBody>
      </p:sp>
      <p:sp>
        <p:nvSpPr>
          <p:cNvPr id="3" name="Slide Number Placeholder 2">
            <a:extLst>
              <a:ext uri="{FF2B5EF4-FFF2-40B4-BE49-F238E27FC236}">
                <a16:creationId xmlns:a16="http://schemas.microsoft.com/office/drawing/2014/main" id="{A74E8017-5F47-4343-A541-C29944F69AB0}"/>
              </a:ext>
            </a:extLst>
          </p:cNvPr>
          <p:cNvSpPr>
            <a:spLocks noGrp="1"/>
          </p:cNvSpPr>
          <p:nvPr>
            <p:ph type="sldNum" sz="quarter" idx="12"/>
          </p:nvPr>
        </p:nvSpPr>
        <p:spPr/>
        <p:txBody>
          <a:bodyPr/>
          <a:lstStyle/>
          <a:p>
            <a:fld id="{C263D6C4-4840-40CC-AC84-17E24B3B7BDE}" type="slidenum">
              <a:rPr lang="en-US" noProof="0" smtClean="0"/>
              <a:pPr/>
              <a:t>26</a:t>
            </a:fld>
            <a:endParaRPr lang="en-US" noProof="0" dirty="0"/>
          </a:p>
        </p:txBody>
      </p:sp>
      <p:sp>
        <p:nvSpPr>
          <p:cNvPr id="4" name="Text Placeholder 3">
            <a:extLst>
              <a:ext uri="{FF2B5EF4-FFF2-40B4-BE49-F238E27FC236}">
                <a16:creationId xmlns:a16="http://schemas.microsoft.com/office/drawing/2014/main" id="{AD24D305-3DA9-48D7-8390-78613083ABC1}"/>
              </a:ext>
            </a:extLst>
          </p:cNvPr>
          <p:cNvSpPr>
            <a:spLocks noGrp="1"/>
          </p:cNvSpPr>
          <p:nvPr>
            <p:ph type="body" sz="quarter" idx="13"/>
          </p:nvPr>
        </p:nvSpPr>
        <p:spPr>
          <a:xfrm>
            <a:off x="1409700" y="1749570"/>
            <a:ext cx="9372600" cy="2258903"/>
          </a:xfrm>
        </p:spPr>
        <p:txBody>
          <a:bodyPr>
            <a:normAutofit/>
          </a:bodyPr>
          <a:lstStyle/>
          <a:p>
            <a:pPr marL="285750" indent="-285750" algn="l">
              <a:buFont typeface="Arial" panose="020B0604020202020204" pitchFamily="34" charset="0"/>
              <a:buChar char="•"/>
            </a:pPr>
            <a:r>
              <a:rPr lang="en-US" sz="1800" dirty="0"/>
              <a:t>A circular linked list is a variation of a linked list in which the last element is linked to the first element. This forms a circular loop.</a:t>
            </a:r>
          </a:p>
          <a:p>
            <a:pPr marL="285750" indent="-285750" algn="l">
              <a:buFont typeface="Arial" panose="020B0604020202020204" pitchFamily="34" charset="0"/>
              <a:buChar char="•"/>
            </a:pPr>
            <a:r>
              <a:rPr lang="en-US" sz="1800" dirty="0"/>
              <a:t>A circular linked list is that in which the last node contains the pointer to the first node of the list. While traversing a circular liked list, we can begin at any node and traverse the list in any direction forward and backward until we reach the same node we started. </a:t>
            </a:r>
          </a:p>
        </p:txBody>
      </p:sp>
      <p:pic>
        <p:nvPicPr>
          <p:cNvPr id="6" name="Picture 5">
            <a:extLst>
              <a:ext uri="{FF2B5EF4-FFF2-40B4-BE49-F238E27FC236}">
                <a16:creationId xmlns:a16="http://schemas.microsoft.com/office/drawing/2014/main" id="{DAA21B59-90CE-42ED-8125-F36F336D1B21}"/>
              </a:ext>
            </a:extLst>
          </p:cNvPr>
          <p:cNvPicPr>
            <a:picLocks noChangeAspect="1"/>
          </p:cNvPicPr>
          <p:nvPr/>
        </p:nvPicPr>
        <p:blipFill>
          <a:blip r:embed="rId2"/>
          <a:stretch>
            <a:fillRect/>
          </a:stretch>
        </p:blipFill>
        <p:spPr>
          <a:xfrm>
            <a:off x="1409700" y="4136661"/>
            <a:ext cx="6830533" cy="1445431"/>
          </a:xfrm>
          <a:prstGeom prst="rect">
            <a:avLst/>
          </a:prstGeom>
        </p:spPr>
      </p:pic>
      <p:pic>
        <p:nvPicPr>
          <p:cNvPr id="7" name="Picture 6">
            <a:extLst>
              <a:ext uri="{FF2B5EF4-FFF2-40B4-BE49-F238E27FC236}">
                <a16:creationId xmlns:a16="http://schemas.microsoft.com/office/drawing/2014/main" id="{68F254A7-EF35-44CB-B867-FA4D8EA37130}"/>
              </a:ext>
            </a:extLst>
          </p:cNvPr>
          <p:cNvPicPr>
            <a:picLocks noChangeAspect="1"/>
          </p:cNvPicPr>
          <p:nvPr/>
        </p:nvPicPr>
        <p:blipFill>
          <a:blip r:embed="rId3"/>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2432535881"/>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DF449-3956-40A4-821C-0762A0826F83}"/>
              </a:ext>
            </a:extLst>
          </p:cNvPr>
          <p:cNvSpPr>
            <a:spLocks noGrp="1"/>
          </p:cNvSpPr>
          <p:nvPr>
            <p:ph type="title"/>
          </p:nvPr>
        </p:nvSpPr>
        <p:spPr/>
        <p:txBody>
          <a:bodyPr/>
          <a:lstStyle/>
          <a:p>
            <a:r>
              <a:rPr lang="en-US" dirty="0"/>
              <a:t>Usage</a:t>
            </a:r>
          </a:p>
        </p:txBody>
      </p:sp>
      <p:sp>
        <p:nvSpPr>
          <p:cNvPr id="3" name="Slide Number Placeholder 2">
            <a:extLst>
              <a:ext uri="{FF2B5EF4-FFF2-40B4-BE49-F238E27FC236}">
                <a16:creationId xmlns:a16="http://schemas.microsoft.com/office/drawing/2014/main" id="{A6A4ABB8-6FB2-4051-822D-2B25DBD8937E}"/>
              </a:ext>
            </a:extLst>
          </p:cNvPr>
          <p:cNvSpPr>
            <a:spLocks noGrp="1"/>
          </p:cNvSpPr>
          <p:nvPr>
            <p:ph type="sldNum" sz="quarter" idx="12"/>
          </p:nvPr>
        </p:nvSpPr>
        <p:spPr/>
        <p:txBody>
          <a:bodyPr/>
          <a:lstStyle/>
          <a:p>
            <a:fld id="{C263D6C4-4840-40CC-AC84-17E24B3B7BDE}" type="slidenum">
              <a:rPr lang="en-US" noProof="0" smtClean="0"/>
              <a:pPr/>
              <a:t>27</a:t>
            </a:fld>
            <a:endParaRPr lang="en-US" noProof="0" dirty="0"/>
          </a:p>
        </p:txBody>
      </p:sp>
      <p:sp>
        <p:nvSpPr>
          <p:cNvPr id="4" name="Text Placeholder 3">
            <a:extLst>
              <a:ext uri="{FF2B5EF4-FFF2-40B4-BE49-F238E27FC236}">
                <a16:creationId xmlns:a16="http://schemas.microsoft.com/office/drawing/2014/main" id="{18CFD1D6-BD3B-4BA7-9A28-658F54DBE0C5}"/>
              </a:ext>
            </a:extLst>
          </p:cNvPr>
          <p:cNvSpPr>
            <a:spLocks noGrp="1"/>
          </p:cNvSpPr>
          <p:nvPr>
            <p:ph type="body" sz="quarter" idx="13"/>
          </p:nvPr>
        </p:nvSpPr>
        <p:spPr>
          <a:xfrm>
            <a:off x="1409700" y="1749569"/>
            <a:ext cx="9372600" cy="4427947"/>
          </a:xfrm>
        </p:spPr>
        <p:txBody>
          <a:bodyPr>
            <a:normAutofit/>
          </a:bodyPr>
          <a:lstStyle/>
          <a:p>
            <a:pPr marL="285750" indent="-285750" algn="l">
              <a:buFont typeface="Arial" panose="020B0604020202020204" pitchFamily="34" charset="0"/>
              <a:buChar char="•"/>
            </a:pPr>
            <a:r>
              <a:rPr lang="en-US" sz="1800" dirty="0"/>
              <a:t>Due to their dynamic size allocation and ease of insertion/deletion, linked lists are applied in a lot of use cases.</a:t>
            </a:r>
          </a:p>
          <a:p>
            <a:pPr marL="285750" indent="-285750" algn="l">
              <a:buFont typeface="Arial" panose="020B0604020202020204" pitchFamily="34" charset="0"/>
              <a:buChar char="•"/>
            </a:pPr>
            <a:r>
              <a:rPr lang="en-US" sz="1800" dirty="0"/>
              <a:t>They’re used to implement a lot of complex data structures like the adjacency list in graphs.</a:t>
            </a:r>
          </a:p>
          <a:p>
            <a:pPr marL="285750" indent="-285750" algn="l">
              <a:buFont typeface="Arial" panose="020B0604020202020204" pitchFamily="34" charset="0"/>
              <a:buChar char="•"/>
            </a:pPr>
            <a:r>
              <a:rPr lang="en-US" sz="1800" dirty="0"/>
              <a:t>They are used for lifecycle management in operating systems.</a:t>
            </a:r>
          </a:p>
          <a:p>
            <a:pPr marL="285750" indent="-285750" algn="l">
              <a:buFont typeface="Arial" panose="020B0604020202020204" pitchFamily="34" charset="0"/>
              <a:buChar char="•"/>
            </a:pPr>
            <a:r>
              <a:rPr lang="en-US" sz="1800" dirty="0"/>
              <a:t>A playlist in a music application is implemented using a doubly linked list.</a:t>
            </a:r>
          </a:p>
          <a:p>
            <a:pPr marL="285750" indent="-285750" algn="l">
              <a:buFont typeface="Arial" panose="020B0604020202020204" pitchFamily="34" charset="0"/>
              <a:buChar char="•"/>
            </a:pPr>
            <a:r>
              <a:rPr lang="en-US" sz="1800" dirty="0"/>
              <a:t>A good analogy to linked lists would be a simple webpage, that contains all the search results for cats, we won’t be able to list all the results in one page, so we are giving one page full of results and a “Next” button to go to the next page, the head. We will be hitting that “Next” button until that button no longer is displayed, meaning that we are at the end of the list, its tail.</a:t>
            </a:r>
          </a:p>
        </p:txBody>
      </p:sp>
      <p:pic>
        <p:nvPicPr>
          <p:cNvPr id="5" name="Picture 4">
            <a:extLst>
              <a:ext uri="{FF2B5EF4-FFF2-40B4-BE49-F238E27FC236}">
                <a16:creationId xmlns:a16="http://schemas.microsoft.com/office/drawing/2014/main" id="{7E90C808-7EF2-4DCE-94CA-DA8ABF070C8F}"/>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1986985851"/>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Stack</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28</a:t>
            </a:fld>
            <a:endParaRPr lang="en-US" dirty="0"/>
          </a:p>
        </p:txBody>
      </p:sp>
    </p:spTree>
    <p:extLst>
      <p:ext uri="{BB962C8B-B14F-4D97-AF65-F5344CB8AC3E}">
        <p14:creationId xmlns:p14="http://schemas.microsoft.com/office/powerpoint/2010/main" val="269393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6701-E8D3-44E9-B557-A616A956F1B7}"/>
              </a:ext>
            </a:extLst>
          </p:cNvPr>
          <p:cNvSpPr>
            <a:spLocks noGrp="1"/>
          </p:cNvSpPr>
          <p:nvPr>
            <p:ph type="title"/>
          </p:nvPr>
        </p:nvSpPr>
        <p:spPr>
          <a:xfrm>
            <a:off x="444500" y="542925"/>
            <a:ext cx="11214100" cy="535531"/>
          </a:xfrm>
        </p:spPr>
        <p:txBody>
          <a:bodyPr/>
          <a:lstStyle/>
          <a:p>
            <a:r>
              <a:rPr lang="en-US" dirty="0"/>
              <a:t>Introduction Stack</a:t>
            </a:r>
          </a:p>
        </p:txBody>
      </p:sp>
      <p:sp>
        <p:nvSpPr>
          <p:cNvPr id="3" name="Slide Number Placeholder 2">
            <a:extLst>
              <a:ext uri="{FF2B5EF4-FFF2-40B4-BE49-F238E27FC236}">
                <a16:creationId xmlns:a16="http://schemas.microsoft.com/office/drawing/2014/main" id="{F3BF069E-A36F-4498-8163-C6848D4EC1DF}"/>
              </a:ext>
            </a:extLst>
          </p:cNvPr>
          <p:cNvSpPr>
            <a:spLocks noGrp="1"/>
          </p:cNvSpPr>
          <p:nvPr>
            <p:ph type="sldNum" sz="quarter" idx="12"/>
          </p:nvPr>
        </p:nvSpPr>
        <p:spPr/>
        <p:txBody>
          <a:bodyPr/>
          <a:lstStyle/>
          <a:p>
            <a:fld id="{C263D6C4-4840-40CC-AC84-17E24B3B7BDE}" type="slidenum">
              <a:rPr lang="en-US" noProof="0" smtClean="0"/>
              <a:pPr/>
              <a:t>29</a:t>
            </a:fld>
            <a:endParaRPr lang="en-US" noProof="0" dirty="0"/>
          </a:p>
        </p:txBody>
      </p:sp>
      <p:sp>
        <p:nvSpPr>
          <p:cNvPr id="4" name="Text Placeholder 3">
            <a:extLst>
              <a:ext uri="{FF2B5EF4-FFF2-40B4-BE49-F238E27FC236}">
                <a16:creationId xmlns:a16="http://schemas.microsoft.com/office/drawing/2014/main" id="{52A11F1E-A711-482E-9AF4-2831AF921776}"/>
              </a:ext>
            </a:extLst>
          </p:cNvPr>
          <p:cNvSpPr>
            <a:spLocks noGrp="1"/>
          </p:cNvSpPr>
          <p:nvPr>
            <p:ph type="body" sz="quarter" idx="13"/>
          </p:nvPr>
        </p:nvSpPr>
        <p:spPr/>
        <p:txBody>
          <a:bodyPr>
            <a:normAutofit/>
          </a:bodyPr>
          <a:lstStyle/>
          <a:p>
            <a:pPr marL="285750" indent="-285750" algn="l">
              <a:buFont typeface="Arial" panose="020B0604020202020204" pitchFamily="34" charset="0"/>
              <a:buChar char="•"/>
            </a:pPr>
            <a:r>
              <a:rPr lang="en-US" sz="1800" dirty="0"/>
              <a:t>A stack is a linear data structure that stores items in a Last-In/First-Out (LIFO) or First-In/Last-Out (FILO) manner. In stack, a new element is added at one end and an element is removed from that end only. The insert and delete operations are often called push and pop.</a:t>
            </a:r>
          </a:p>
          <a:p>
            <a:pPr marL="285750" indent="-285750" algn="l">
              <a:buFont typeface="Arial" panose="020B0604020202020204" pitchFamily="34" charset="0"/>
              <a:buChar char="•"/>
            </a:pPr>
            <a:r>
              <a:rPr lang="en-US" sz="1800" dirty="0"/>
              <a:t>Stack is a LIFO(Last in First out) structure or we can say FILO(First in Last out).</a:t>
            </a:r>
          </a:p>
        </p:txBody>
      </p:sp>
      <p:pic>
        <p:nvPicPr>
          <p:cNvPr id="5" name="Picture 4">
            <a:extLst>
              <a:ext uri="{FF2B5EF4-FFF2-40B4-BE49-F238E27FC236}">
                <a16:creationId xmlns:a16="http://schemas.microsoft.com/office/drawing/2014/main" id="{61BF16E6-E3AF-4355-962C-2B8F1BFA0641}"/>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797886662"/>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Introduction DSA</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0B59-CD3D-406C-BAA8-3D672A0D843A}"/>
              </a:ext>
            </a:extLst>
          </p:cNvPr>
          <p:cNvSpPr>
            <a:spLocks noGrp="1"/>
          </p:cNvSpPr>
          <p:nvPr>
            <p:ph type="title"/>
          </p:nvPr>
        </p:nvSpPr>
        <p:spPr>
          <a:xfrm>
            <a:off x="444500" y="542925"/>
            <a:ext cx="11214100" cy="535531"/>
          </a:xfrm>
        </p:spPr>
        <p:txBody>
          <a:bodyPr/>
          <a:lstStyle/>
          <a:p>
            <a:r>
              <a:rPr lang="en-US" sz="3200" dirty="0"/>
              <a:t>The functions associated with Stack</a:t>
            </a:r>
            <a:endParaRPr lang="en-US" dirty="0"/>
          </a:p>
        </p:txBody>
      </p:sp>
      <p:sp>
        <p:nvSpPr>
          <p:cNvPr id="3" name="Slide Number Placeholder 2">
            <a:extLst>
              <a:ext uri="{FF2B5EF4-FFF2-40B4-BE49-F238E27FC236}">
                <a16:creationId xmlns:a16="http://schemas.microsoft.com/office/drawing/2014/main" id="{B947BEE8-D4E6-45A6-9DD7-E121D27EE40E}"/>
              </a:ext>
            </a:extLst>
          </p:cNvPr>
          <p:cNvSpPr>
            <a:spLocks noGrp="1"/>
          </p:cNvSpPr>
          <p:nvPr>
            <p:ph type="sldNum" sz="quarter" idx="12"/>
          </p:nvPr>
        </p:nvSpPr>
        <p:spPr/>
        <p:txBody>
          <a:bodyPr/>
          <a:lstStyle/>
          <a:p>
            <a:fld id="{C263D6C4-4840-40CC-AC84-17E24B3B7BDE}" type="slidenum">
              <a:rPr lang="en-US" noProof="0" smtClean="0"/>
              <a:pPr/>
              <a:t>30</a:t>
            </a:fld>
            <a:endParaRPr lang="en-US" noProof="0" dirty="0"/>
          </a:p>
        </p:txBody>
      </p:sp>
      <p:sp>
        <p:nvSpPr>
          <p:cNvPr id="4" name="Text Placeholder 3">
            <a:extLst>
              <a:ext uri="{FF2B5EF4-FFF2-40B4-BE49-F238E27FC236}">
                <a16:creationId xmlns:a16="http://schemas.microsoft.com/office/drawing/2014/main" id="{96ACA899-1D09-4A6E-B565-16E67EF61ED8}"/>
              </a:ext>
            </a:extLst>
          </p:cNvPr>
          <p:cNvSpPr>
            <a:spLocks noGrp="1"/>
          </p:cNvSpPr>
          <p:nvPr>
            <p:ph type="body" sz="quarter" idx="13"/>
          </p:nvPr>
        </p:nvSpPr>
        <p:spPr/>
        <p:txBody>
          <a:bodyPr>
            <a:normAutofit/>
          </a:bodyPr>
          <a:lstStyle/>
          <a:p>
            <a:pPr marL="285750" indent="-285750" algn="l">
              <a:buFont typeface="Arial" panose="020B0604020202020204" pitchFamily="34" charset="0"/>
              <a:buChar char="•"/>
            </a:pPr>
            <a:r>
              <a:rPr lang="en-US" sz="1800" b="1" dirty="0">
                <a:solidFill>
                  <a:srgbClr val="FF0000"/>
                </a:solidFill>
              </a:rPr>
              <a:t>empty()</a:t>
            </a:r>
            <a:r>
              <a:rPr lang="en-US" sz="1800" b="1" dirty="0"/>
              <a:t>:</a:t>
            </a:r>
            <a:r>
              <a:rPr lang="en-US" sz="1800" dirty="0"/>
              <a:t>– Returns whether the stack is empty. </a:t>
            </a:r>
          </a:p>
          <a:p>
            <a:pPr marL="285750" indent="-285750" algn="l">
              <a:buFont typeface="Arial" panose="020B0604020202020204" pitchFamily="34" charset="0"/>
              <a:buChar char="•"/>
            </a:pPr>
            <a:r>
              <a:rPr lang="en-US" sz="1800" b="1" dirty="0">
                <a:solidFill>
                  <a:srgbClr val="FF0000"/>
                </a:solidFill>
              </a:rPr>
              <a:t>size()</a:t>
            </a:r>
            <a:r>
              <a:rPr lang="en-US" sz="1800" b="1" dirty="0"/>
              <a:t>:</a:t>
            </a:r>
            <a:r>
              <a:rPr lang="en-US" sz="1800" dirty="0"/>
              <a:t>– Returns the size of the stack.</a:t>
            </a:r>
          </a:p>
          <a:p>
            <a:pPr marL="285750" indent="-285750" algn="l">
              <a:buFont typeface="Arial" panose="020B0604020202020204" pitchFamily="34" charset="0"/>
              <a:buChar char="•"/>
            </a:pPr>
            <a:r>
              <a:rPr lang="en-US" sz="1800" b="1" dirty="0">
                <a:solidFill>
                  <a:srgbClr val="FF0000"/>
                </a:solidFill>
              </a:rPr>
              <a:t>top()</a:t>
            </a:r>
            <a:r>
              <a:rPr lang="en-US" sz="1800" b="1" dirty="0"/>
              <a:t>:</a:t>
            </a:r>
            <a:r>
              <a:rPr lang="en-US" sz="1800" dirty="0"/>
              <a:t>– Returns a reference to the top most element of the stack.</a:t>
            </a:r>
          </a:p>
          <a:p>
            <a:pPr marL="285750" indent="-285750" algn="l">
              <a:buFont typeface="Arial" panose="020B0604020202020204" pitchFamily="34" charset="0"/>
              <a:buChar char="•"/>
            </a:pPr>
            <a:r>
              <a:rPr lang="en-US" sz="1800" b="1" dirty="0">
                <a:solidFill>
                  <a:srgbClr val="FF0000"/>
                </a:solidFill>
              </a:rPr>
              <a:t>push(g)</a:t>
            </a:r>
            <a:r>
              <a:rPr lang="en-US" sz="1800" b="1" dirty="0"/>
              <a:t>:</a:t>
            </a:r>
            <a:r>
              <a:rPr lang="en-US" sz="1800" dirty="0"/>
              <a:t>– Adds the element ‘g’ at the top of the stack.</a:t>
            </a:r>
          </a:p>
          <a:p>
            <a:pPr marL="285750" indent="-285750" algn="l">
              <a:buFont typeface="Arial" panose="020B0604020202020204" pitchFamily="34" charset="0"/>
              <a:buChar char="•"/>
            </a:pPr>
            <a:r>
              <a:rPr lang="en-US" sz="1800" dirty="0"/>
              <a:t> </a:t>
            </a:r>
            <a:r>
              <a:rPr lang="en-US" sz="1800" b="1" dirty="0">
                <a:solidFill>
                  <a:srgbClr val="FF0000"/>
                </a:solidFill>
              </a:rPr>
              <a:t>pop()</a:t>
            </a:r>
            <a:r>
              <a:rPr lang="en-US" sz="1800" b="1" dirty="0"/>
              <a:t>:</a:t>
            </a:r>
            <a:r>
              <a:rPr lang="en-US" sz="1800" dirty="0"/>
              <a:t>– Deletes the top most element of the stack.</a:t>
            </a:r>
          </a:p>
        </p:txBody>
      </p:sp>
      <p:pic>
        <p:nvPicPr>
          <p:cNvPr id="5" name="Picture 4">
            <a:extLst>
              <a:ext uri="{FF2B5EF4-FFF2-40B4-BE49-F238E27FC236}">
                <a16:creationId xmlns:a16="http://schemas.microsoft.com/office/drawing/2014/main" id="{4AEE0189-F6E9-431A-B522-4EC0DDD7D2DE}"/>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8523880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E2AB-0CB5-4769-9A44-1972A0C746F6}"/>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1FFEB440-2229-4A4B-9269-3327D51B4CAF}"/>
              </a:ext>
            </a:extLst>
          </p:cNvPr>
          <p:cNvSpPr>
            <a:spLocks noGrp="1"/>
          </p:cNvSpPr>
          <p:nvPr>
            <p:ph type="sldNum" sz="quarter" idx="12"/>
          </p:nvPr>
        </p:nvSpPr>
        <p:spPr/>
        <p:txBody>
          <a:bodyPr/>
          <a:lstStyle/>
          <a:p>
            <a:fld id="{C263D6C4-4840-40CC-AC84-17E24B3B7BDE}" type="slidenum">
              <a:rPr lang="en-US" noProof="0" smtClean="0"/>
              <a:pPr/>
              <a:t>31</a:t>
            </a:fld>
            <a:endParaRPr lang="en-US" noProof="0" dirty="0"/>
          </a:p>
        </p:txBody>
      </p:sp>
      <p:pic>
        <p:nvPicPr>
          <p:cNvPr id="6" name="Picture 5">
            <a:extLst>
              <a:ext uri="{FF2B5EF4-FFF2-40B4-BE49-F238E27FC236}">
                <a16:creationId xmlns:a16="http://schemas.microsoft.com/office/drawing/2014/main" id="{60D37B5D-96E3-4258-9D59-7CDF84AA493C}"/>
              </a:ext>
            </a:extLst>
          </p:cNvPr>
          <p:cNvPicPr>
            <a:picLocks noChangeAspect="1"/>
          </p:cNvPicPr>
          <p:nvPr/>
        </p:nvPicPr>
        <p:blipFill>
          <a:blip r:embed="rId2"/>
          <a:stretch>
            <a:fillRect/>
          </a:stretch>
        </p:blipFill>
        <p:spPr>
          <a:xfrm>
            <a:off x="1210045" y="2119091"/>
            <a:ext cx="6246221" cy="3388575"/>
          </a:xfrm>
          <a:prstGeom prst="rect">
            <a:avLst/>
          </a:prstGeom>
        </p:spPr>
      </p:pic>
      <p:pic>
        <p:nvPicPr>
          <p:cNvPr id="5" name="Picture 4">
            <a:extLst>
              <a:ext uri="{FF2B5EF4-FFF2-40B4-BE49-F238E27FC236}">
                <a16:creationId xmlns:a16="http://schemas.microsoft.com/office/drawing/2014/main" id="{FD9483B9-5DF7-48D3-A9FE-5C12D62AA375}"/>
              </a:ext>
            </a:extLst>
          </p:cNvPr>
          <p:cNvPicPr>
            <a:picLocks noChangeAspect="1"/>
          </p:cNvPicPr>
          <p:nvPr/>
        </p:nvPicPr>
        <p:blipFill>
          <a:blip r:embed="rId3"/>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1873926603"/>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7A27-9E57-463E-A2B5-0A0BBD25EF8E}"/>
              </a:ext>
            </a:extLst>
          </p:cNvPr>
          <p:cNvSpPr>
            <a:spLocks noGrp="1"/>
          </p:cNvSpPr>
          <p:nvPr>
            <p:ph type="title"/>
          </p:nvPr>
        </p:nvSpPr>
        <p:spPr/>
        <p:txBody>
          <a:bodyPr/>
          <a:lstStyle/>
          <a:p>
            <a:r>
              <a:rPr lang="en-US" dirty="0"/>
              <a:t>Working of Stack.</a:t>
            </a:r>
          </a:p>
        </p:txBody>
      </p:sp>
      <p:sp>
        <p:nvSpPr>
          <p:cNvPr id="3" name="Slide Number Placeholder 2">
            <a:extLst>
              <a:ext uri="{FF2B5EF4-FFF2-40B4-BE49-F238E27FC236}">
                <a16:creationId xmlns:a16="http://schemas.microsoft.com/office/drawing/2014/main" id="{9BC3BA9F-E6C6-4490-BAB4-69B719D1B855}"/>
              </a:ext>
            </a:extLst>
          </p:cNvPr>
          <p:cNvSpPr>
            <a:spLocks noGrp="1"/>
          </p:cNvSpPr>
          <p:nvPr>
            <p:ph type="sldNum" sz="quarter" idx="12"/>
          </p:nvPr>
        </p:nvSpPr>
        <p:spPr/>
        <p:txBody>
          <a:bodyPr/>
          <a:lstStyle/>
          <a:p>
            <a:fld id="{C263D6C4-4840-40CC-AC84-17E24B3B7BDE}" type="slidenum">
              <a:rPr lang="en-US" noProof="0" smtClean="0"/>
              <a:pPr/>
              <a:t>32</a:t>
            </a:fld>
            <a:endParaRPr lang="en-US" noProof="0" dirty="0"/>
          </a:p>
        </p:txBody>
      </p:sp>
      <p:sp>
        <p:nvSpPr>
          <p:cNvPr id="4" name="Text Placeholder 3">
            <a:extLst>
              <a:ext uri="{FF2B5EF4-FFF2-40B4-BE49-F238E27FC236}">
                <a16:creationId xmlns:a16="http://schemas.microsoft.com/office/drawing/2014/main" id="{4E13955A-1EE2-4F41-AA40-5AADEF231708}"/>
              </a:ext>
            </a:extLst>
          </p:cNvPr>
          <p:cNvSpPr>
            <a:spLocks noGrp="1"/>
          </p:cNvSpPr>
          <p:nvPr>
            <p:ph type="body" sz="quarter" idx="13"/>
          </p:nvPr>
        </p:nvSpPr>
        <p:spPr/>
        <p:txBody>
          <a:bodyPr>
            <a:normAutofit/>
          </a:bodyPr>
          <a:lstStyle/>
          <a:p>
            <a:r>
              <a:rPr lang="en-US" sz="19900" dirty="0">
                <a:solidFill>
                  <a:srgbClr val="FF0000"/>
                </a:solidFill>
              </a:rPr>
              <a:t>?</a:t>
            </a:r>
            <a:endParaRPr lang="en-US" dirty="0">
              <a:solidFill>
                <a:srgbClr val="FF0000"/>
              </a:solidFill>
            </a:endParaRPr>
          </a:p>
        </p:txBody>
      </p:sp>
      <p:pic>
        <p:nvPicPr>
          <p:cNvPr id="5" name="Picture 4">
            <a:extLst>
              <a:ext uri="{FF2B5EF4-FFF2-40B4-BE49-F238E27FC236}">
                <a16:creationId xmlns:a16="http://schemas.microsoft.com/office/drawing/2014/main" id="{35081FF2-B39C-4D09-958F-FF273A680D94}"/>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39344810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Queue</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33</a:t>
            </a:fld>
            <a:endParaRPr lang="en-US" dirty="0"/>
          </a:p>
        </p:txBody>
      </p:sp>
    </p:spTree>
    <p:extLst>
      <p:ext uri="{BB962C8B-B14F-4D97-AF65-F5344CB8AC3E}">
        <p14:creationId xmlns:p14="http://schemas.microsoft.com/office/powerpoint/2010/main" val="134450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ED84-31AE-4967-B462-56DDB9B94345}"/>
              </a:ext>
            </a:extLst>
          </p:cNvPr>
          <p:cNvSpPr>
            <a:spLocks noGrp="1"/>
          </p:cNvSpPr>
          <p:nvPr>
            <p:ph type="title"/>
          </p:nvPr>
        </p:nvSpPr>
        <p:spPr/>
        <p:txBody>
          <a:bodyPr/>
          <a:lstStyle/>
          <a:p>
            <a:r>
              <a:rPr lang="en-US" dirty="0"/>
              <a:t>Queue</a:t>
            </a:r>
          </a:p>
        </p:txBody>
      </p:sp>
      <p:sp>
        <p:nvSpPr>
          <p:cNvPr id="3" name="Slide Number Placeholder 2">
            <a:extLst>
              <a:ext uri="{FF2B5EF4-FFF2-40B4-BE49-F238E27FC236}">
                <a16:creationId xmlns:a16="http://schemas.microsoft.com/office/drawing/2014/main" id="{65878FF9-2CA6-4774-A279-76A42F4C1670}"/>
              </a:ext>
            </a:extLst>
          </p:cNvPr>
          <p:cNvSpPr>
            <a:spLocks noGrp="1"/>
          </p:cNvSpPr>
          <p:nvPr>
            <p:ph type="sldNum" sz="quarter" idx="12"/>
          </p:nvPr>
        </p:nvSpPr>
        <p:spPr/>
        <p:txBody>
          <a:bodyPr/>
          <a:lstStyle/>
          <a:p>
            <a:fld id="{C263D6C4-4840-40CC-AC84-17E24B3B7BDE}" type="slidenum">
              <a:rPr lang="en-US" noProof="0" smtClean="0"/>
              <a:pPr/>
              <a:t>34</a:t>
            </a:fld>
            <a:endParaRPr lang="en-US" noProof="0" dirty="0"/>
          </a:p>
        </p:txBody>
      </p:sp>
      <p:sp>
        <p:nvSpPr>
          <p:cNvPr id="4" name="Text Placeholder 3">
            <a:extLst>
              <a:ext uri="{FF2B5EF4-FFF2-40B4-BE49-F238E27FC236}">
                <a16:creationId xmlns:a16="http://schemas.microsoft.com/office/drawing/2014/main" id="{EA94D8F6-02CB-4E78-B213-98751EA25B8D}"/>
              </a:ext>
            </a:extLst>
          </p:cNvPr>
          <p:cNvSpPr>
            <a:spLocks noGrp="1"/>
          </p:cNvSpPr>
          <p:nvPr>
            <p:ph type="body" sz="quarter" idx="13"/>
          </p:nvPr>
        </p:nvSpPr>
        <p:spPr/>
        <p:txBody>
          <a:bodyPr>
            <a:normAutofit/>
          </a:bodyPr>
          <a:lstStyle/>
          <a:p>
            <a:pPr marL="285750" indent="-285750" algn="l">
              <a:buFont typeface="Arial" panose="020B0604020202020204" pitchFamily="34" charset="0"/>
              <a:buChar char="•"/>
            </a:pPr>
            <a:r>
              <a:rPr lang="en-US" sz="1800" dirty="0"/>
              <a:t>Like stack, queue is a linear data structure that stores items in First In First Out (FIFO) manner. With a queue the least recently added item is removed first. A good example of queue is any queue of consumers for a resource where the consumer that came first is served first.</a:t>
            </a:r>
          </a:p>
          <a:p>
            <a:pPr marL="285750" indent="-285750" algn="l">
              <a:buFont typeface="Arial" panose="020B0604020202020204" pitchFamily="34" charset="0"/>
              <a:buChar char="•"/>
            </a:pPr>
            <a:r>
              <a:rPr lang="en-US" sz="1800" dirty="0"/>
              <a:t>Queue is also an abstract data type or a linear data structure, just like stack data structure, in which the first element is inserted from one end called the REAR(also called tail), and the removal of existing element takes place from the other end called as FRONT(also called head).</a:t>
            </a:r>
          </a:p>
        </p:txBody>
      </p:sp>
      <p:pic>
        <p:nvPicPr>
          <p:cNvPr id="5" name="Picture 4">
            <a:extLst>
              <a:ext uri="{FF2B5EF4-FFF2-40B4-BE49-F238E27FC236}">
                <a16:creationId xmlns:a16="http://schemas.microsoft.com/office/drawing/2014/main" id="{9CD87A55-8065-4419-9472-FAAFBC075E19}"/>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11034921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4A42-E627-4429-B525-5FC5BE4F1614}"/>
              </a:ext>
            </a:extLst>
          </p:cNvPr>
          <p:cNvSpPr>
            <a:spLocks noGrp="1"/>
          </p:cNvSpPr>
          <p:nvPr>
            <p:ph type="title"/>
          </p:nvPr>
        </p:nvSpPr>
        <p:spPr/>
        <p:txBody>
          <a:bodyPr/>
          <a:lstStyle/>
          <a:p>
            <a:r>
              <a:rPr lang="en-US" dirty="0"/>
              <a:t>The functions associated with Queue are:</a:t>
            </a:r>
          </a:p>
        </p:txBody>
      </p:sp>
      <p:sp>
        <p:nvSpPr>
          <p:cNvPr id="3" name="Slide Number Placeholder 2">
            <a:extLst>
              <a:ext uri="{FF2B5EF4-FFF2-40B4-BE49-F238E27FC236}">
                <a16:creationId xmlns:a16="http://schemas.microsoft.com/office/drawing/2014/main" id="{85F9A3A9-7F12-4777-855F-D4CF41447897}"/>
              </a:ext>
            </a:extLst>
          </p:cNvPr>
          <p:cNvSpPr>
            <a:spLocks noGrp="1"/>
          </p:cNvSpPr>
          <p:nvPr>
            <p:ph type="sldNum" sz="quarter" idx="12"/>
          </p:nvPr>
        </p:nvSpPr>
        <p:spPr/>
        <p:txBody>
          <a:bodyPr/>
          <a:lstStyle/>
          <a:p>
            <a:fld id="{C263D6C4-4840-40CC-AC84-17E24B3B7BDE}" type="slidenum">
              <a:rPr lang="en-US" noProof="0" smtClean="0"/>
              <a:pPr/>
              <a:t>35</a:t>
            </a:fld>
            <a:endParaRPr lang="en-US" noProof="0" dirty="0"/>
          </a:p>
        </p:txBody>
      </p:sp>
      <p:sp>
        <p:nvSpPr>
          <p:cNvPr id="4" name="Text Placeholder 3">
            <a:extLst>
              <a:ext uri="{FF2B5EF4-FFF2-40B4-BE49-F238E27FC236}">
                <a16:creationId xmlns:a16="http://schemas.microsoft.com/office/drawing/2014/main" id="{3AE97874-C1C6-4A32-9EEA-D1916066E757}"/>
              </a:ext>
            </a:extLst>
          </p:cNvPr>
          <p:cNvSpPr>
            <a:spLocks noGrp="1"/>
          </p:cNvSpPr>
          <p:nvPr>
            <p:ph type="body" sz="quarter" idx="13"/>
          </p:nvPr>
        </p:nvSpPr>
        <p:spPr/>
        <p:txBody>
          <a:bodyPr>
            <a:normAutofit/>
          </a:bodyPr>
          <a:lstStyle/>
          <a:p>
            <a:pPr marL="285750" indent="-285750" algn="l">
              <a:buFont typeface="Arial" panose="020B0604020202020204" pitchFamily="34" charset="0"/>
              <a:buChar char="•"/>
            </a:pPr>
            <a:r>
              <a:rPr lang="en-US" sz="1800" b="1" u="sng" dirty="0">
                <a:solidFill>
                  <a:srgbClr val="FF0000"/>
                </a:solidFill>
              </a:rPr>
              <a:t>Enqueue:</a:t>
            </a:r>
            <a:r>
              <a:rPr lang="en-US" sz="1800" dirty="0"/>
              <a:t> Adds an item to the queue. If the queue is full, then it is said to be an Overflow condition</a:t>
            </a:r>
          </a:p>
          <a:p>
            <a:pPr marL="285750" indent="-285750" algn="l">
              <a:buFont typeface="Arial" panose="020B0604020202020204" pitchFamily="34" charset="0"/>
              <a:buChar char="•"/>
            </a:pPr>
            <a:r>
              <a:rPr lang="en-US" sz="1800" b="1" u="sng" dirty="0">
                <a:solidFill>
                  <a:srgbClr val="FF0000"/>
                </a:solidFill>
              </a:rPr>
              <a:t>Dequeue: </a:t>
            </a:r>
            <a:r>
              <a:rPr lang="en-US" sz="1800" dirty="0"/>
              <a:t>Removes an item from the queue. The items are popped in the same order in which they are pushed. If the queue is empty, then it is said to be an Underflow condition </a:t>
            </a:r>
          </a:p>
          <a:p>
            <a:pPr marL="285750" indent="-285750" algn="l">
              <a:buFont typeface="Arial" panose="020B0604020202020204" pitchFamily="34" charset="0"/>
              <a:buChar char="•"/>
            </a:pPr>
            <a:r>
              <a:rPr lang="en-US" sz="1800" b="1" u="sng" dirty="0">
                <a:solidFill>
                  <a:srgbClr val="FF0000"/>
                </a:solidFill>
              </a:rPr>
              <a:t>Front:</a:t>
            </a:r>
            <a:r>
              <a:rPr lang="en-US" sz="1800" dirty="0"/>
              <a:t> Get the front item from queue </a:t>
            </a:r>
          </a:p>
          <a:p>
            <a:pPr marL="285750" indent="-285750" algn="l">
              <a:buFont typeface="Arial" panose="020B0604020202020204" pitchFamily="34" charset="0"/>
              <a:buChar char="•"/>
            </a:pPr>
            <a:r>
              <a:rPr lang="en-US" sz="1800" b="1" u="sng" dirty="0">
                <a:solidFill>
                  <a:srgbClr val="FF0000"/>
                </a:solidFill>
              </a:rPr>
              <a:t>Rear:</a:t>
            </a:r>
            <a:r>
              <a:rPr lang="en-US" sz="1800" dirty="0"/>
              <a:t> Get the last item from queue</a:t>
            </a:r>
          </a:p>
        </p:txBody>
      </p:sp>
      <p:pic>
        <p:nvPicPr>
          <p:cNvPr id="5" name="Picture 4">
            <a:extLst>
              <a:ext uri="{FF2B5EF4-FFF2-40B4-BE49-F238E27FC236}">
                <a16:creationId xmlns:a16="http://schemas.microsoft.com/office/drawing/2014/main" id="{AA9CE6D8-7397-4CFA-BE32-86A8042F2190}"/>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710055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DEE40-40C0-4D3E-ACA3-404CE58C1C0F}"/>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CCD775F9-5621-4B7F-AF80-9C358FCB32D4}"/>
              </a:ext>
            </a:extLst>
          </p:cNvPr>
          <p:cNvSpPr>
            <a:spLocks noGrp="1"/>
          </p:cNvSpPr>
          <p:nvPr>
            <p:ph type="sldNum" sz="quarter" idx="12"/>
          </p:nvPr>
        </p:nvSpPr>
        <p:spPr/>
        <p:txBody>
          <a:bodyPr/>
          <a:lstStyle/>
          <a:p>
            <a:fld id="{C263D6C4-4840-40CC-AC84-17E24B3B7BDE}" type="slidenum">
              <a:rPr lang="en-US" noProof="0" smtClean="0"/>
              <a:pPr/>
              <a:t>36</a:t>
            </a:fld>
            <a:endParaRPr lang="en-US" noProof="0" dirty="0"/>
          </a:p>
        </p:txBody>
      </p:sp>
      <p:pic>
        <p:nvPicPr>
          <p:cNvPr id="6" name="Picture 5">
            <a:extLst>
              <a:ext uri="{FF2B5EF4-FFF2-40B4-BE49-F238E27FC236}">
                <a16:creationId xmlns:a16="http://schemas.microsoft.com/office/drawing/2014/main" id="{543B0099-0243-410B-B223-1E14D0767313}"/>
              </a:ext>
            </a:extLst>
          </p:cNvPr>
          <p:cNvPicPr>
            <a:picLocks noChangeAspect="1"/>
          </p:cNvPicPr>
          <p:nvPr/>
        </p:nvPicPr>
        <p:blipFill>
          <a:blip r:embed="rId2"/>
          <a:stretch>
            <a:fillRect/>
          </a:stretch>
        </p:blipFill>
        <p:spPr>
          <a:xfrm>
            <a:off x="1348267" y="1868893"/>
            <a:ext cx="6254013" cy="3936484"/>
          </a:xfrm>
          <a:prstGeom prst="rect">
            <a:avLst/>
          </a:prstGeom>
        </p:spPr>
      </p:pic>
      <p:pic>
        <p:nvPicPr>
          <p:cNvPr id="5" name="Picture 4">
            <a:extLst>
              <a:ext uri="{FF2B5EF4-FFF2-40B4-BE49-F238E27FC236}">
                <a16:creationId xmlns:a16="http://schemas.microsoft.com/office/drawing/2014/main" id="{665E2317-8F4F-4B62-B63E-3FE3335408C5}"/>
              </a:ext>
            </a:extLst>
          </p:cNvPr>
          <p:cNvPicPr>
            <a:picLocks noChangeAspect="1"/>
          </p:cNvPicPr>
          <p:nvPr/>
        </p:nvPicPr>
        <p:blipFill>
          <a:blip r:embed="rId3"/>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16148540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90B5-F56A-4F25-B35E-7DDF85C81E64}"/>
              </a:ext>
            </a:extLst>
          </p:cNvPr>
          <p:cNvSpPr>
            <a:spLocks noGrp="1"/>
          </p:cNvSpPr>
          <p:nvPr>
            <p:ph type="title"/>
          </p:nvPr>
        </p:nvSpPr>
        <p:spPr/>
        <p:txBody>
          <a:bodyPr/>
          <a:lstStyle/>
          <a:p>
            <a:r>
              <a:rPr lang="en-US" dirty="0"/>
              <a:t>Working of Queue.</a:t>
            </a:r>
          </a:p>
        </p:txBody>
      </p:sp>
      <p:sp>
        <p:nvSpPr>
          <p:cNvPr id="3" name="Slide Number Placeholder 2">
            <a:extLst>
              <a:ext uri="{FF2B5EF4-FFF2-40B4-BE49-F238E27FC236}">
                <a16:creationId xmlns:a16="http://schemas.microsoft.com/office/drawing/2014/main" id="{09D868CC-1713-4676-862F-BEE52C7CBB53}"/>
              </a:ext>
            </a:extLst>
          </p:cNvPr>
          <p:cNvSpPr>
            <a:spLocks noGrp="1"/>
          </p:cNvSpPr>
          <p:nvPr>
            <p:ph type="sldNum" sz="quarter" idx="12"/>
          </p:nvPr>
        </p:nvSpPr>
        <p:spPr/>
        <p:txBody>
          <a:bodyPr/>
          <a:lstStyle/>
          <a:p>
            <a:fld id="{C263D6C4-4840-40CC-AC84-17E24B3B7BDE}" type="slidenum">
              <a:rPr lang="en-US" noProof="0" smtClean="0"/>
              <a:pPr/>
              <a:t>37</a:t>
            </a:fld>
            <a:endParaRPr lang="en-US" noProof="0" dirty="0"/>
          </a:p>
        </p:txBody>
      </p:sp>
      <p:sp>
        <p:nvSpPr>
          <p:cNvPr id="4" name="Text Placeholder 3">
            <a:extLst>
              <a:ext uri="{FF2B5EF4-FFF2-40B4-BE49-F238E27FC236}">
                <a16:creationId xmlns:a16="http://schemas.microsoft.com/office/drawing/2014/main" id="{D3FE52DF-2096-4C1D-BDB1-59DCB94A0C21}"/>
              </a:ext>
            </a:extLst>
          </p:cNvPr>
          <p:cNvSpPr>
            <a:spLocks noGrp="1"/>
          </p:cNvSpPr>
          <p:nvPr>
            <p:ph type="body" sz="quarter" idx="13"/>
          </p:nvPr>
        </p:nvSpPr>
        <p:spPr/>
        <p:txBody>
          <a:bodyPr>
            <a:normAutofit/>
          </a:bodyPr>
          <a:lstStyle/>
          <a:p>
            <a:r>
              <a:rPr lang="en-US" sz="19900" dirty="0">
                <a:solidFill>
                  <a:srgbClr val="FF0000"/>
                </a:solidFill>
              </a:rPr>
              <a:t>?</a:t>
            </a:r>
            <a:endParaRPr lang="en-US" dirty="0">
              <a:solidFill>
                <a:srgbClr val="FF0000"/>
              </a:solidFill>
            </a:endParaRPr>
          </a:p>
        </p:txBody>
      </p:sp>
      <p:pic>
        <p:nvPicPr>
          <p:cNvPr id="5" name="Picture 4">
            <a:extLst>
              <a:ext uri="{FF2B5EF4-FFF2-40B4-BE49-F238E27FC236}">
                <a16:creationId xmlns:a16="http://schemas.microsoft.com/office/drawing/2014/main" id="{50FF8FFD-6977-49C0-88D7-3A733FEF8BC5}"/>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37531095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Tree</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38</a:t>
            </a:fld>
            <a:endParaRPr lang="en-US" dirty="0"/>
          </a:p>
        </p:txBody>
      </p:sp>
    </p:spTree>
    <p:extLst>
      <p:ext uri="{BB962C8B-B14F-4D97-AF65-F5344CB8AC3E}">
        <p14:creationId xmlns:p14="http://schemas.microsoft.com/office/powerpoint/2010/main" val="3424469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Contents Tree</a:t>
            </a:r>
          </a:p>
        </p:txBody>
      </p:sp>
      <p:graphicFrame>
        <p:nvGraphicFramePr>
          <p:cNvPr id="5" name="Diagram 4">
            <a:extLst>
              <a:ext uri="{FF2B5EF4-FFF2-40B4-BE49-F238E27FC236}">
                <a16:creationId xmlns:a16="http://schemas.microsoft.com/office/drawing/2014/main" id="{823EA2ED-361F-470D-BC00-768037891281}"/>
              </a:ext>
            </a:extLst>
          </p:cNvPr>
          <p:cNvGraphicFramePr/>
          <p:nvPr>
            <p:extLst>
              <p:ext uri="{D42A27DB-BD31-4B8C-83A1-F6EECF244321}">
                <p14:modId xmlns:p14="http://schemas.microsoft.com/office/powerpoint/2010/main" val="3132238340"/>
              </p:ext>
            </p:extLst>
          </p:nvPr>
        </p:nvGraphicFramePr>
        <p:xfrm>
          <a:off x="444500" y="1625385"/>
          <a:ext cx="6718300" cy="4093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39</a:t>
            </a:fld>
            <a:endParaRPr lang="en-US" dirty="0"/>
          </a:p>
        </p:txBody>
      </p:sp>
      <p:pic>
        <p:nvPicPr>
          <p:cNvPr id="6" name="Picture 5">
            <a:extLst>
              <a:ext uri="{FF2B5EF4-FFF2-40B4-BE49-F238E27FC236}">
                <a16:creationId xmlns:a16="http://schemas.microsoft.com/office/drawing/2014/main" id="{649C2F64-C865-4F7C-9A1F-9799905EF52A}"/>
              </a:ext>
            </a:extLst>
          </p:cNvPr>
          <p:cNvPicPr>
            <a:picLocks noChangeAspect="1"/>
          </p:cNvPicPr>
          <p:nvPr/>
        </p:nvPicPr>
        <p:blipFill>
          <a:blip r:embed="rId7"/>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416295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72BF-C395-46C5-A8AD-2DFFB0721ECD}"/>
              </a:ext>
            </a:extLst>
          </p:cNvPr>
          <p:cNvSpPr>
            <a:spLocks noGrp="1"/>
          </p:cNvSpPr>
          <p:nvPr>
            <p:ph type="title"/>
          </p:nvPr>
        </p:nvSpPr>
        <p:spPr/>
        <p:txBody>
          <a:bodyPr/>
          <a:lstStyle/>
          <a:p>
            <a:r>
              <a:rPr lang="en-US" dirty="0"/>
              <a:t>Introduction:- DSA</a:t>
            </a:r>
          </a:p>
        </p:txBody>
      </p:sp>
      <p:sp>
        <p:nvSpPr>
          <p:cNvPr id="3" name="Slide Number Placeholder 2">
            <a:extLst>
              <a:ext uri="{FF2B5EF4-FFF2-40B4-BE49-F238E27FC236}">
                <a16:creationId xmlns:a16="http://schemas.microsoft.com/office/drawing/2014/main" id="{DE8D8E66-C926-403B-A2A3-BEA7CA6269B9}"/>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a:extLst>
              <a:ext uri="{FF2B5EF4-FFF2-40B4-BE49-F238E27FC236}">
                <a16:creationId xmlns:a16="http://schemas.microsoft.com/office/drawing/2014/main" id="{630C8BEE-3078-4C2C-9EE9-624165A3528F}"/>
              </a:ext>
            </a:extLst>
          </p:cNvPr>
          <p:cNvSpPr>
            <a:spLocks noGrp="1"/>
          </p:cNvSpPr>
          <p:nvPr>
            <p:ph type="body" sz="quarter" idx="13"/>
          </p:nvPr>
        </p:nvSpPr>
        <p:spPr>
          <a:xfrm>
            <a:off x="1409700" y="1749569"/>
            <a:ext cx="9010207" cy="4565505"/>
          </a:xfrm>
        </p:spPr>
        <p:txBody>
          <a:bodyPr>
            <a:normAutofit/>
          </a:bodyPr>
          <a:lstStyle/>
          <a:p>
            <a:pPr marL="285750" indent="-285750" algn="l">
              <a:buFont typeface="Arial" panose="020B0604020202020204" pitchFamily="34" charset="0"/>
              <a:buChar char="•"/>
            </a:pPr>
            <a:r>
              <a:rPr lang="en-US" sz="1800" b="0" i="0" dirty="0">
                <a:effectLst/>
              </a:rPr>
              <a:t>The term Data Structure refers to the storage and organization of data, and Algorithm refers to the step by step procedure to solve a problem. By combining "data structure" and "algorithm", we optimize the codes in software engineering.</a:t>
            </a:r>
          </a:p>
          <a:p>
            <a:pPr marL="285750" indent="-285750" algn="l">
              <a:buFont typeface="Arial" panose="020B0604020202020204" pitchFamily="34" charset="0"/>
              <a:buChar char="•"/>
            </a:pPr>
            <a:endParaRPr lang="en-US" sz="1800" b="0" i="0" dirty="0">
              <a:effectLst/>
            </a:endParaRPr>
          </a:p>
          <a:p>
            <a:pPr marL="285750" indent="-285750" algn="l">
              <a:buFont typeface="Arial" panose="020B0604020202020204" pitchFamily="34" charset="0"/>
              <a:buChar char="•"/>
            </a:pPr>
            <a:r>
              <a:rPr lang="en-US" sz="1800" b="0" i="0" dirty="0">
                <a:effectLst/>
              </a:rPr>
              <a:t>In computer science, a data structure is a data organization, management, and storage format that enables efficient access and modification. More precisely, a data structure is a collection of data values, the relationships among them, and the functions or operations that can be applied to the data.</a:t>
            </a:r>
          </a:p>
          <a:p>
            <a:pPr marL="285750" indent="-285750" algn="l">
              <a:buFont typeface="Arial" panose="020B0604020202020204" pitchFamily="34" charset="0"/>
              <a:buChar char="•"/>
            </a:pPr>
            <a:endParaRPr lang="en-US" sz="1800" b="0" i="0" dirty="0">
              <a:effectLst/>
            </a:endParaRPr>
          </a:p>
          <a:p>
            <a:pPr marL="285750" indent="-285750" algn="l">
              <a:buFont typeface="Arial" panose="020B0604020202020204" pitchFamily="34" charset="0"/>
              <a:buChar char="•"/>
            </a:pPr>
            <a:r>
              <a:rPr lang="en-US" sz="1800" b="0" i="0" dirty="0">
                <a:effectLst/>
              </a:rPr>
              <a:t>A data structure is a named location that can be used to store and organize data. And, an algorithm is a collection of steps to solve a particular problem. Learning data structures and algorithms allow us to write efficient and optimized computer programs.</a:t>
            </a:r>
          </a:p>
        </p:txBody>
      </p:sp>
      <p:pic>
        <p:nvPicPr>
          <p:cNvPr id="7" name="Picture 6">
            <a:extLst>
              <a:ext uri="{FF2B5EF4-FFF2-40B4-BE49-F238E27FC236}">
                <a16:creationId xmlns:a16="http://schemas.microsoft.com/office/drawing/2014/main" id="{3CBA6EF6-6888-4423-9BB0-7FFEB2261DD7}"/>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648546093"/>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7FD5C-8632-4A31-B86A-AFBFB4D9D5EE}"/>
              </a:ext>
            </a:extLst>
          </p:cNvPr>
          <p:cNvSpPr>
            <a:spLocks noGrp="1"/>
          </p:cNvSpPr>
          <p:nvPr>
            <p:ph type="title"/>
          </p:nvPr>
        </p:nvSpPr>
        <p:spPr/>
        <p:txBody>
          <a:bodyPr/>
          <a:lstStyle/>
          <a:p>
            <a:r>
              <a:rPr lang="en-US" dirty="0"/>
              <a:t>Tree Data Structure</a:t>
            </a:r>
          </a:p>
        </p:txBody>
      </p:sp>
      <p:sp>
        <p:nvSpPr>
          <p:cNvPr id="3" name="Slide Number Placeholder 2">
            <a:extLst>
              <a:ext uri="{FF2B5EF4-FFF2-40B4-BE49-F238E27FC236}">
                <a16:creationId xmlns:a16="http://schemas.microsoft.com/office/drawing/2014/main" id="{31B051F7-0D45-4CCF-8581-38A38B371699}"/>
              </a:ext>
            </a:extLst>
          </p:cNvPr>
          <p:cNvSpPr>
            <a:spLocks noGrp="1"/>
          </p:cNvSpPr>
          <p:nvPr>
            <p:ph type="sldNum" sz="quarter" idx="12"/>
          </p:nvPr>
        </p:nvSpPr>
        <p:spPr/>
        <p:txBody>
          <a:bodyPr/>
          <a:lstStyle/>
          <a:p>
            <a:fld id="{C263D6C4-4840-40CC-AC84-17E24B3B7BDE}" type="slidenum">
              <a:rPr lang="en-US" noProof="0" smtClean="0"/>
              <a:pPr/>
              <a:t>40</a:t>
            </a:fld>
            <a:endParaRPr lang="en-US" noProof="0" dirty="0"/>
          </a:p>
        </p:txBody>
      </p:sp>
      <p:sp>
        <p:nvSpPr>
          <p:cNvPr id="4" name="Text Placeholder 3">
            <a:extLst>
              <a:ext uri="{FF2B5EF4-FFF2-40B4-BE49-F238E27FC236}">
                <a16:creationId xmlns:a16="http://schemas.microsoft.com/office/drawing/2014/main" id="{6096BC7A-F098-409B-A88C-2D2FCF0DC8BE}"/>
              </a:ext>
            </a:extLst>
          </p:cNvPr>
          <p:cNvSpPr>
            <a:spLocks noGrp="1"/>
          </p:cNvSpPr>
          <p:nvPr>
            <p:ph type="body" sz="quarter" idx="13"/>
          </p:nvPr>
        </p:nvSpPr>
        <p:spPr>
          <a:xfrm>
            <a:off x="1409700" y="1749570"/>
            <a:ext cx="8903881" cy="3358860"/>
          </a:xfrm>
        </p:spPr>
        <p:txBody>
          <a:bodyPr>
            <a:normAutofit/>
          </a:bodyPr>
          <a:lstStyle/>
          <a:p>
            <a:pPr marL="285750" indent="-285750" algn="l">
              <a:buFont typeface="Arial" panose="020B0604020202020204" pitchFamily="34" charset="0"/>
              <a:buChar char="•"/>
            </a:pPr>
            <a:r>
              <a:rPr lang="en-US" sz="1800" dirty="0"/>
              <a:t>A tree is a nonlinear hierarchical data structure that consists of nodes connected by edges.</a:t>
            </a:r>
          </a:p>
          <a:p>
            <a:pPr marL="285750" indent="-285750" algn="l">
              <a:buFont typeface="Arial" panose="020B0604020202020204" pitchFamily="34" charset="0"/>
              <a:buChar char="•"/>
            </a:pPr>
            <a:r>
              <a:rPr lang="en-US" sz="1800" dirty="0"/>
              <a:t>Tree data structures allow quicker and easier access to the data as it is a non-linear data structure.</a:t>
            </a:r>
          </a:p>
        </p:txBody>
      </p:sp>
      <p:pic>
        <p:nvPicPr>
          <p:cNvPr id="5" name="Picture 4">
            <a:extLst>
              <a:ext uri="{FF2B5EF4-FFF2-40B4-BE49-F238E27FC236}">
                <a16:creationId xmlns:a16="http://schemas.microsoft.com/office/drawing/2014/main" id="{494D1259-5AC5-4C34-A73A-6FDF68961F80}"/>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360194128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A2D3-8FE5-40B5-8C73-3C8136A5C43E}"/>
              </a:ext>
            </a:extLst>
          </p:cNvPr>
          <p:cNvSpPr>
            <a:spLocks noGrp="1"/>
          </p:cNvSpPr>
          <p:nvPr>
            <p:ph type="title"/>
          </p:nvPr>
        </p:nvSpPr>
        <p:spPr/>
        <p:txBody>
          <a:bodyPr/>
          <a:lstStyle/>
          <a:p>
            <a:r>
              <a:rPr lang="en-US" dirty="0"/>
              <a:t>Tree Terminologies</a:t>
            </a:r>
          </a:p>
        </p:txBody>
      </p:sp>
      <p:sp>
        <p:nvSpPr>
          <p:cNvPr id="3" name="Slide Number Placeholder 2">
            <a:extLst>
              <a:ext uri="{FF2B5EF4-FFF2-40B4-BE49-F238E27FC236}">
                <a16:creationId xmlns:a16="http://schemas.microsoft.com/office/drawing/2014/main" id="{1F5E5D3F-0B3F-4665-B920-DBB023F82578}"/>
              </a:ext>
            </a:extLst>
          </p:cNvPr>
          <p:cNvSpPr>
            <a:spLocks noGrp="1"/>
          </p:cNvSpPr>
          <p:nvPr>
            <p:ph type="sldNum" sz="quarter" idx="12"/>
          </p:nvPr>
        </p:nvSpPr>
        <p:spPr/>
        <p:txBody>
          <a:bodyPr/>
          <a:lstStyle/>
          <a:p>
            <a:fld id="{C263D6C4-4840-40CC-AC84-17E24B3B7BDE}" type="slidenum">
              <a:rPr lang="en-US" noProof="0" smtClean="0"/>
              <a:pPr/>
              <a:t>41</a:t>
            </a:fld>
            <a:endParaRPr lang="en-US" noProof="0" dirty="0"/>
          </a:p>
        </p:txBody>
      </p:sp>
      <p:sp>
        <p:nvSpPr>
          <p:cNvPr id="4" name="Text Placeholder 3">
            <a:extLst>
              <a:ext uri="{FF2B5EF4-FFF2-40B4-BE49-F238E27FC236}">
                <a16:creationId xmlns:a16="http://schemas.microsoft.com/office/drawing/2014/main" id="{7E5C7DAF-B507-4EE6-962E-171B79E71D14}"/>
              </a:ext>
            </a:extLst>
          </p:cNvPr>
          <p:cNvSpPr>
            <a:spLocks noGrp="1"/>
          </p:cNvSpPr>
          <p:nvPr>
            <p:ph type="body" sz="quarter" idx="13"/>
          </p:nvPr>
        </p:nvSpPr>
        <p:spPr/>
        <p:txBody>
          <a:bodyPr>
            <a:normAutofit/>
          </a:bodyPr>
          <a:lstStyle/>
          <a:p>
            <a:pPr marL="285750" indent="-285750" algn="l">
              <a:buFont typeface="Arial" panose="020B0604020202020204" pitchFamily="34" charset="0"/>
              <a:buChar char="•"/>
            </a:pPr>
            <a:r>
              <a:rPr lang="en-US" sz="2000" b="1" u="sng" dirty="0">
                <a:solidFill>
                  <a:srgbClr val="FF0000"/>
                </a:solidFill>
              </a:rPr>
              <a:t>Node:</a:t>
            </a:r>
            <a:r>
              <a:rPr lang="en-US" sz="2000" b="1" dirty="0"/>
              <a:t> </a:t>
            </a:r>
            <a:r>
              <a:rPr lang="en-US" sz="2000" dirty="0"/>
              <a:t>A node is an entity that contains a key or value and pointers to its child nodes. </a:t>
            </a:r>
          </a:p>
          <a:p>
            <a:pPr marL="285750" indent="-285750" algn="l">
              <a:buFont typeface="Arial" panose="020B0604020202020204" pitchFamily="34" charset="0"/>
              <a:buChar char="•"/>
            </a:pPr>
            <a:r>
              <a:rPr lang="en-US" sz="2000" dirty="0"/>
              <a:t>The last nodes of each path are called leaf nodes or external nodes that do not contain a link/pointer to child nodes. </a:t>
            </a:r>
          </a:p>
          <a:p>
            <a:pPr marL="285750" indent="-285750" algn="l">
              <a:buFont typeface="Arial" panose="020B0604020202020204" pitchFamily="34" charset="0"/>
              <a:buChar char="•"/>
            </a:pPr>
            <a:r>
              <a:rPr lang="en-US" sz="2000" dirty="0"/>
              <a:t>The node having at least a child node is called an internal node.</a:t>
            </a:r>
            <a:endParaRPr lang="en-US" sz="2000" b="1" dirty="0"/>
          </a:p>
          <a:p>
            <a:pPr marL="342900" indent="-342900" algn="l">
              <a:buFont typeface="Arial" panose="020B0604020202020204" pitchFamily="34" charset="0"/>
              <a:buChar char="•"/>
            </a:pPr>
            <a:r>
              <a:rPr lang="en-US" sz="2000" b="1" u="sng" dirty="0">
                <a:solidFill>
                  <a:srgbClr val="FF0000"/>
                </a:solidFill>
              </a:rPr>
              <a:t>Edge:</a:t>
            </a:r>
            <a:r>
              <a:rPr lang="en-US" sz="2000" b="1" dirty="0"/>
              <a:t> </a:t>
            </a:r>
            <a:r>
              <a:rPr lang="en-US" sz="2000" dirty="0"/>
              <a:t>It is the link between any two nodes.</a:t>
            </a:r>
          </a:p>
          <a:p>
            <a:pPr marL="342900" indent="-342900" algn="l">
              <a:buFont typeface="Arial" panose="020B0604020202020204" pitchFamily="34" charset="0"/>
              <a:buChar char="•"/>
            </a:pPr>
            <a:r>
              <a:rPr lang="en-US" sz="2000" b="1" u="sng" dirty="0">
                <a:solidFill>
                  <a:srgbClr val="FF0000"/>
                </a:solidFill>
              </a:rPr>
              <a:t>Root:</a:t>
            </a:r>
            <a:r>
              <a:rPr lang="en-US" sz="2000" b="1" dirty="0"/>
              <a:t> </a:t>
            </a:r>
            <a:r>
              <a:rPr lang="en-US" sz="2000" dirty="0"/>
              <a:t>It is the topmost node of a tree.</a:t>
            </a:r>
          </a:p>
          <a:p>
            <a:pPr marL="342900" indent="-342900" algn="l">
              <a:buFont typeface="Arial" panose="020B0604020202020204" pitchFamily="34" charset="0"/>
              <a:buChar char="•"/>
            </a:pPr>
            <a:r>
              <a:rPr lang="en-US" sz="2000" b="1" u="sng" dirty="0">
                <a:solidFill>
                  <a:srgbClr val="FF0000"/>
                </a:solidFill>
              </a:rPr>
              <a:t>Height of a Node:</a:t>
            </a:r>
            <a:r>
              <a:rPr lang="en-US" sz="2000" b="1" dirty="0"/>
              <a:t> </a:t>
            </a:r>
            <a:r>
              <a:rPr lang="en-US" sz="2000" dirty="0"/>
              <a:t>The height of a node is the number of edges from the node to the deepest leaf (i.e. the longest path from the node to a leaf node).</a:t>
            </a:r>
          </a:p>
        </p:txBody>
      </p:sp>
      <p:pic>
        <p:nvPicPr>
          <p:cNvPr id="5" name="Picture 4">
            <a:extLst>
              <a:ext uri="{FF2B5EF4-FFF2-40B4-BE49-F238E27FC236}">
                <a16:creationId xmlns:a16="http://schemas.microsoft.com/office/drawing/2014/main" id="{6D3A9D4D-7EB8-4A9B-9AEC-E3EBD5A9FB8B}"/>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19847186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7507-57BA-4DAC-8A0A-DDC1A0768490}"/>
              </a:ext>
            </a:extLst>
          </p:cNvPr>
          <p:cNvSpPr>
            <a:spLocks noGrp="1"/>
          </p:cNvSpPr>
          <p:nvPr>
            <p:ph type="title"/>
          </p:nvPr>
        </p:nvSpPr>
        <p:spPr/>
        <p:txBody>
          <a:bodyPr/>
          <a:lstStyle/>
          <a:p>
            <a:r>
              <a:rPr lang="en-US" dirty="0"/>
              <a:t>Tree Terminologies</a:t>
            </a:r>
          </a:p>
        </p:txBody>
      </p:sp>
      <p:sp>
        <p:nvSpPr>
          <p:cNvPr id="3" name="Slide Number Placeholder 2">
            <a:extLst>
              <a:ext uri="{FF2B5EF4-FFF2-40B4-BE49-F238E27FC236}">
                <a16:creationId xmlns:a16="http://schemas.microsoft.com/office/drawing/2014/main" id="{1AB957C2-7977-4C98-8CBD-B12EF1281DF4}"/>
              </a:ext>
            </a:extLst>
          </p:cNvPr>
          <p:cNvSpPr>
            <a:spLocks noGrp="1"/>
          </p:cNvSpPr>
          <p:nvPr>
            <p:ph type="sldNum" sz="quarter" idx="12"/>
          </p:nvPr>
        </p:nvSpPr>
        <p:spPr/>
        <p:txBody>
          <a:bodyPr/>
          <a:lstStyle/>
          <a:p>
            <a:fld id="{C263D6C4-4840-40CC-AC84-17E24B3B7BDE}" type="slidenum">
              <a:rPr lang="en-US" noProof="0" smtClean="0"/>
              <a:pPr/>
              <a:t>42</a:t>
            </a:fld>
            <a:endParaRPr lang="en-US" noProof="0" dirty="0"/>
          </a:p>
        </p:txBody>
      </p:sp>
      <p:sp>
        <p:nvSpPr>
          <p:cNvPr id="4" name="Text Placeholder 3">
            <a:extLst>
              <a:ext uri="{FF2B5EF4-FFF2-40B4-BE49-F238E27FC236}">
                <a16:creationId xmlns:a16="http://schemas.microsoft.com/office/drawing/2014/main" id="{63485DDF-1A9A-462B-88A4-97E46576BFF6}"/>
              </a:ext>
            </a:extLst>
          </p:cNvPr>
          <p:cNvSpPr>
            <a:spLocks noGrp="1"/>
          </p:cNvSpPr>
          <p:nvPr>
            <p:ph type="body" sz="quarter" idx="13"/>
          </p:nvPr>
        </p:nvSpPr>
        <p:spPr/>
        <p:txBody>
          <a:bodyPr>
            <a:normAutofit/>
          </a:bodyPr>
          <a:lstStyle/>
          <a:p>
            <a:pPr marL="342900" indent="-342900" algn="l">
              <a:buFont typeface="+mj-lt"/>
              <a:buAutoNum type="arabicPeriod"/>
            </a:pPr>
            <a:r>
              <a:rPr lang="en-US" sz="1800" b="1" dirty="0">
                <a:solidFill>
                  <a:srgbClr val="FF0000"/>
                </a:solidFill>
              </a:rPr>
              <a:t>Depth of a Node:</a:t>
            </a:r>
            <a:r>
              <a:rPr lang="en-US" sz="1800" b="1" dirty="0"/>
              <a:t> </a:t>
            </a:r>
            <a:r>
              <a:rPr lang="en-US" sz="1800" dirty="0"/>
              <a:t>The depth of a node is the number of edges from the root to the node.</a:t>
            </a:r>
          </a:p>
          <a:p>
            <a:pPr marL="342900" indent="-342900" algn="l">
              <a:buFont typeface="+mj-lt"/>
              <a:buAutoNum type="arabicPeriod"/>
            </a:pPr>
            <a:r>
              <a:rPr lang="en-US" sz="1800" b="1" u="sng" dirty="0">
                <a:solidFill>
                  <a:srgbClr val="FF0000"/>
                </a:solidFill>
              </a:rPr>
              <a:t>Height of a Tree:</a:t>
            </a:r>
            <a:r>
              <a:rPr lang="en-US" sz="1800" b="1" dirty="0"/>
              <a:t> </a:t>
            </a:r>
            <a:r>
              <a:rPr lang="en-US" sz="1800" dirty="0"/>
              <a:t>The height of a Tree is the height of the root node or the depth of the deepest node.</a:t>
            </a:r>
          </a:p>
          <a:p>
            <a:pPr marL="342900" indent="-342900" algn="l">
              <a:buFont typeface="+mj-lt"/>
              <a:buAutoNum type="arabicPeriod"/>
            </a:pPr>
            <a:r>
              <a:rPr lang="en-US" sz="1800" b="1" u="sng" dirty="0">
                <a:solidFill>
                  <a:srgbClr val="FF0000"/>
                </a:solidFill>
              </a:rPr>
              <a:t>Degree of a Node:</a:t>
            </a:r>
            <a:r>
              <a:rPr lang="en-US" sz="1800" b="1" dirty="0"/>
              <a:t> </a:t>
            </a:r>
            <a:r>
              <a:rPr lang="en-US" sz="1800" dirty="0"/>
              <a:t>The degree of a node is the total number of branches of that node.</a:t>
            </a:r>
          </a:p>
        </p:txBody>
      </p:sp>
      <p:pic>
        <p:nvPicPr>
          <p:cNvPr id="5" name="Picture 4">
            <a:extLst>
              <a:ext uri="{FF2B5EF4-FFF2-40B4-BE49-F238E27FC236}">
                <a16:creationId xmlns:a16="http://schemas.microsoft.com/office/drawing/2014/main" id="{3A7DC25D-2349-470C-A0DB-D8E8A2DD5BB4}"/>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18054169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1AE-A0F3-4113-B763-7715470C7E09}"/>
              </a:ext>
            </a:extLst>
          </p:cNvPr>
          <p:cNvSpPr>
            <a:spLocks noGrp="1"/>
          </p:cNvSpPr>
          <p:nvPr>
            <p:ph type="title"/>
          </p:nvPr>
        </p:nvSpPr>
        <p:spPr>
          <a:xfrm>
            <a:off x="444500" y="542925"/>
            <a:ext cx="11214100" cy="978729"/>
          </a:xfrm>
        </p:spPr>
        <p:txBody>
          <a:bodyPr/>
          <a:lstStyle/>
          <a:p>
            <a:r>
              <a:rPr lang="en-US" sz="3200" dirty="0"/>
              <a:t>Types of Tree</a:t>
            </a:r>
            <a:br>
              <a:rPr lang="en-US" sz="3200" dirty="0"/>
            </a:br>
            <a:endParaRPr lang="en-US" dirty="0"/>
          </a:p>
        </p:txBody>
      </p:sp>
      <p:sp>
        <p:nvSpPr>
          <p:cNvPr id="3" name="Slide Number Placeholder 2">
            <a:extLst>
              <a:ext uri="{FF2B5EF4-FFF2-40B4-BE49-F238E27FC236}">
                <a16:creationId xmlns:a16="http://schemas.microsoft.com/office/drawing/2014/main" id="{77C75613-B2D8-41B1-9C01-976C7FA33AB4}"/>
              </a:ext>
            </a:extLst>
          </p:cNvPr>
          <p:cNvSpPr>
            <a:spLocks noGrp="1"/>
          </p:cNvSpPr>
          <p:nvPr>
            <p:ph type="sldNum" sz="quarter" idx="12"/>
          </p:nvPr>
        </p:nvSpPr>
        <p:spPr/>
        <p:txBody>
          <a:bodyPr/>
          <a:lstStyle/>
          <a:p>
            <a:fld id="{C263D6C4-4840-40CC-AC84-17E24B3B7BDE}" type="slidenum">
              <a:rPr lang="en-US" noProof="0" smtClean="0"/>
              <a:pPr/>
              <a:t>43</a:t>
            </a:fld>
            <a:endParaRPr lang="en-US" noProof="0" dirty="0"/>
          </a:p>
        </p:txBody>
      </p:sp>
      <p:sp>
        <p:nvSpPr>
          <p:cNvPr id="4" name="Text Placeholder 3">
            <a:extLst>
              <a:ext uri="{FF2B5EF4-FFF2-40B4-BE49-F238E27FC236}">
                <a16:creationId xmlns:a16="http://schemas.microsoft.com/office/drawing/2014/main" id="{24737105-4A76-47F8-A1C1-BCAF9B2C1245}"/>
              </a:ext>
            </a:extLst>
          </p:cNvPr>
          <p:cNvSpPr>
            <a:spLocks noGrp="1"/>
          </p:cNvSpPr>
          <p:nvPr>
            <p:ph type="body" sz="quarter" idx="13"/>
          </p:nvPr>
        </p:nvSpPr>
        <p:spPr/>
        <p:txBody>
          <a:bodyPr>
            <a:normAutofit/>
          </a:bodyPr>
          <a:lstStyle/>
          <a:p>
            <a:pPr marL="342900" indent="-342900" algn="l">
              <a:buFont typeface="+mj-lt"/>
              <a:buAutoNum type="arabicPeriod"/>
            </a:pPr>
            <a:r>
              <a:rPr lang="en-US" sz="1800" b="1" dirty="0"/>
              <a:t>Binary Tree</a:t>
            </a:r>
          </a:p>
          <a:p>
            <a:pPr marL="342900" indent="-342900" algn="l">
              <a:buFont typeface="+mj-lt"/>
              <a:buAutoNum type="arabicPeriod"/>
            </a:pPr>
            <a:r>
              <a:rPr lang="en-US" sz="1800" b="1" dirty="0"/>
              <a:t>Binary Search Tree</a:t>
            </a:r>
          </a:p>
          <a:p>
            <a:pPr marL="342900" indent="-342900" algn="l">
              <a:buFont typeface="+mj-lt"/>
              <a:buAutoNum type="arabicPeriod"/>
            </a:pPr>
            <a:r>
              <a:rPr lang="en-US" sz="1800" b="1" dirty="0"/>
              <a:t>AVL Tree</a:t>
            </a:r>
          </a:p>
        </p:txBody>
      </p:sp>
      <p:pic>
        <p:nvPicPr>
          <p:cNvPr id="5" name="Picture 4">
            <a:extLst>
              <a:ext uri="{FF2B5EF4-FFF2-40B4-BE49-F238E27FC236}">
                <a16:creationId xmlns:a16="http://schemas.microsoft.com/office/drawing/2014/main" id="{D7A60469-FB8F-4E77-A195-289618E02C44}"/>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3172537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E6BA-6F3F-4AA7-87B6-A6F68B27DB91}"/>
              </a:ext>
            </a:extLst>
          </p:cNvPr>
          <p:cNvSpPr>
            <a:spLocks noGrp="1"/>
          </p:cNvSpPr>
          <p:nvPr>
            <p:ph type="title"/>
          </p:nvPr>
        </p:nvSpPr>
        <p:spPr>
          <a:xfrm>
            <a:off x="444500" y="542925"/>
            <a:ext cx="11214100" cy="978729"/>
          </a:xfrm>
        </p:spPr>
        <p:txBody>
          <a:bodyPr/>
          <a:lstStyle/>
          <a:p>
            <a:r>
              <a:rPr lang="en-US" sz="3200" b="1" dirty="0"/>
              <a:t>Binary Tree</a:t>
            </a:r>
            <a:br>
              <a:rPr lang="en-US" sz="3200" b="1" dirty="0"/>
            </a:br>
            <a:endParaRPr lang="en-US" dirty="0"/>
          </a:p>
        </p:txBody>
      </p:sp>
      <p:sp>
        <p:nvSpPr>
          <p:cNvPr id="3" name="Slide Number Placeholder 2">
            <a:extLst>
              <a:ext uri="{FF2B5EF4-FFF2-40B4-BE49-F238E27FC236}">
                <a16:creationId xmlns:a16="http://schemas.microsoft.com/office/drawing/2014/main" id="{70F51118-DBA1-4CB7-88A2-91A04D292256}"/>
              </a:ext>
            </a:extLst>
          </p:cNvPr>
          <p:cNvSpPr>
            <a:spLocks noGrp="1"/>
          </p:cNvSpPr>
          <p:nvPr>
            <p:ph type="sldNum" sz="quarter" idx="12"/>
          </p:nvPr>
        </p:nvSpPr>
        <p:spPr/>
        <p:txBody>
          <a:bodyPr/>
          <a:lstStyle/>
          <a:p>
            <a:fld id="{C263D6C4-4840-40CC-AC84-17E24B3B7BDE}" type="slidenum">
              <a:rPr lang="en-US" noProof="0" smtClean="0"/>
              <a:pPr/>
              <a:t>44</a:t>
            </a:fld>
            <a:endParaRPr lang="en-US" noProof="0" dirty="0"/>
          </a:p>
        </p:txBody>
      </p:sp>
      <p:sp>
        <p:nvSpPr>
          <p:cNvPr id="4" name="Text Placeholder 3">
            <a:extLst>
              <a:ext uri="{FF2B5EF4-FFF2-40B4-BE49-F238E27FC236}">
                <a16:creationId xmlns:a16="http://schemas.microsoft.com/office/drawing/2014/main" id="{F78E6F78-4334-47E1-90C8-0783244FF620}"/>
              </a:ext>
            </a:extLst>
          </p:cNvPr>
          <p:cNvSpPr>
            <a:spLocks noGrp="1"/>
          </p:cNvSpPr>
          <p:nvPr>
            <p:ph type="body" sz="quarter" idx="13"/>
          </p:nvPr>
        </p:nvSpPr>
        <p:spPr/>
        <p:txBody>
          <a:bodyPr>
            <a:normAutofit/>
          </a:bodyPr>
          <a:lstStyle/>
          <a:p>
            <a:pPr marL="285750" indent="-285750" algn="l">
              <a:buFont typeface="Arial" panose="020B0604020202020204" pitchFamily="34" charset="0"/>
              <a:buChar char="•"/>
            </a:pPr>
            <a:r>
              <a:rPr lang="en-US" sz="1800" dirty="0"/>
              <a:t>A binary tree is a tree data structure in which each parent node can have at most two children.</a:t>
            </a:r>
          </a:p>
          <a:p>
            <a:pPr marL="285750" indent="-285750" algn="l">
              <a:buFont typeface="Arial" panose="020B0604020202020204" pitchFamily="34" charset="0"/>
              <a:buChar char="•"/>
            </a:pPr>
            <a:r>
              <a:rPr lang="en-US" sz="1800" dirty="0"/>
              <a:t>A binary tree is a hierarchical data structure in which each node has at most two children generally referred as left child and right child.</a:t>
            </a:r>
          </a:p>
        </p:txBody>
      </p:sp>
      <p:pic>
        <p:nvPicPr>
          <p:cNvPr id="5" name="Picture 4">
            <a:extLst>
              <a:ext uri="{FF2B5EF4-FFF2-40B4-BE49-F238E27FC236}">
                <a16:creationId xmlns:a16="http://schemas.microsoft.com/office/drawing/2014/main" id="{B525267B-E804-420D-92D0-3FB8FF2D9610}"/>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4233402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25029-5925-4404-ADF8-86FF2C8D037F}"/>
              </a:ext>
            </a:extLst>
          </p:cNvPr>
          <p:cNvSpPr>
            <a:spLocks noGrp="1"/>
          </p:cNvSpPr>
          <p:nvPr>
            <p:ph type="title"/>
          </p:nvPr>
        </p:nvSpPr>
        <p:spPr/>
        <p:txBody>
          <a:bodyPr/>
          <a:lstStyle/>
          <a:p>
            <a:r>
              <a:rPr lang="en-US" dirty="0"/>
              <a:t>Binary Search Tree(BST)</a:t>
            </a:r>
          </a:p>
        </p:txBody>
      </p:sp>
      <p:sp>
        <p:nvSpPr>
          <p:cNvPr id="3" name="Slide Number Placeholder 2">
            <a:extLst>
              <a:ext uri="{FF2B5EF4-FFF2-40B4-BE49-F238E27FC236}">
                <a16:creationId xmlns:a16="http://schemas.microsoft.com/office/drawing/2014/main" id="{6271B3B3-3488-45F8-AB37-98ABC35D62EB}"/>
              </a:ext>
            </a:extLst>
          </p:cNvPr>
          <p:cNvSpPr>
            <a:spLocks noGrp="1"/>
          </p:cNvSpPr>
          <p:nvPr>
            <p:ph type="sldNum" sz="quarter" idx="12"/>
          </p:nvPr>
        </p:nvSpPr>
        <p:spPr/>
        <p:txBody>
          <a:bodyPr/>
          <a:lstStyle/>
          <a:p>
            <a:fld id="{C263D6C4-4840-40CC-AC84-17E24B3B7BDE}" type="slidenum">
              <a:rPr lang="en-US" noProof="0" smtClean="0"/>
              <a:pPr/>
              <a:t>45</a:t>
            </a:fld>
            <a:endParaRPr lang="en-US" noProof="0" dirty="0"/>
          </a:p>
        </p:txBody>
      </p:sp>
      <p:sp>
        <p:nvSpPr>
          <p:cNvPr id="4" name="Text Placeholder 3">
            <a:extLst>
              <a:ext uri="{FF2B5EF4-FFF2-40B4-BE49-F238E27FC236}">
                <a16:creationId xmlns:a16="http://schemas.microsoft.com/office/drawing/2014/main" id="{3D064FF1-F5E3-4674-9489-8573B81FCDE6}"/>
              </a:ext>
            </a:extLst>
          </p:cNvPr>
          <p:cNvSpPr>
            <a:spLocks noGrp="1"/>
          </p:cNvSpPr>
          <p:nvPr>
            <p:ph type="body" sz="quarter" idx="13"/>
          </p:nvPr>
        </p:nvSpPr>
        <p:spPr/>
        <p:txBody>
          <a:bodyPr>
            <a:normAutofit/>
          </a:bodyPr>
          <a:lstStyle/>
          <a:p>
            <a:pPr marL="285750" indent="-285750" algn="l">
              <a:buFont typeface="Arial" panose="020B0604020202020204" pitchFamily="34" charset="0"/>
              <a:buChar char="•"/>
            </a:pPr>
            <a:r>
              <a:rPr lang="en-US" sz="1800" dirty="0"/>
              <a:t>Binary search tree is a data structure that quickly allows us to maintain a sorted list of numbers.</a:t>
            </a:r>
          </a:p>
          <a:p>
            <a:pPr marL="285750" indent="-285750" algn="l">
              <a:buFont typeface="Arial" panose="020B0604020202020204" pitchFamily="34" charset="0"/>
              <a:buChar char="•"/>
            </a:pPr>
            <a:r>
              <a:rPr lang="en-US" sz="1800" dirty="0"/>
              <a:t>It is called a binary tree because each tree node has a maximum of two children.</a:t>
            </a:r>
          </a:p>
          <a:p>
            <a:pPr marL="285750" indent="-285750" algn="l">
              <a:buFont typeface="Arial" panose="020B0604020202020204" pitchFamily="34" charset="0"/>
              <a:buChar char="•"/>
            </a:pPr>
            <a:r>
              <a:rPr lang="en-US" sz="1800" dirty="0"/>
              <a:t>It is called a search tree because it can be used to search for the presence of a number in O(log(n)) time.</a:t>
            </a:r>
          </a:p>
          <a:p>
            <a:pPr marL="285750" indent="-285750" algn="l">
              <a:buFont typeface="Arial" panose="020B0604020202020204" pitchFamily="34" charset="0"/>
              <a:buChar char="•"/>
            </a:pPr>
            <a:r>
              <a:rPr lang="en-US" sz="1800" dirty="0"/>
              <a:t>The properties that separate a binary search tree from a regular binary tree is:</a:t>
            </a:r>
          </a:p>
          <a:p>
            <a:pPr marL="285750" indent="-285750" algn="l">
              <a:buFont typeface="Arial" panose="020B0604020202020204" pitchFamily="34" charset="0"/>
              <a:buChar char="•"/>
            </a:pPr>
            <a:r>
              <a:rPr lang="en-US" sz="1800" dirty="0"/>
              <a:t>All nodes of left subtree are less than the root node</a:t>
            </a:r>
          </a:p>
          <a:p>
            <a:pPr marL="285750" indent="-285750" algn="l">
              <a:buFont typeface="Arial" panose="020B0604020202020204" pitchFamily="34" charset="0"/>
              <a:buChar char="•"/>
            </a:pPr>
            <a:r>
              <a:rPr lang="en-US" sz="1800" dirty="0"/>
              <a:t>All nodes of right subtree are more than the root node</a:t>
            </a:r>
          </a:p>
        </p:txBody>
      </p:sp>
      <p:pic>
        <p:nvPicPr>
          <p:cNvPr id="5" name="Picture 4">
            <a:extLst>
              <a:ext uri="{FF2B5EF4-FFF2-40B4-BE49-F238E27FC236}">
                <a16:creationId xmlns:a16="http://schemas.microsoft.com/office/drawing/2014/main" id="{F98EB850-8B31-4E75-AC75-876646F68342}"/>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2107162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8B6A-3DCE-41AF-B396-0A5150D3DFEB}"/>
              </a:ext>
            </a:extLst>
          </p:cNvPr>
          <p:cNvSpPr>
            <a:spLocks noGrp="1"/>
          </p:cNvSpPr>
          <p:nvPr>
            <p:ph type="title"/>
          </p:nvPr>
        </p:nvSpPr>
        <p:spPr/>
        <p:txBody>
          <a:bodyPr/>
          <a:lstStyle/>
          <a:p>
            <a:r>
              <a:rPr lang="en-US" dirty="0"/>
              <a:t>Example of Binary Search Tree(BST)</a:t>
            </a:r>
          </a:p>
        </p:txBody>
      </p:sp>
      <p:sp>
        <p:nvSpPr>
          <p:cNvPr id="3" name="Slide Number Placeholder 2">
            <a:extLst>
              <a:ext uri="{FF2B5EF4-FFF2-40B4-BE49-F238E27FC236}">
                <a16:creationId xmlns:a16="http://schemas.microsoft.com/office/drawing/2014/main" id="{2D98BE00-A458-4204-9C33-A8B838594F8D}"/>
              </a:ext>
            </a:extLst>
          </p:cNvPr>
          <p:cNvSpPr>
            <a:spLocks noGrp="1"/>
          </p:cNvSpPr>
          <p:nvPr>
            <p:ph type="sldNum" sz="quarter" idx="12"/>
          </p:nvPr>
        </p:nvSpPr>
        <p:spPr/>
        <p:txBody>
          <a:bodyPr/>
          <a:lstStyle/>
          <a:p>
            <a:fld id="{C263D6C4-4840-40CC-AC84-17E24B3B7BDE}" type="slidenum">
              <a:rPr lang="en-US" noProof="0" smtClean="0"/>
              <a:pPr/>
              <a:t>46</a:t>
            </a:fld>
            <a:endParaRPr lang="en-US" noProof="0" dirty="0"/>
          </a:p>
        </p:txBody>
      </p:sp>
      <p:pic>
        <p:nvPicPr>
          <p:cNvPr id="6" name="Picture 5">
            <a:extLst>
              <a:ext uri="{FF2B5EF4-FFF2-40B4-BE49-F238E27FC236}">
                <a16:creationId xmlns:a16="http://schemas.microsoft.com/office/drawing/2014/main" id="{8F0B6D4A-F92A-4CBF-A915-378A93FFD4E1}"/>
              </a:ext>
            </a:extLst>
          </p:cNvPr>
          <p:cNvPicPr>
            <a:picLocks noChangeAspect="1"/>
          </p:cNvPicPr>
          <p:nvPr/>
        </p:nvPicPr>
        <p:blipFill>
          <a:blip r:embed="rId2"/>
          <a:stretch>
            <a:fillRect/>
          </a:stretch>
        </p:blipFill>
        <p:spPr>
          <a:xfrm>
            <a:off x="1127382" y="1635198"/>
            <a:ext cx="8633306" cy="4557079"/>
          </a:xfrm>
          <a:prstGeom prst="rect">
            <a:avLst/>
          </a:prstGeom>
        </p:spPr>
      </p:pic>
      <p:pic>
        <p:nvPicPr>
          <p:cNvPr id="5" name="Picture 4">
            <a:extLst>
              <a:ext uri="{FF2B5EF4-FFF2-40B4-BE49-F238E27FC236}">
                <a16:creationId xmlns:a16="http://schemas.microsoft.com/office/drawing/2014/main" id="{6A199742-95D5-4519-A25C-734240343E67}"/>
              </a:ext>
            </a:extLst>
          </p:cNvPr>
          <p:cNvPicPr>
            <a:picLocks noChangeAspect="1"/>
          </p:cNvPicPr>
          <p:nvPr/>
        </p:nvPicPr>
        <p:blipFill>
          <a:blip r:embed="rId3"/>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38070565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8744-E0CC-4A11-9A51-4CE007AD1B7E}"/>
              </a:ext>
            </a:extLst>
          </p:cNvPr>
          <p:cNvSpPr>
            <a:spLocks noGrp="1"/>
          </p:cNvSpPr>
          <p:nvPr>
            <p:ph type="title"/>
          </p:nvPr>
        </p:nvSpPr>
        <p:spPr>
          <a:xfrm>
            <a:off x="444500" y="542925"/>
            <a:ext cx="11214100" cy="535531"/>
          </a:xfrm>
        </p:spPr>
        <p:txBody>
          <a:bodyPr/>
          <a:lstStyle/>
          <a:p>
            <a:r>
              <a:rPr lang="en-US" sz="3200" b="1" dirty="0"/>
              <a:t>AVL Tree</a:t>
            </a:r>
            <a:endParaRPr lang="en-US" dirty="0"/>
          </a:p>
        </p:txBody>
      </p:sp>
      <p:sp>
        <p:nvSpPr>
          <p:cNvPr id="3" name="Slide Number Placeholder 2">
            <a:extLst>
              <a:ext uri="{FF2B5EF4-FFF2-40B4-BE49-F238E27FC236}">
                <a16:creationId xmlns:a16="http://schemas.microsoft.com/office/drawing/2014/main" id="{DDB50CA7-570D-48EA-9D1F-C3E673D4D60E}"/>
              </a:ext>
            </a:extLst>
          </p:cNvPr>
          <p:cNvSpPr>
            <a:spLocks noGrp="1"/>
          </p:cNvSpPr>
          <p:nvPr>
            <p:ph type="sldNum" sz="quarter" idx="12"/>
          </p:nvPr>
        </p:nvSpPr>
        <p:spPr/>
        <p:txBody>
          <a:bodyPr/>
          <a:lstStyle/>
          <a:p>
            <a:fld id="{C263D6C4-4840-40CC-AC84-17E24B3B7BDE}" type="slidenum">
              <a:rPr lang="en-US" noProof="0" smtClean="0"/>
              <a:pPr/>
              <a:t>47</a:t>
            </a:fld>
            <a:endParaRPr lang="en-US" noProof="0" dirty="0"/>
          </a:p>
        </p:txBody>
      </p:sp>
      <p:sp>
        <p:nvSpPr>
          <p:cNvPr id="4" name="Text Placeholder 3">
            <a:extLst>
              <a:ext uri="{FF2B5EF4-FFF2-40B4-BE49-F238E27FC236}">
                <a16:creationId xmlns:a16="http://schemas.microsoft.com/office/drawing/2014/main" id="{5D455AEF-4092-4767-9D29-1798AE1F5C42}"/>
              </a:ext>
            </a:extLst>
          </p:cNvPr>
          <p:cNvSpPr>
            <a:spLocks noGrp="1"/>
          </p:cNvSpPr>
          <p:nvPr>
            <p:ph type="body" sz="quarter" idx="13"/>
          </p:nvPr>
        </p:nvSpPr>
        <p:spPr/>
        <p:txBody>
          <a:bodyPr>
            <a:normAutofit/>
          </a:bodyPr>
          <a:lstStyle/>
          <a:p>
            <a:pPr marL="285750" indent="-285750" algn="l">
              <a:buFont typeface="Arial" panose="020B0604020202020204" pitchFamily="34" charset="0"/>
              <a:buChar char="•"/>
            </a:pPr>
            <a:r>
              <a:rPr lang="en-US" sz="1800" dirty="0"/>
              <a:t>AVL tree is a self-balancing binary search tree in which each node maintains extra information called a balance factor whose value is either -1, 0 or +1.</a:t>
            </a:r>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r>
              <a:rPr lang="en-US" sz="1800" dirty="0"/>
              <a:t>AVL tree got its name after its inventor Georgy Adelson-</a:t>
            </a:r>
            <a:r>
              <a:rPr lang="en-US" sz="1800" dirty="0" err="1"/>
              <a:t>Velsky</a:t>
            </a:r>
            <a:r>
              <a:rPr lang="en-US" sz="1800" dirty="0"/>
              <a:t> and Landis.</a:t>
            </a:r>
          </a:p>
        </p:txBody>
      </p:sp>
      <p:pic>
        <p:nvPicPr>
          <p:cNvPr id="5" name="Picture 4">
            <a:extLst>
              <a:ext uri="{FF2B5EF4-FFF2-40B4-BE49-F238E27FC236}">
                <a16:creationId xmlns:a16="http://schemas.microsoft.com/office/drawing/2014/main" id="{546E1C00-F004-4781-8D4B-B17FD2EBFF87}"/>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280904263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4212-19DF-4AF6-9A24-951182DF4F67}"/>
              </a:ext>
            </a:extLst>
          </p:cNvPr>
          <p:cNvSpPr>
            <a:spLocks noGrp="1"/>
          </p:cNvSpPr>
          <p:nvPr>
            <p:ph type="title"/>
          </p:nvPr>
        </p:nvSpPr>
        <p:spPr/>
        <p:txBody>
          <a:bodyPr/>
          <a:lstStyle/>
          <a:p>
            <a:r>
              <a:rPr lang="en-US" dirty="0"/>
              <a:t>Balance Factor</a:t>
            </a:r>
          </a:p>
        </p:txBody>
      </p:sp>
      <p:sp>
        <p:nvSpPr>
          <p:cNvPr id="3" name="Slide Number Placeholder 2">
            <a:extLst>
              <a:ext uri="{FF2B5EF4-FFF2-40B4-BE49-F238E27FC236}">
                <a16:creationId xmlns:a16="http://schemas.microsoft.com/office/drawing/2014/main" id="{582012D4-2671-44B6-ACFF-E6C1E341C0AA}"/>
              </a:ext>
            </a:extLst>
          </p:cNvPr>
          <p:cNvSpPr>
            <a:spLocks noGrp="1"/>
          </p:cNvSpPr>
          <p:nvPr>
            <p:ph type="sldNum" sz="quarter" idx="12"/>
          </p:nvPr>
        </p:nvSpPr>
        <p:spPr/>
        <p:txBody>
          <a:bodyPr/>
          <a:lstStyle/>
          <a:p>
            <a:fld id="{C263D6C4-4840-40CC-AC84-17E24B3B7BDE}" type="slidenum">
              <a:rPr lang="en-US" noProof="0" smtClean="0"/>
              <a:pPr/>
              <a:t>48</a:t>
            </a:fld>
            <a:endParaRPr lang="en-US" noProof="0" dirty="0"/>
          </a:p>
        </p:txBody>
      </p:sp>
      <p:sp>
        <p:nvSpPr>
          <p:cNvPr id="4" name="Text Placeholder 3">
            <a:extLst>
              <a:ext uri="{FF2B5EF4-FFF2-40B4-BE49-F238E27FC236}">
                <a16:creationId xmlns:a16="http://schemas.microsoft.com/office/drawing/2014/main" id="{14833AD5-31D1-4005-A19F-7CBD250E6030}"/>
              </a:ext>
            </a:extLst>
          </p:cNvPr>
          <p:cNvSpPr>
            <a:spLocks noGrp="1"/>
          </p:cNvSpPr>
          <p:nvPr>
            <p:ph type="body" sz="quarter" idx="13"/>
          </p:nvPr>
        </p:nvSpPr>
        <p:spPr>
          <a:xfrm>
            <a:off x="1409700" y="1749570"/>
            <a:ext cx="9372600" cy="2460923"/>
          </a:xfrm>
        </p:spPr>
        <p:txBody>
          <a:bodyPr>
            <a:normAutofit/>
          </a:bodyPr>
          <a:lstStyle/>
          <a:p>
            <a:pPr marL="285750" indent="-285750" algn="l">
              <a:buFont typeface="Arial" panose="020B0604020202020204" pitchFamily="34" charset="0"/>
              <a:buChar char="•"/>
            </a:pPr>
            <a:r>
              <a:rPr lang="en-US" sz="1800" dirty="0"/>
              <a:t>Balance factor of a node in an AVL tree is the difference between the height of the left subtree and that of the right subtree of that node.</a:t>
            </a:r>
          </a:p>
          <a:p>
            <a:pPr marL="285750" indent="-285750" algn="l">
              <a:buFont typeface="Arial" panose="020B0604020202020204" pitchFamily="34" charset="0"/>
              <a:buChar char="•"/>
            </a:pPr>
            <a:r>
              <a:rPr lang="en-US" sz="1800" dirty="0"/>
              <a:t>Balance Factor = (Height of Left Subtree - Height of Right Subtree) or (Height of Right Subtree - Height of Left Subtree)</a:t>
            </a:r>
          </a:p>
          <a:p>
            <a:pPr marL="285750" indent="-285750" algn="l">
              <a:buFont typeface="Arial" panose="020B0604020202020204" pitchFamily="34" charset="0"/>
              <a:buChar char="•"/>
            </a:pPr>
            <a:r>
              <a:rPr lang="en-US" sz="1800" dirty="0"/>
              <a:t>The self balancing property of an AVL tree is maintained by the balance factor. The value of balance factor should always be -1, 0 or +1.</a:t>
            </a:r>
          </a:p>
        </p:txBody>
      </p:sp>
      <p:pic>
        <p:nvPicPr>
          <p:cNvPr id="6" name="Picture 5">
            <a:extLst>
              <a:ext uri="{FF2B5EF4-FFF2-40B4-BE49-F238E27FC236}">
                <a16:creationId xmlns:a16="http://schemas.microsoft.com/office/drawing/2014/main" id="{CA3962B3-F802-482E-9A04-3731052DB8C4}"/>
              </a:ext>
            </a:extLst>
          </p:cNvPr>
          <p:cNvPicPr>
            <a:picLocks noChangeAspect="1"/>
          </p:cNvPicPr>
          <p:nvPr/>
        </p:nvPicPr>
        <p:blipFill>
          <a:blip r:embed="rId2"/>
          <a:stretch>
            <a:fillRect/>
          </a:stretch>
        </p:blipFill>
        <p:spPr>
          <a:xfrm>
            <a:off x="1846742" y="3914775"/>
            <a:ext cx="5170746" cy="2400300"/>
          </a:xfrm>
          <a:prstGeom prst="rect">
            <a:avLst/>
          </a:prstGeom>
        </p:spPr>
      </p:pic>
      <p:pic>
        <p:nvPicPr>
          <p:cNvPr id="7" name="Picture 6">
            <a:extLst>
              <a:ext uri="{FF2B5EF4-FFF2-40B4-BE49-F238E27FC236}">
                <a16:creationId xmlns:a16="http://schemas.microsoft.com/office/drawing/2014/main" id="{AA593E48-AF1B-48B2-8E21-9957AD2AFF40}"/>
              </a:ext>
            </a:extLst>
          </p:cNvPr>
          <p:cNvPicPr>
            <a:picLocks noChangeAspect="1"/>
          </p:cNvPicPr>
          <p:nvPr/>
        </p:nvPicPr>
        <p:blipFill>
          <a:blip r:embed="rId3"/>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384031013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C518-4092-412C-B7CF-F92744CED62F}"/>
              </a:ext>
            </a:extLst>
          </p:cNvPr>
          <p:cNvSpPr>
            <a:spLocks noGrp="1"/>
          </p:cNvSpPr>
          <p:nvPr>
            <p:ph type="title"/>
          </p:nvPr>
        </p:nvSpPr>
        <p:spPr>
          <a:xfrm>
            <a:off x="444500" y="542925"/>
            <a:ext cx="11214100" cy="535531"/>
          </a:xfrm>
        </p:spPr>
        <p:txBody>
          <a:bodyPr/>
          <a:lstStyle/>
          <a:p>
            <a:r>
              <a:rPr lang="en-US" dirty="0"/>
              <a:t>Tree Traversal</a:t>
            </a:r>
          </a:p>
        </p:txBody>
      </p:sp>
      <p:sp>
        <p:nvSpPr>
          <p:cNvPr id="3" name="Slide Number Placeholder 2">
            <a:extLst>
              <a:ext uri="{FF2B5EF4-FFF2-40B4-BE49-F238E27FC236}">
                <a16:creationId xmlns:a16="http://schemas.microsoft.com/office/drawing/2014/main" id="{269CB931-62DB-457E-89B1-58CDA7066489}"/>
              </a:ext>
            </a:extLst>
          </p:cNvPr>
          <p:cNvSpPr>
            <a:spLocks noGrp="1"/>
          </p:cNvSpPr>
          <p:nvPr>
            <p:ph type="sldNum" sz="quarter" idx="12"/>
          </p:nvPr>
        </p:nvSpPr>
        <p:spPr/>
        <p:txBody>
          <a:bodyPr/>
          <a:lstStyle/>
          <a:p>
            <a:fld id="{C263D6C4-4840-40CC-AC84-17E24B3B7BDE}" type="slidenum">
              <a:rPr lang="en-US" noProof="0" smtClean="0"/>
              <a:pPr/>
              <a:t>49</a:t>
            </a:fld>
            <a:endParaRPr lang="en-US" noProof="0" dirty="0"/>
          </a:p>
        </p:txBody>
      </p:sp>
      <p:sp>
        <p:nvSpPr>
          <p:cNvPr id="4" name="Text Placeholder 3">
            <a:extLst>
              <a:ext uri="{FF2B5EF4-FFF2-40B4-BE49-F238E27FC236}">
                <a16:creationId xmlns:a16="http://schemas.microsoft.com/office/drawing/2014/main" id="{10748F6D-54C4-4D5B-9DBC-785D288055A3}"/>
              </a:ext>
            </a:extLst>
          </p:cNvPr>
          <p:cNvSpPr>
            <a:spLocks noGrp="1"/>
          </p:cNvSpPr>
          <p:nvPr>
            <p:ph type="body" sz="quarter" idx="13"/>
          </p:nvPr>
        </p:nvSpPr>
        <p:spPr/>
        <p:txBody>
          <a:bodyPr>
            <a:normAutofit/>
          </a:bodyPr>
          <a:lstStyle/>
          <a:p>
            <a:pPr marL="285750" indent="-285750" algn="l">
              <a:buFont typeface="Arial" panose="020B0604020202020204" pitchFamily="34" charset="0"/>
              <a:buChar char="•"/>
            </a:pPr>
            <a:r>
              <a:rPr lang="en-US" sz="1800" dirty="0"/>
              <a:t>Traversing a tree means visiting every node in the tree</a:t>
            </a:r>
          </a:p>
          <a:p>
            <a:pPr marL="285750" indent="-285750" algn="l">
              <a:buFont typeface="Arial" panose="020B0604020202020204" pitchFamily="34" charset="0"/>
              <a:buChar char="•"/>
            </a:pPr>
            <a:r>
              <a:rPr lang="en-US" sz="1800" b="1" u="sng" dirty="0">
                <a:solidFill>
                  <a:srgbClr val="FF0000"/>
                </a:solidFill>
              </a:rPr>
              <a:t>Type of Tree Traversal:</a:t>
            </a:r>
          </a:p>
          <a:p>
            <a:pPr marL="342900" indent="-342900" algn="l">
              <a:buFont typeface="+mj-lt"/>
              <a:buAutoNum type="arabicPeriod"/>
            </a:pPr>
            <a:r>
              <a:rPr lang="en-US" sz="1800" dirty="0"/>
              <a:t>Inorder Tree Traversal.</a:t>
            </a:r>
          </a:p>
          <a:p>
            <a:pPr marL="342900" indent="-342900" algn="l">
              <a:buFont typeface="+mj-lt"/>
              <a:buAutoNum type="arabicPeriod"/>
            </a:pPr>
            <a:r>
              <a:rPr lang="en-US" sz="1800" dirty="0"/>
              <a:t>Preorder Tree Traversal.</a:t>
            </a:r>
          </a:p>
          <a:p>
            <a:pPr marL="342900" indent="-342900" algn="l">
              <a:buFont typeface="+mj-lt"/>
              <a:buAutoNum type="arabicPeriod"/>
            </a:pPr>
            <a:r>
              <a:rPr lang="en-US" sz="1800" dirty="0"/>
              <a:t>Postorder Tree Traversal.</a:t>
            </a:r>
          </a:p>
        </p:txBody>
      </p:sp>
      <p:pic>
        <p:nvPicPr>
          <p:cNvPr id="5" name="Picture 4">
            <a:extLst>
              <a:ext uri="{FF2B5EF4-FFF2-40B4-BE49-F238E27FC236}">
                <a16:creationId xmlns:a16="http://schemas.microsoft.com/office/drawing/2014/main" id="{029C4774-6B90-4333-AF19-6309E813CA23}"/>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222368002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61D36-61EF-4E0B-B949-4E37B55BBBFE}"/>
              </a:ext>
            </a:extLst>
          </p:cNvPr>
          <p:cNvSpPr>
            <a:spLocks noGrp="1"/>
          </p:cNvSpPr>
          <p:nvPr>
            <p:ph type="title"/>
          </p:nvPr>
        </p:nvSpPr>
        <p:spPr/>
        <p:txBody>
          <a:bodyPr/>
          <a:lstStyle/>
          <a:p>
            <a:r>
              <a:rPr lang="en-US" dirty="0"/>
              <a:t>Data Structure Classification</a:t>
            </a:r>
          </a:p>
        </p:txBody>
      </p:sp>
      <p:sp>
        <p:nvSpPr>
          <p:cNvPr id="3" name="Slide Number Placeholder 2">
            <a:extLst>
              <a:ext uri="{FF2B5EF4-FFF2-40B4-BE49-F238E27FC236}">
                <a16:creationId xmlns:a16="http://schemas.microsoft.com/office/drawing/2014/main" id="{2E5759BE-ADE7-49CF-BC87-7D01B6F73809}"/>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7E5E735B-7925-44F7-BA98-4BDC2F1AF44C}"/>
              </a:ext>
            </a:extLst>
          </p:cNvPr>
          <p:cNvSpPr>
            <a:spLocks noGrp="1"/>
          </p:cNvSpPr>
          <p:nvPr>
            <p:ph type="body" sz="quarter" idx="13"/>
          </p:nvPr>
        </p:nvSpPr>
        <p:spPr/>
        <p:txBody>
          <a:bodyPr>
            <a:normAutofit/>
          </a:bodyPr>
          <a:lstStyle/>
          <a:p>
            <a:pPr marL="1143000" indent="-1143000" algn="l">
              <a:buFont typeface="+mj-lt"/>
              <a:buAutoNum type="arabicPeriod"/>
            </a:pPr>
            <a:r>
              <a:rPr lang="en-US" sz="4000" dirty="0"/>
              <a:t>Built-in Data Structure. 			</a:t>
            </a:r>
            <a:r>
              <a:rPr lang="en-US" sz="2000" dirty="0"/>
              <a:t>Examples: Integer, Float etc.</a:t>
            </a:r>
            <a:endParaRPr lang="en-US" sz="4000" dirty="0"/>
          </a:p>
          <a:p>
            <a:pPr marL="1143000" indent="-1143000" algn="l">
              <a:buFont typeface="+mj-lt"/>
              <a:buAutoNum type="arabicPeriod"/>
            </a:pPr>
            <a:r>
              <a:rPr lang="en-US" sz="4000" dirty="0"/>
              <a:t>User Define Data Structure. 	</a:t>
            </a:r>
            <a:r>
              <a:rPr lang="en-US" sz="2000" dirty="0"/>
              <a:t>Examples: List, Dict, Stack, Link-list, Queue etc. </a:t>
            </a:r>
            <a:endParaRPr lang="en-US" sz="4000" dirty="0"/>
          </a:p>
        </p:txBody>
      </p:sp>
      <p:pic>
        <p:nvPicPr>
          <p:cNvPr id="6" name="Picture 5">
            <a:extLst>
              <a:ext uri="{FF2B5EF4-FFF2-40B4-BE49-F238E27FC236}">
                <a16:creationId xmlns:a16="http://schemas.microsoft.com/office/drawing/2014/main" id="{81A15400-2654-430F-B7ED-42091B012742}"/>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1646867477"/>
      </p:ext>
    </p:extLst>
  </p:cSld>
  <p:clrMapOvr>
    <a:masterClrMapping/>
  </p:clrMapOvr>
  <p:transition spd="slow">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5805-1001-4389-B40E-FAE1A11B1C85}"/>
              </a:ext>
            </a:extLst>
          </p:cNvPr>
          <p:cNvSpPr>
            <a:spLocks noGrp="1"/>
          </p:cNvSpPr>
          <p:nvPr>
            <p:ph type="title"/>
          </p:nvPr>
        </p:nvSpPr>
        <p:spPr>
          <a:xfrm>
            <a:off x="444500" y="542925"/>
            <a:ext cx="11214100" cy="535531"/>
          </a:xfrm>
        </p:spPr>
        <p:txBody>
          <a:bodyPr/>
          <a:lstStyle/>
          <a:p>
            <a:r>
              <a:rPr lang="en-US" sz="3200" dirty="0"/>
              <a:t>Inorder Tree Traversal</a:t>
            </a:r>
            <a:endParaRPr lang="en-US" dirty="0"/>
          </a:p>
        </p:txBody>
      </p:sp>
      <p:sp>
        <p:nvSpPr>
          <p:cNvPr id="3" name="Slide Number Placeholder 2">
            <a:extLst>
              <a:ext uri="{FF2B5EF4-FFF2-40B4-BE49-F238E27FC236}">
                <a16:creationId xmlns:a16="http://schemas.microsoft.com/office/drawing/2014/main" id="{4EFC0DF2-2331-48CF-B74F-7563B0000BCC}"/>
              </a:ext>
            </a:extLst>
          </p:cNvPr>
          <p:cNvSpPr>
            <a:spLocks noGrp="1"/>
          </p:cNvSpPr>
          <p:nvPr>
            <p:ph type="sldNum" sz="quarter" idx="12"/>
          </p:nvPr>
        </p:nvSpPr>
        <p:spPr/>
        <p:txBody>
          <a:bodyPr/>
          <a:lstStyle/>
          <a:p>
            <a:fld id="{C263D6C4-4840-40CC-AC84-17E24B3B7BDE}" type="slidenum">
              <a:rPr lang="en-US" noProof="0" smtClean="0"/>
              <a:pPr/>
              <a:t>50</a:t>
            </a:fld>
            <a:endParaRPr lang="en-US" noProof="0" dirty="0"/>
          </a:p>
        </p:txBody>
      </p:sp>
      <p:sp>
        <p:nvSpPr>
          <p:cNvPr id="4" name="Text Placeholder 3">
            <a:extLst>
              <a:ext uri="{FF2B5EF4-FFF2-40B4-BE49-F238E27FC236}">
                <a16:creationId xmlns:a16="http://schemas.microsoft.com/office/drawing/2014/main" id="{FEA93E7F-1BBE-4FA1-9DD9-F8A99693E106}"/>
              </a:ext>
            </a:extLst>
          </p:cNvPr>
          <p:cNvSpPr>
            <a:spLocks noGrp="1"/>
          </p:cNvSpPr>
          <p:nvPr>
            <p:ph type="body" sz="quarter" idx="13"/>
          </p:nvPr>
        </p:nvSpPr>
        <p:spPr>
          <a:xfrm>
            <a:off x="1409700" y="1749570"/>
            <a:ext cx="9372600" cy="1908030"/>
          </a:xfrm>
        </p:spPr>
        <p:txBody>
          <a:bodyPr>
            <a:normAutofit/>
          </a:bodyPr>
          <a:lstStyle/>
          <a:p>
            <a:pPr marL="342900" indent="-342900" algn="l">
              <a:buFont typeface="+mj-lt"/>
              <a:buAutoNum type="arabicPeriod"/>
            </a:pPr>
            <a:r>
              <a:rPr lang="en-US" sz="1800" dirty="0"/>
              <a:t>First, visit all the nodes in the left subtree</a:t>
            </a:r>
          </a:p>
          <a:p>
            <a:pPr marL="342900" indent="-342900" algn="l">
              <a:buFont typeface="+mj-lt"/>
              <a:buAutoNum type="arabicPeriod"/>
            </a:pPr>
            <a:r>
              <a:rPr lang="en-US" sz="1800" dirty="0"/>
              <a:t>Then the root node</a:t>
            </a:r>
          </a:p>
          <a:p>
            <a:pPr marL="342900" indent="-342900" algn="l">
              <a:buFont typeface="+mj-lt"/>
              <a:buAutoNum type="arabicPeriod"/>
            </a:pPr>
            <a:r>
              <a:rPr lang="en-US" sz="1800" dirty="0"/>
              <a:t>Visit all the nodes in the right subtree</a:t>
            </a:r>
          </a:p>
        </p:txBody>
      </p:sp>
      <p:pic>
        <p:nvPicPr>
          <p:cNvPr id="6" name="Picture 5">
            <a:extLst>
              <a:ext uri="{FF2B5EF4-FFF2-40B4-BE49-F238E27FC236}">
                <a16:creationId xmlns:a16="http://schemas.microsoft.com/office/drawing/2014/main" id="{4B87914B-7ABD-413E-B19D-CD1D7AF27B8E}"/>
              </a:ext>
            </a:extLst>
          </p:cNvPr>
          <p:cNvPicPr>
            <a:picLocks noChangeAspect="1"/>
          </p:cNvPicPr>
          <p:nvPr/>
        </p:nvPicPr>
        <p:blipFill rotWithShape="1">
          <a:blip r:embed="rId2"/>
          <a:srcRect l="19170" t="6680" r="16087" b="7076"/>
          <a:stretch/>
        </p:blipFill>
        <p:spPr>
          <a:xfrm>
            <a:off x="1409700" y="3429000"/>
            <a:ext cx="4959202" cy="2657475"/>
          </a:xfrm>
          <a:prstGeom prst="rect">
            <a:avLst/>
          </a:prstGeom>
        </p:spPr>
      </p:pic>
      <p:pic>
        <p:nvPicPr>
          <p:cNvPr id="7" name="Picture 6">
            <a:extLst>
              <a:ext uri="{FF2B5EF4-FFF2-40B4-BE49-F238E27FC236}">
                <a16:creationId xmlns:a16="http://schemas.microsoft.com/office/drawing/2014/main" id="{03B778B7-C649-43A3-8517-B469AFE3CB59}"/>
              </a:ext>
            </a:extLst>
          </p:cNvPr>
          <p:cNvPicPr>
            <a:picLocks noChangeAspect="1"/>
          </p:cNvPicPr>
          <p:nvPr/>
        </p:nvPicPr>
        <p:blipFill>
          <a:blip r:embed="rId3"/>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20465194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707B-1820-4042-9C30-2F09254409CE}"/>
              </a:ext>
            </a:extLst>
          </p:cNvPr>
          <p:cNvSpPr>
            <a:spLocks noGrp="1"/>
          </p:cNvSpPr>
          <p:nvPr>
            <p:ph type="title"/>
          </p:nvPr>
        </p:nvSpPr>
        <p:spPr>
          <a:xfrm>
            <a:off x="444500" y="542925"/>
            <a:ext cx="11214100" cy="535531"/>
          </a:xfrm>
        </p:spPr>
        <p:txBody>
          <a:bodyPr/>
          <a:lstStyle/>
          <a:p>
            <a:pPr marL="342900" indent="-342900"/>
            <a:r>
              <a:rPr lang="en-US" sz="3200" dirty="0"/>
              <a:t>Preorder Tree Traversal</a:t>
            </a:r>
            <a:endParaRPr lang="en-US" dirty="0"/>
          </a:p>
        </p:txBody>
      </p:sp>
      <p:sp>
        <p:nvSpPr>
          <p:cNvPr id="3" name="Slide Number Placeholder 2">
            <a:extLst>
              <a:ext uri="{FF2B5EF4-FFF2-40B4-BE49-F238E27FC236}">
                <a16:creationId xmlns:a16="http://schemas.microsoft.com/office/drawing/2014/main" id="{04BDE6C0-8FBD-4B6D-8EB5-B5D6911320E0}"/>
              </a:ext>
            </a:extLst>
          </p:cNvPr>
          <p:cNvSpPr>
            <a:spLocks noGrp="1"/>
          </p:cNvSpPr>
          <p:nvPr>
            <p:ph type="sldNum" sz="quarter" idx="12"/>
          </p:nvPr>
        </p:nvSpPr>
        <p:spPr/>
        <p:txBody>
          <a:bodyPr/>
          <a:lstStyle/>
          <a:p>
            <a:fld id="{C263D6C4-4840-40CC-AC84-17E24B3B7BDE}" type="slidenum">
              <a:rPr lang="en-US" noProof="0" smtClean="0"/>
              <a:pPr/>
              <a:t>51</a:t>
            </a:fld>
            <a:endParaRPr lang="en-US" noProof="0" dirty="0"/>
          </a:p>
        </p:txBody>
      </p:sp>
      <p:sp>
        <p:nvSpPr>
          <p:cNvPr id="4" name="Text Placeholder 3">
            <a:extLst>
              <a:ext uri="{FF2B5EF4-FFF2-40B4-BE49-F238E27FC236}">
                <a16:creationId xmlns:a16="http://schemas.microsoft.com/office/drawing/2014/main" id="{DD68A529-2ADA-41B2-9BAA-7A90709343EB}"/>
              </a:ext>
            </a:extLst>
          </p:cNvPr>
          <p:cNvSpPr>
            <a:spLocks noGrp="1"/>
          </p:cNvSpPr>
          <p:nvPr>
            <p:ph type="body" sz="quarter" idx="13"/>
          </p:nvPr>
        </p:nvSpPr>
        <p:spPr>
          <a:xfrm>
            <a:off x="1409700" y="1749570"/>
            <a:ext cx="9372600" cy="1876132"/>
          </a:xfrm>
        </p:spPr>
        <p:txBody>
          <a:bodyPr>
            <a:normAutofit/>
          </a:bodyPr>
          <a:lstStyle/>
          <a:p>
            <a:pPr marL="342900" indent="-342900" algn="l">
              <a:buFont typeface="+mj-lt"/>
              <a:buAutoNum type="arabicPeriod"/>
            </a:pPr>
            <a:r>
              <a:rPr lang="en-US" sz="1800" dirty="0"/>
              <a:t>Visit root node</a:t>
            </a:r>
          </a:p>
          <a:p>
            <a:pPr marL="342900" indent="-342900" algn="l">
              <a:buFont typeface="+mj-lt"/>
              <a:buAutoNum type="arabicPeriod"/>
            </a:pPr>
            <a:r>
              <a:rPr lang="en-US" sz="1800" dirty="0"/>
              <a:t>Visit all the nodes in the left subtree</a:t>
            </a:r>
          </a:p>
          <a:p>
            <a:pPr marL="342900" indent="-342900" algn="l">
              <a:buFont typeface="+mj-lt"/>
              <a:buAutoNum type="arabicPeriod"/>
            </a:pPr>
            <a:r>
              <a:rPr lang="en-US" sz="1800" dirty="0"/>
              <a:t>Visit all the nodes in the right subtree</a:t>
            </a:r>
          </a:p>
        </p:txBody>
      </p:sp>
      <p:pic>
        <p:nvPicPr>
          <p:cNvPr id="8" name="Picture 7">
            <a:extLst>
              <a:ext uri="{FF2B5EF4-FFF2-40B4-BE49-F238E27FC236}">
                <a16:creationId xmlns:a16="http://schemas.microsoft.com/office/drawing/2014/main" id="{9FFCB691-2149-4F8D-8ADE-59CA0B6A315D}"/>
              </a:ext>
            </a:extLst>
          </p:cNvPr>
          <p:cNvPicPr>
            <a:picLocks noChangeAspect="1"/>
          </p:cNvPicPr>
          <p:nvPr/>
        </p:nvPicPr>
        <p:blipFill>
          <a:blip r:embed="rId2"/>
          <a:stretch>
            <a:fillRect/>
          </a:stretch>
        </p:blipFill>
        <p:spPr>
          <a:xfrm>
            <a:off x="1409700" y="3364521"/>
            <a:ext cx="6535062" cy="3133116"/>
          </a:xfrm>
          <a:prstGeom prst="rect">
            <a:avLst/>
          </a:prstGeom>
        </p:spPr>
      </p:pic>
      <p:pic>
        <p:nvPicPr>
          <p:cNvPr id="6" name="Picture 5">
            <a:extLst>
              <a:ext uri="{FF2B5EF4-FFF2-40B4-BE49-F238E27FC236}">
                <a16:creationId xmlns:a16="http://schemas.microsoft.com/office/drawing/2014/main" id="{228546F6-CDAD-4ABD-AF28-DE49B968B3C5}"/>
              </a:ext>
            </a:extLst>
          </p:cNvPr>
          <p:cNvPicPr>
            <a:picLocks noChangeAspect="1"/>
          </p:cNvPicPr>
          <p:nvPr/>
        </p:nvPicPr>
        <p:blipFill>
          <a:blip r:embed="rId3"/>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12904553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507A-BB18-4CC8-B09E-8B92B27FA970}"/>
              </a:ext>
            </a:extLst>
          </p:cNvPr>
          <p:cNvSpPr>
            <a:spLocks noGrp="1"/>
          </p:cNvSpPr>
          <p:nvPr>
            <p:ph type="title"/>
          </p:nvPr>
        </p:nvSpPr>
        <p:spPr>
          <a:xfrm>
            <a:off x="444500" y="542925"/>
            <a:ext cx="11214100" cy="535531"/>
          </a:xfrm>
        </p:spPr>
        <p:txBody>
          <a:bodyPr/>
          <a:lstStyle/>
          <a:p>
            <a:r>
              <a:rPr lang="en-US" sz="3200" dirty="0"/>
              <a:t>Postorder Tree Traversal</a:t>
            </a:r>
            <a:endParaRPr lang="en-US" dirty="0"/>
          </a:p>
        </p:txBody>
      </p:sp>
      <p:sp>
        <p:nvSpPr>
          <p:cNvPr id="3" name="Slide Number Placeholder 2">
            <a:extLst>
              <a:ext uri="{FF2B5EF4-FFF2-40B4-BE49-F238E27FC236}">
                <a16:creationId xmlns:a16="http://schemas.microsoft.com/office/drawing/2014/main" id="{CFFD8672-4113-4A12-8C92-6D4633D9016A}"/>
              </a:ext>
            </a:extLst>
          </p:cNvPr>
          <p:cNvSpPr>
            <a:spLocks noGrp="1"/>
          </p:cNvSpPr>
          <p:nvPr>
            <p:ph type="sldNum" sz="quarter" idx="12"/>
          </p:nvPr>
        </p:nvSpPr>
        <p:spPr/>
        <p:txBody>
          <a:bodyPr/>
          <a:lstStyle/>
          <a:p>
            <a:fld id="{C263D6C4-4840-40CC-AC84-17E24B3B7BDE}" type="slidenum">
              <a:rPr lang="en-US" noProof="0" smtClean="0"/>
              <a:pPr/>
              <a:t>52</a:t>
            </a:fld>
            <a:endParaRPr lang="en-US" noProof="0" dirty="0"/>
          </a:p>
        </p:txBody>
      </p:sp>
      <p:sp>
        <p:nvSpPr>
          <p:cNvPr id="4" name="Text Placeholder 3">
            <a:extLst>
              <a:ext uri="{FF2B5EF4-FFF2-40B4-BE49-F238E27FC236}">
                <a16:creationId xmlns:a16="http://schemas.microsoft.com/office/drawing/2014/main" id="{42D36384-C600-4D13-A217-6FF020D4236E}"/>
              </a:ext>
            </a:extLst>
          </p:cNvPr>
          <p:cNvSpPr>
            <a:spLocks noGrp="1"/>
          </p:cNvSpPr>
          <p:nvPr>
            <p:ph type="body" sz="quarter" idx="13"/>
          </p:nvPr>
        </p:nvSpPr>
        <p:spPr>
          <a:xfrm>
            <a:off x="1409700" y="1749569"/>
            <a:ext cx="9372600" cy="1876133"/>
          </a:xfrm>
        </p:spPr>
        <p:txBody>
          <a:bodyPr>
            <a:normAutofit/>
          </a:bodyPr>
          <a:lstStyle/>
          <a:p>
            <a:pPr marL="342900" indent="-342900" algn="l">
              <a:buFont typeface="+mj-lt"/>
              <a:buAutoNum type="arabicPeriod"/>
            </a:pPr>
            <a:r>
              <a:rPr lang="en-US" sz="1800" dirty="0"/>
              <a:t>Visit all the nodes in the left subtree</a:t>
            </a:r>
          </a:p>
          <a:p>
            <a:pPr marL="342900" indent="-342900" algn="l">
              <a:buFont typeface="+mj-lt"/>
              <a:buAutoNum type="arabicPeriod"/>
            </a:pPr>
            <a:r>
              <a:rPr lang="en-US" sz="1800" dirty="0"/>
              <a:t>Visit all the nodes in the right subtree</a:t>
            </a:r>
          </a:p>
          <a:p>
            <a:pPr marL="342900" indent="-342900" algn="l">
              <a:buFont typeface="+mj-lt"/>
              <a:buAutoNum type="arabicPeriod"/>
            </a:pPr>
            <a:r>
              <a:rPr lang="en-US" sz="1800" dirty="0"/>
              <a:t>Visit the root node</a:t>
            </a:r>
          </a:p>
        </p:txBody>
      </p:sp>
      <p:pic>
        <p:nvPicPr>
          <p:cNvPr id="6" name="Picture 5">
            <a:extLst>
              <a:ext uri="{FF2B5EF4-FFF2-40B4-BE49-F238E27FC236}">
                <a16:creationId xmlns:a16="http://schemas.microsoft.com/office/drawing/2014/main" id="{4A2AFAB2-3FE6-499B-8058-71BB977674F8}"/>
              </a:ext>
            </a:extLst>
          </p:cNvPr>
          <p:cNvPicPr>
            <a:picLocks noChangeAspect="1"/>
          </p:cNvPicPr>
          <p:nvPr/>
        </p:nvPicPr>
        <p:blipFill rotWithShape="1">
          <a:blip r:embed="rId2"/>
          <a:srcRect l="17125" t="7888" r="13028" b="5374"/>
          <a:stretch/>
        </p:blipFill>
        <p:spPr>
          <a:xfrm>
            <a:off x="1541721" y="3429000"/>
            <a:ext cx="5295014" cy="2886075"/>
          </a:xfrm>
          <a:prstGeom prst="rect">
            <a:avLst/>
          </a:prstGeom>
        </p:spPr>
      </p:pic>
      <p:pic>
        <p:nvPicPr>
          <p:cNvPr id="7" name="Picture 6">
            <a:extLst>
              <a:ext uri="{FF2B5EF4-FFF2-40B4-BE49-F238E27FC236}">
                <a16:creationId xmlns:a16="http://schemas.microsoft.com/office/drawing/2014/main" id="{68012B84-3A9B-41DF-96A7-EB4AA855537E}"/>
              </a:ext>
            </a:extLst>
          </p:cNvPr>
          <p:cNvPicPr>
            <a:picLocks noChangeAspect="1"/>
          </p:cNvPicPr>
          <p:nvPr/>
        </p:nvPicPr>
        <p:blipFill>
          <a:blip r:embed="rId3"/>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578290544"/>
      </p:ext>
    </p:extLst>
  </p:cSld>
  <p:clrMapOvr>
    <a:masterClrMapping/>
  </p:clrMapOvr>
  <p:transition spd="med">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980EA-6188-4C73-A445-3C5FB713B294}"/>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3C4C5B10-8E6A-485A-9704-3251CEC706C4}"/>
              </a:ext>
            </a:extLst>
          </p:cNvPr>
          <p:cNvSpPr>
            <a:spLocks noGrp="1"/>
          </p:cNvSpPr>
          <p:nvPr>
            <p:ph type="sldNum" sz="quarter" idx="12"/>
          </p:nvPr>
        </p:nvSpPr>
        <p:spPr/>
        <p:txBody>
          <a:bodyPr/>
          <a:lstStyle/>
          <a:p>
            <a:fld id="{C263D6C4-4840-40CC-AC84-17E24B3B7BDE}" type="slidenum">
              <a:rPr lang="en-US" noProof="0" smtClean="0"/>
              <a:pPr/>
              <a:t>53</a:t>
            </a:fld>
            <a:endParaRPr lang="en-US" noProof="0" dirty="0"/>
          </a:p>
        </p:txBody>
      </p:sp>
      <p:pic>
        <p:nvPicPr>
          <p:cNvPr id="6" name="Picture 5">
            <a:extLst>
              <a:ext uri="{FF2B5EF4-FFF2-40B4-BE49-F238E27FC236}">
                <a16:creationId xmlns:a16="http://schemas.microsoft.com/office/drawing/2014/main" id="{430480FD-36BA-43DD-8756-08C15A0743E3}"/>
              </a:ext>
            </a:extLst>
          </p:cNvPr>
          <p:cNvPicPr>
            <a:picLocks noChangeAspect="1"/>
          </p:cNvPicPr>
          <p:nvPr/>
        </p:nvPicPr>
        <p:blipFill>
          <a:blip r:embed="rId2"/>
          <a:stretch>
            <a:fillRect/>
          </a:stretch>
        </p:blipFill>
        <p:spPr>
          <a:xfrm>
            <a:off x="444500" y="1499191"/>
            <a:ext cx="10730319" cy="4944139"/>
          </a:xfrm>
          <a:prstGeom prst="rect">
            <a:avLst/>
          </a:prstGeom>
        </p:spPr>
      </p:pic>
      <p:pic>
        <p:nvPicPr>
          <p:cNvPr id="5" name="Picture 4">
            <a:extLst>
              <a:ext uri="{FF2B5EF4-FFF2-40B4-BE49-F238E27FC236}">
                <a16:creationId xmlns:a16="http://schemas.microsoft.com/office/drawing/2014/main" id="{6A0CE6D2-0624-4768-A0FE-A1A3A94AF7EF}"/>
              </a:ext>
            </a:extLst>
          </p:cNvPr>
          <p:cNvPicPr>
            <a:picLocks noChangeAspect="1"/>
          </p:cNvPicPr>
          <p:nvPr/>
        </p:nvPicPr>
        <p:blipFill>
          <a:blip r:embed="rId3"/>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3904249043"/>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0F9D4-08D0-420F-AAEC-E3ABF39C3457}"/>
              </a:ext>
            </a:extLst>
          </p:cNvPr>
          <p:cNvSpPr>
            <a:spLocks noGrp="1"/>
          </p:cNvSpPr>
          <p:nvPr>
            <p:ph type="title"/>
          </p:nvPr>
        </p:nvSpPr>
        <p:spPr/>
        <p:txBody>
          <a:bodyPr/>
          <a:lstStyle/>
          <a:p>
            <a:r>
              <a:rPr lang="en-US" dirty="0"/>
              <a:t>Usage:</a:t>
            </a:r>
          </a:p>
        </p:txBody>
      </p:sp>
      <p:sp>
        <p:nvSpPr>
          <p:cNvPr id="3" name="Slide Number Placeholder 2">
            <a:extLst>
              <a:ext uri="{FF2B5EF4-FFF2-40B4-BE49-F238E27FC236}">
                <a16:creationId xmlns:a16="http://schemas.microsoft.com/office/drawing/2014/main" id="{A8F8D59E-0121-49B8-925F-FB5FF6F92CC3}"/>
              </a:ext>
            </a:extLst>
          </p:cNvPr>
          <p:cNvSpPr>
            <a:spLocks noGrp="1"/>
          </p:cNvSpPr>
          <p:nvPr>
            <p:ph type="sldNum" sz="quarter" idx="12"/>
          </p:nvPr>
        </p:nvSpPr>
        <p:spPr/>
        <p:txBody>
          <a:bodyPr/>
          <a:lstStyle/>
          <a:p>
            <a:fld id="{C263D6C4-4840-40CC-AC84-17E24B3B7BDE}" type="slidenum">
              <a:rPr lang="en-US" noProof="0" smtClean="0"/>
              <a:pPr/>
              <a:t>54</a:t>
            </a:fld>
            <a:endParaRPr lang="en-US" noProof="0" dirty="0"/>
          </a:p>
        </p:txBody>
      </p:sp>
      <p:sp>
        <p:nvSpPr>
          <p:cNvPr id="4" name="Text Placeholder 3">
            <a:extLst>
              <a:ext uri="{FF2B5EF4-FFF2-40B4-BE49-F238E27FC236}">
                <a16:creationId xmlns:a16="http://schemas.microsoft.com/office/drawing/2014/main" id="{03A4EE58-253F-4477-BC43-071E369E3546}"/>
              </a:ext>
            </a:extLst>
          </p:cNvPr>
          <p:cNvSpPr>
            <a:spLocks noGrp="1"/>
          </p:cNvSpPr>
          <p:nvPr>
            <p:ph type="body" sz="quarter" idx="13"/>
          </p:nvPr>
        </p:nvSpPr>
        <p:spPr/>
        <p:txBody>
          <a:bodyPr>
            <a:normAutofit/>
          </a:bodyPr>
          <a:lstStyle/>
          <a:p>
            <a:pPr marL="285750" indent="-285750" algn="l">
              <a:buFont typeface="Arial" panose="020B0604020202020204" pitchFamily="34" charset="0"/>
              <a:buChar char="•"/>
            </a:pPr>
            <a:r>
              <a:rPr lang="en-US" sz="1800" dirty="0"/>
              <a:t>Store hierarchical data, like folder structure, organization structure, XML/HTML data.</a:t>
            </a:r>
          </a:p>
          <a:p>
            <a:pPr marL="285750" indent="-285750" algn="l">
              <a:buFont typeface="Arial" panose="020B0604020202020204" pitchFamily="34" charset="0"/>
              <a:buChar char="•"/>
            </a:pPr>
            <a:r>
              <a:rPr lang="en-US" sz="1800" dirty="0"/>
              <a:t>Binary Search Tree is a tree that allows fast search, insert, delete on a sorted data. It also allows finding closest item</a:t>
            </a:r>
          </a:p>
          <a:p>
            <a:pPr marL="285750" indent="-285750" algn="l">
              <a:buFont typeface="Arial" panose="020B0604020202020204" pitchFamily="34" charset="0"/>
              <a:buChar char="•"/>
            </a:pPr>
            <a:r>
              <a:rPr lang="en-US" sz="1800" dirty="0"/>
              <a:t>One reason to use trees might be because you want to store information that naturally forms a hierarchy. For example, the file system on a computer</a:t>
            </a:r>
          </a:p>
        </p:txBody>
      </p:sp>
      <p:pic>
        <p:nvPicPr>
          <p:cNvPr id="5" name="Picture 4">
            <a:extLst>
              <a:ext uri="{FF2B5EF4-FFF2-40B4-BE49-F238E27FC236}">
                <a16:creationId xmlns:a16="http://schemas.microsoft.com/office/drawing/2014/main" id="{616B4237-7358-4739-A086-1A44C666DFD7}"/>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407500026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B240-2529-4A02-92A4-FB1FC2E9D8F6}"/>
              </a:ext>
            </a:extLst>
          </p:cNvPr>
          <p:cNvSpPr>
            <a:spLocks noGrp="1"/>
          </p:cNvSpPr>
          <p:nvPr>
            <p:ph type="title"/>
          </p:nvPr>
        </p:nvSpPr>
        <p:spPr/>
        <p:txBody>
          <a:bodyPr/>
          <a:lstStyle/>
          <a:p>
            <a:r>
              <a:rPr lang="en-US" dirty="0"/>
              <a:t>Graph</a:t>
            </a:r>
          </a:p>
        </p:txBody>
      </p:sp>
      <p:sp>
        <p:nvSpPr>
          <p:cNvPr id="3" name="Slide Number Placeholder 2">
            <a:extLst>
              <a:ext uri="{FF2B5EF4-FFF2-40B4-BE49-F238E27FC236}">
                <a16:creationId xmlns:a16="http://schemas.microsoft.com/office/drawing/2014/main" id="{477EB345-CFBA-4535-92C1-5E37503F92BE}"/>
              </a:ext>
            </a:extLst>
          </p:cNvPr>
          <p:cNvSpPr>
            <a:spLocks noGrp="1"/>
          </p:cNvSpPr>
          <p:nvPr>
            <p:ph type="sldNum" sz="quarter" idx="12"/>
          </p:nvPr>
        </p:nvSpPr>
        <p:spPr/>
        <p:txBody>
          <a:bodyPr/>
          <a:lstStyle/>
          <a:p>
            <a:fld id="{C263D6C4-4840-40CC-AC84-17E24B3B7BDE}" type="slidenum">
              <a:rPr lang="en-US" noProof="0" smtClean="0"/>
              <a:pPr/>
              <a:t>55</a:t>
            </a:fld>
            <a:endParaRPr lang="en-US" noProof="0" dirty="0"/>
          </a:p>
        </p:txBody>
      </p:sp>
      <p:sp>
        <p:nvSpPr>
          <p:cNvPr id="4" name="Text Placeholder 3">
            <a:extLst>
              <a:ext uri="{FF2B5EF4-FFF2-40B4-BE49-F238E27FC236}">
                <a16:creationId xmlns:a16="http://schemas.microsoft.com/office/drawing/2014/main" id="{68D47614-EB12-479A-AADB-C3DE327A9A17}"/>
              </a:ext>
            </a:extLst>
          </p:cNvPr>
          <p:cNvSpPr>
            <a:spLocks noGrp="1"/>
          </p:cNvSpPr>
          <p:nvPr>
            <p:ph type="body" sz="quarter" idx="13"/>
          </p:nvPr>
        </p:nvSpPr>
        <p:spPr>
          <a:xfrm>
            <a:off x="1409700" y="1749570"/>
            <a:ext cx="9372600" cy="2599146"/>
          </a:xfrm>
        </p:spPr>
        <p:txBody>
          <a:bodyPr>
            <a:normAutofit/>
          </a:bodyPr>
          <a:lstStyle/>
          <a:p>
            <a:pPr marL="285750" indent="-285750" algn="l">
              <a:buFont typeface="Arial" panose="020B0604020202020204" pitchFamily="34" charset="0"/>
              <a:buChar char="•"/>
            </a:pPr>
            <a:r>
              <a:rPr lang="en-US" sz="1800" dirty="0"/>
              <a:t>Graphs are complex, non-linear data structures that are characterized by a group of vertices, connected by edges.</a:t>
            </a:r>
          </a:p>
          <a:p>
            <a:pPr marL="285750" indent="-285750" algn="l">
              <a:buFont typeface="Arial" panose="020B0604020202020204" pitchFamily="34" charset="0"/>
              <a:buChar char="•"/>
            </a:pPr>
            <a:r>
              <a:rPr lang="en-US" sz="1800" dirty="0"/>
              <a:t>A graph data structure is a collection of nodes that have data and are connected to other nodes.</a:t>
            </a:r>
          </a:p>
        </p:txBody>
      </p:sp>
      <p:pic>
        <p:nvPicPr>
          <p:cNvPr id="6" name="Picture 5">
            <a:extLst>
              <a:ext uri="{FF2B5EF4-FFF2-40B4-BE49-F238E27FC236}">
                <a16:creationId xmlns:a16="http://schemas.microsoft.com/office/drawing/2014/main" id="{BCEFFBB5-0556-4048-BCB7-AAAE46475D82}"/>
              </a:ext>
            </a:extLst>
          </p:cNvPr>
          <p:cNvPicPr>
            <a:picLocks noChangeAspect="1"/>
          </p:cNvPicPr>
          <p:nvPr/>
        </p:nvPicPr>
        <p:blipFill>
          <a:blip r:embed="rId2"/>
          <a:stretch>
            <a:fillRect/>
          </a:stretch>
        </p:blipFill>
        <p:spPr>
          <a:xfrm>
            <a:off x="3409175" y="3812547"/>
            <a:ext cx="3927290" cy="1933575"/>
          </a:xfrm>
          <a:prstGeom prst="rect">
            <a:avLst/>
          </a:prstGeom>
        </p:spPr>
      </p:pic>
      <p:pic>
        <p:nvPicPr>
          <p:cNvPr id="7" name="Picture 6">
            <a:extLst>
              <a:ext uri="{FF2B5EF4-FFF2-40B4-BE49-F238E27FC236}">
                <a16:creationId xmlns:a16="http://schemas.microsoft.com/office/drawing/2014/main" id="{0E392984-5F85-4323-9573-FF65BD9982FF}"/>
              </a:ext>
            </a:extLst>
          </p:cNvPr>
          <p:cNvPicPr>
            <a:picLocks noChangeAspect="1"/>
          </p:cNvPicPr>
          <p:nvPr/>
        </p:nvPicPr>
        <p:blipFill>
          <a:blip r:embed="rId3"/>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183103377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EE4B-907B-49D8-A385-5BD8C7424F87}"/>
              </a:ext>
            </a:extLst>
          </p:cNvPr>
          <p:cNvSpPr>
            <a:spLocks noGrp="1"/>
          </p:cNvSpPr>
          <p:nvPr>
            <p:ph type="title"/>
          </p:nvPr>
        </p:nvSpPr>
        <p:spPr/>
        <p:txBody>
          <a:bodyPr/>
          <a:lstStyle/>
          <a:p>
            <a:r>
              <a:rPr lang="en-US" dirty="0"/>
              <a:t>Graph Terminologies </a:t>
            </a:r>
          </a:p>
        </p:txBody>
      </p:sp>
      <p:sp>
        <p:nvSpPr>
          <p:cNvPr id="3" name="Slide Number Placeholder 2">
            <a:extLst>
              <a:ext uri="{FF2B5EF4-FFF2-40B4-BE49-F238E27FC236}">
                <a16:creationId xmlns:a16="http://schemas.microsoft.com/office/drawing/2014/main" id="{40826506-5F71-45B6-9B92-C65165592C85}"/>
              </a:ext>
            </a:extLst>
          </p:cNvPr>
          <p:cNvSpPr>
            <a:spLocks noGrp="1"/>
          </p:cNvSpPr>
          <p:nvPr>
            <p:ph type="sldNum" sz="quarter" idx="12"/>
          </p:nvPr>
        </p:nvSpPr>
        <p:spPr/>
        <p:txBody>
          <a:bodyPr/>
          <a:lstStyle/>
          <a:p>
            <a:fld id="{C263D6C4-4840-40CC-AC84-17E24B3B7BDE}" type="slidenum">
              <a:rPr lang="en-US" noProof="0" smtClean="0"/>
              <a:pPr/>
              <a:t>56</a:t>
            </a:fld>
            <a:endParaRPr lang="en-US" noProof="0" dirty="0"/>
          </a:p>
        </p:txBody>
      </p:sp>
      <p:sp>
        <p:nvSpPr>
          <p:cNvPr id="4" name="Text Placeholder 3">
            <a:extLst>
              <a:ext uri="{FF2B5EF4-FFF2-40B4-BE49-F238E27FC236}">
                <a16:creationId xmlns:a16="http://schemas.microsoft.com/office/drawing/2014/main" id="{4B7270B6-DB28-4174-A517-35E67DBAFD8C}"/>
              </a:ext>
            </a:extLst>
          </p:cNvPr>
          <p:cNvSpPr>
            <a:spLocks noGrp="1"/>
          </p:cNvSpPr>
          <p:nvPr>
            <p:ph type="body" sz="quarter" idx="13"/>
          </p:nvPr>
        </p:nvSpPr>
        <p:spPr>
          <a:xfrm>
            <a:off x="1409700" y="1749569"/>
            <a:ext cx="9372600" cy="3726197"/>
          </a:xfrm>
        </p:spPr>
        <p:txBody>
          <a:bodyPr>
            <a:normAutofit/>
          </a:bodyPr>
          <a:lstStyle/>
          <a:p>
            <a:pPr marL="285750" indent="-285750" algn="l">
              <a:buFont typeface="Arial" panose="020B0604020202020204" pitchFamily="34" charset="0"/>
              <a:buChar char="•"/>
            </a:pPr>
            <a:r>
              <a:rPr lang="en-US" sz="1800" b="1" u="sng" dirty="0">
                <a:solidFill>
                  <a:srgbClr val="FF0000"/>
                </a:solidFill>
              </a:rPr>
              <a:t>Vertex:</a:t>
            </a:r>
            <a:r>
              <a:rPr lang="en-US" sz="1800" dirty="0"/>
              <a:t> Vertices are entities in a graph. Every vertex has a value associated with it. For example, if we represent a list of cities using a graph, the vertices would represent the cities.</a:t>
            </a:r>
          </a:p>
          <a:p>
            <a:pPr marL="285750" indent="-285750" algn="l">
              <a:buFont typeface="Arial" panose="020B0604020202020204" pitchFamily="34" charset="0"/>
              <a:buChar char="•"/>
            </a:pPr>
            <a:r>
              <a:rPr lang="en-US" sz="1800" b="1" u="sng" dirty="0">
                <a:solidFill>
                  <a:srgbClr val="FF0000"/>
                </a:solidFill>
              </a:rPr>
              <a:t>Edge:</a:t>
            </a:r>
            <a:r>
              <a:rPr lang="en-US" sz="1800" dirty="0"/>
              <a:t> Edges represent the relationship between the vertices in the graph. Edges may or may not have a value associated with them. For example, if we represent a list of cities using a graph, the edges would represent the path between the cities. </a:t>
            </a:r>
          </a:p>
          <a:p>
            <a:pPr marL="285750" indent="-285750" algn="l">
              <a:buFont typeface="Arial" panose="020B0604020202020204" pitchFamily="34" charset="0"/>
              <a:buChar char="•"/>
            </a:pPr>
            <a:r>
              <a:rPr lang="en-US" sz="1800" b="1" u="sng" dirty="0">
                <a:solidFill>
                  <a:srgbClr val="FF0000"/>
                </a:solidFill>
              </a:rPr>
              <a:t>Weight:</a:t>
            </a:r>
            <a:r>
              <a:rPr lang="en-US" sz="1800" dirty="0"/>
              <a:t> Edges may be weighted to show that there is a cost to go from one vertex to another. </a:t>
            </a:r>
          </a:p>
          <a:p>
            <a:pPr marL="285750" indent="-285750" algn="l">
              <a:buFont typeface="Arial" panose="020B0604020202020204" pitchFamily="34" charset="0"/>
              <a:buChar char="•"/>
            </a:pPr>
            <a:r>
              <a:rPr lang="en-US" sz="1800" b="1" u="sng" dirty="0">
                <a:solidFill>
                  <a:srgbClr val="FF0000"/>
                </a:solidFill>
              </a:rPr>
              <a:t>Unweighted:</a:t>
            </a:r>
            <a:r>
              <a:rPr lang="en-US" sz="1800" dirty="0"/>
              <a:t> An unweighted graph does not have a value associated with every edge.</a:t>
            </a:r>
          </a:p>
          <a:p>
            <a:pPr marL="285750" indent="-285750" algn="l">
              <a:buFont typeface="Arial" panose="020B0604020202020204" pitchFamily="34" charset="0"/>
              <a:buChar char="•"/>
            </a:pPr>
            <a:r>
              <a:rPr lang="en-US" sz="1800" b="1" u="sng" dirty="0">
                <a:solidFill>
                  <a:srgbClr val="FF0000"/>
                </a:solidFill>
              </a:rPr>
              <a:t>Directed:</a:t>
            </a:r>
            <a:r>
              <a:rPr lang="en-US" sz="1800" dirty="0"/>
              <a:t> In a directed graph or digraph, the edges have an orientation.</a:t>
            </a:r>
          </a:p>
          <a:p>
            <a:pPr marL="285750" indent="-285750" algn="l">
              <a:buFont typeface="Arial" panose="020B0604020202020204" pitchFamily="34" charset="0"/>
              <a:buChar char="•"/>
            </a:pPr>
            <a:r>
              <a:rPr lang="en-US" sz="1800" b="1" u="sng" dirty="0">
                <a:solidFill>
                  <a:srgbClr val="FF0000"/>
                </a:solidFill>
              </a:rPr>
              <a:t>Undirected:</a:t>
            </a:r>
            <a:r>
              <a:rPr lang="en-US" sz="1800" dirty="0"/>
              <a:t> In an undirected graph, the edges have no path or direction.</a:t>
            </a:r>
          </a:p>
        </p:txBody>
      </p:sp>
      <p:pic>
        <p:nvPicPr>
          <p:cNvPr id="5" name="Picture 4">
            <a:extLst>
              <a:ext uri="{FF2B5EF4-FFF2-40B4-BE49-F238E27FC236}">
                <a16:creationId xmlns:a16="http://schemas.microsoft.com/office/drawing/2014/main" id="{E5A3E3FC-9C93-4919-8C74-CD1E36742AB1}"/>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236038383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2CAE-3331-40E0-AE46-B488E3DCB1DA}"/>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519D3F19-FF12-4C25-9906-F8CCB6CE6BA3}"/>
              </a:ext>
            </a:extLst>
          </p:cNvPr>
          <p:cNvSpPr>
            <a:spLocks noGrp="1"/>
          </p:cNvSpPr>
          <p:nvPr>
            <p:ph type="sldNum" sz="quarter" idx="12"/>
          </p:nvPr>
        </p:nvSpPr>
        <p:spPr/>
        <p:txBody>
          <a:bodyPr/>
          <a:lstStyle/>
          <a:p>
            <a:fld id="{C263D6C4-4840-40CC-AC84-17E24B3B7BDE}" type="slidenum">
              <a:rPr lang="en-US" noProof="0" smtClean="0"/>
              <a:pPr/>
              <a:t>57</a:t>
            </a:fld>
            <a:endParaRPr lang="en-US" noProof="0" dirty="0"/>
          </a:p>
        </p:txBody>
      </p:sp>
      <p:pic>
        <p:nvPicPr>
          <p:cNvPr id="6" name="Picture 5">
            <a:extLst>
              <a:ext uri="{FF2B5EF4-FFF2-40B4-BE49-F238E27FC236}">
                <a16:creationId xmlns:a16="http://schemas.microsoft.com/office/drawing/2014/main" id="{14B58EEB-B4F8-42C1-868E-9EE675266F75}"/>
              </a:ext>
            </a:extLst>
          </p:cNvPr>
          <p:cNvPicPr>
            <a:picLocks noChangeAspect="1"/>
          </p:cNvPicPr>
          <p:nvPr/>
        </p:nvPicPr>
        <p:blipFill>
          <a:blip r:embed="rId2"/>
          <a:stretch>
            <a:fillRect/>
          </a:stretch>
        </p:blipFill>
        <p:spPr>
          <a:xfrm>
            <a:off x="444500" y="1508300"/>
            <a:ext cx="11472530" cy="4669215"/>
          </a:xfrm>
          <a:prstGeom prst="rect">
            <a:avLst/>
          </a:prstGeom>
        </p:spPr>
      </p:pic>
      <p:pic>
        <p:nvPicPr>
          <p:cNvPr id="5" name="Picture 4">
            <a:extLst>
              <a:ext uri="{FF2B5EF4-FFF2-40B4-BE49-F238E27FC236}">
                <a16:creationId xmlns:a16="http://schemas.microsoft.com/office/drawing/2014/main" id="{45F8D989-3CC7-417F-AA54-631CA74C38DC}"/>
              </a:ext>
            </a:extLst>
          </p:cNvPr>
          <p:cNvPicPr>
            <a:picLocks noChangeAspect="1"/>
          </p:cNvPicPr>
          <p:nvPr/>
        </p:nvPicPr>
        <p:blipFill>
          <a:blip r:embed="rId3"/>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22584075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9DAB-26DF-4C3B-BD7C-AF0BC6F82CD2}"/>
              </a:ext>
            </a:extLst>
          </p:cNvPr>
          <p:cNvSpPr>
            <a:spLocks noGrp="1"/>
          </p:cNvSpPr>
          <p:nvPr>
            <p:ph type="title"/>
          </p:nvPr>
        </p:nvSpPr>
        <p:spPr/>
        <p:txBody>
          <a:bodyPr/>
          <a:lstStyle/>
          <a:p>
            <a:r>
              <a:rPr lang="en-US" dirty="0"/>
              <a:t>Application of Graphs:</a:t>
            </a:r>
          </a:p>
        </p:txBody>
      </p:sp>
      <p:sp>
        <p:nvSpPr>
          <p:cNvPr id="3" name="Slide Number Placeholder 2">
            <a:extLst>
              <a:ext uri="{FF2B5EF4-FFF2-40B4-BE49-F238E27FC236}">
                <a16:creationId xmlns:a16="http://schemas.microsoft.com/office/drawing/2014/main" id="{D2E02F67-A662-4EEA-BB26-D75A89DFC4F5}"/>
              </a:ext>
            </a:extLst>
          </p:cNvPr>
          <p:cNvSpPr>
            <a:spLocks noGrp="1"/>
          </p:cNvSpPr>
          <p:nvPr>
            <p:ph type="sldNum" sz="quarter" idx="12"/>
          </p:nvPr>
        </p:nvSpPr>
        <p:spPr/>
        <p:txBody>
          <a:bodyPr/>
          <a:lstStyle/>
          <a:p>
            <a:fld id="{C263D6C4-4840-40CC-AC84-17E24B3B7BDE}" type="slidenum">
              <a:rPr lang="en-US" noProof="0" smtClean="0"/>
              <a:pPr/>
              <a:t>58</a:t>
            </a:fld>
            <a:endParaRPr lang="en-US" noProof="0" dirty="0"/>
          </a:p>
        </p:txBody>
      </p:sp>
      <p:sp>
        <p:nvSpPr>
          <p:cNvPr id="4" name="Text Placeholder 3">
            <a:extLst>
              <a:ext uri="{FF2B5EF4-FFF2-40B4-BE49-F238E27FC236}">
                <a16:creationId xmlns:a16="http://schemas.microsoft.com/office/drawing/2014/main" id="{493EF0F4-6787-4CC8-92BC-785403F509C0}"/>
              </a:ext>
            </a:extLst>
          </p:cNvPr>
          <p:cNvSpPr>
            <a:spLocks noGrp="1"/>
          </p:cNvSpPr>
          <p:nvPr>
            <p:ph type="body" sz="quarter" idx="13"/>
          </p:nvPr>
        </p:nvSpPr>
        <p:spPr/>
        <p:txBody>
          <a:bodyPr>
            <a:normAutofit/>
          </a:bodyPr>
          <a:lstStyle/>
          <a:p>
            <a:pPr marL="285750" indent="-285750" algn="l">
              <a:buFont typeface="Arial" panose="020B0604020202020204" pitchFamily="34" charset="0"/>
              <a:buChar char="•"/>
            </a:pPr>
            <a:r>
              <a:rPr lang="en-US" sz="1800" dirty="0"/>
              <a:t>In computer science, graphs are used to represent networks of communication, data organization, computational devices.</a:t>
            </a:r>
          </a:p>
          <a:p>
            <a:pPr marL="285750" indent="-285750" algn="l">
              <a:buFont typeface="Arial" panose="020B0604020202020204" pitchFamily="34" charset="0"/>
              <a:buChar char="•"/>
            </a:pPr>
            <a:r>
              <a:rPr lang="en-US" sz="1800" dirty="0"/>
              <a:t>Graph theory is also used to study molecules in chemistry and physics.</a:t>
            </a:r>
          </a:p>
          <a:p>
            <a:pPr marL="285750" indent="-285750" algn="l">
              <a:buFont typeface="Arial" panose="020B0604020202020204" pitchFamily="34" charset="0"/>
              <a:buChar char="•"/>
            </a:pPr>
            <a:r>
              <a:rPr lang="en-US" sz="1800" dirty="0"/>
              <a:t>In mathematics, graphs are useful in geometry.</a:t>
            </a:r>
          </a:p>
          <a:p>
            <a:pPr marL="285750" indent="-285750" algn="l">
              <a:buFont typeface="Arial" panose="020B0604020202020204" pitchFamily="34" charset="0"/>
              <a:buChar char="•"/>
            </a:pPr>
            <a:r>
              <a:rPr lang="en-US" sz="1800" dirty="0"/>
              <a:t>Weighted graphs, are used to represent structures in which pairwise connections have some numerical values. Ex: Road Network.</a:t>
            </a:r>
          </a:p>
          <a:p>
            <a:pPr marL="285750" indent="-285750" algn="l">
              <a:buFont typeface="Arial" panose="020B0604020202020204" pitchFamily="34" charset="0"/>
              <a:buChar char="•"/>
            </a:pPr>
            <a:r>
              <a:rPr lang="en-US" sz="1800" dirty="0"/>
              <a:t>Graph algorithms are useful for calculating the shortest path in Routing .</a:t>
            </a:r>
          </a:p>
          <a:p>
            <a:pPr marL="285750" indent="-285750" algn="l">
              <a:buFont typeface="Arial" panose="020B0604020202020204" pitchFamily="34" charset="0"/>
              <a:buChar char="•"/>
            </a:pPr>
            <a:r>
              <a:rPr lang="en-US" sz="1800" dirty="0"/>
              <a:t>Maps – finding the shortest/cheapest path for a car from one city to another, by using given roads.</a:t>
            </a:r>
          </a:p>
        </p:txBody>
      </p:sp>
      <p:pic>
        <p:nvPicPr>
          <p:cNvPr id="5" name="Picture 4">
            <a:extLst>
              <a:ext uri="{FF2B5EF4-FFF2-40B4-BE49-F238E27FC236}">
                <a16:creationId xmlns:a16="http://schemas.microsoft.com/office/drawing/2014/main" id="{F65BA56D-E5D6-4904-8A04-7A6FB335F3FC}"/>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1027656218"/>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462869" y="2442156"/>
            <a:ext cx="4945598" cy="1243584"/>
          </a:xfrm>
        </p:spPr>
        <p:txBody>
          <a:bodyPr/>
          <a:lstStyle/>
          <a:p>
            <a:r>
              <a:rPr lang="en-GB" dirty="0"/>
              <a:t>Contact</a:t>
            </a:r>
          </a:p>
        </p:txBody>
      </p:sp>
      <p:sp>
        <p:nvSpPr>
          <p:cNvPr id="7" name="Title 1">
            <a:extLst>
              <a:ext uri="{FF2B5EF4-FFF2-40B4-BE49-F238E27FC236}">
                <a16:creationId xmlns:a16="http://schemas.microsoft.com/office/drawing/2014/main" id="{3728E137-FB83-432B-932E-0506DDC15665}"/>
              </a:ext>
            </a:extLst>
          </p:cNvPr>
          <p:cNvSpPr txBox="1">
            <a:spLocks/>
          </p:cNvSpPr>
          <p:nvPr/>
        </p:nvSpPr>
        <p:spPr>
          <a:xfrm>
            <a:off x="1963480" y="3990966"/>
            <a:ext cx="10898372" cy="24098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pPr marL="342900" indent="-342900">
              <a:buFont typeface="Arial" panose="020B0604020202020204" pitchFamily="34" charset="0"/>
              <a:buChar char="•"/>
            </a:pPr>
            <a:r>
              <a:rPr lang="en-US" sz="2400" dirty="0"/>
              <a:t>Email:- </a:t>
            </a:r>
            <a:r>
              <a:rPr lang="en-US" sz="2400" dirty="0">
                <a:solidFill>
                  <a:srgbClr val="00B050"/>
                </a:solidFill>
                <a:hlinkClick r:id="rId2">
                  <a:extLst>
                    <a:ext uri="{A12FA001-AC4F-418D-AE19-62706E023703}">
                      <ahyp:hlinkClr xmlns:ahyp="http://schemas.microsoft.com/office/drawing/2018/hyperlinkcolor" val="tx"/>
                    </a:ext>
                  </a:extLst>
                </a:hlinkClick>
              </a:rPr>
              <a:t>abdjabbar110@gmail.com</a:t>
            </a:r>
            <a:endParaRPr lang="en-US" sz="2400" dirty="0">
              <a:solidFill>
                <a:srgbClr val="00B050"/>
              </a:solidFill>
            </a:endParaRPr>
          </a:p>
          <a:p>
            <a:pPr marL="342900" indent="-342900">
              <a:buFont typeface="Arial" panose="020B0604020202020204" pitchFamily="34" charset="0"/>
              <a:buChar char="•"/>
            </a:pPr>
            <a:r>
              <a:rPr lang="en-US" sz="2400" dirty="0"/>
              <a:t>LinkedIn:- </a:t>
            </a:r>
            <a:r>
              <a:rPr lang="en-US" sz="2400" i="0" u="sng" strike="noStrike" dirty="0">
                <a:solidFill>
                  <a:srgbClr val="00B050"/>
                </a:solidFill>
                <a:effectLst/>
                <a:hlinkClick r:id="rId3">
                  <a:extLst>
                    <a:ext uri="{A12FA001-AC4F-418D-AE19-62706E023703}">
                      <ahyp:hlinkClr xmlns:ahyp="http://schemas.microsoft.com/office/drawing/2018/hyperlinkcolor" val="tx"/>
                    </a:ext>
                  </a:extLst>
                </a:hlinkClick>
              </a:rPr>
              <a:t>https://www.linkedin.com/in/abdul-jabbar-7b1401132/</a:t>
            </a:r>
            <a:endParaRPr lang="en-US" sz="2400" dirty="0">
              <a:solidFill>
                <a:srgbClr val="00B050"/>
              </a:solidFill>
            </a:endParaRPr>
          </a:p>
          <a:p>
            <a:pPr marL="342900" indent="-342900">
              <a:buFont typeface="Arial" panose="020B0604020202020204" pitchFamily="34" charset="0"/>
              <a:buChar char="•"/>
            </a:pPr>
            <a:r>
              <a:rPr lang="en-US" sz="2400" dirty="0"/>
              <a:t>FB Profile:- </a:t>
            </a:r>
            <a:r>
              <a:rPr lang="en-US" sz="2400" i="0" u="sng" strike="noStrike" dirty="0">
                <a:solidFill>
                  <a:srgbClr val="00B050"/>
                </a:solidFill>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https://www.facebook.com/profile.php?id=100008792711291</a:t>
            </a:r>
            <a:endParaRPr lang="en-US" sz="2400" dirty="0">
              <a:solidFill>
                <a:srgbClr val="00B050"/>
              </a:solidFill>
            </a:endParaRPr>
          </a:p>
          <a:p>
            <a:pPr marL="342900" indent="-342900">
              <a:buFont typeface="Arial" panose="020B0604020202020204" pitchFamily="34" charset="0"/>
              <a:buChar char="•"/>
            </a:pPr>
            <a:r>
              <a:rPr lang="en-US" sz="2400" dirty="0"/>
              <a:t>GitHub:- </a:t>
            </a:r>
            <a:r>
              <a:rPr lang="en-US" sz="2400" i="0" u="sng" strike="noStrike" dirty="0">
                <a:solidFill>
                  <a:srgbClr val="00B050"/>
                </a:solidFill>
                <a:effectLst/>
                <a:latin typeface="Times New Roman" panose="02020603050405020304" pitchFamily="18" charset="0"/>
                <a:hlinkClick r:id="rId5">
                  <a:extLst>
                    <a:ext uri="{A12FA001-AC4F-418D-AE19-62706E023703}">
                      <ahyp:hlinkClr xmlns:ahyp="http://schemas.microsoft.com/office/drawing/2018/hyperlinkcolor" val="tx"/>
                    </a:ext>
                  </a:extLst>
                </a:hlinkClick>
              </a:rPr>
              <a:t>https</a:t>
            </a:r>
            <a:r>
              <a:rPr lang="en-US" sz="2400" i="0" u="sng" strike="noStrike" dirty="0">
                <a:solidFill>
                  <a:srgbClr val="00B050"/>
                </a:solidFill>
                <a:effectLst/>
                <a:latin typeface="Trebuchet MS (Headings)"/>
                <a:hlinkClick r:id="rId5">
                  <a:extLst>
                    <a:ext uri="{A12FA001-AC4F-418D-AE19-62706E023703}">
                      <ahyp:hlinkClr xmlns:ahyp="http://schemas.microsoft.com/office/drawing/2018/hyperlinkcolor" val="tx"/>
                    </a:ext>
                  </a:extLst>
                </a:hlinkClick>
              </a:rPr>
              <a:t>://</a:t>
            </a:r>
            <a:r>
              <a:rPr lang="en-US" sz="2400" i="0" u="sng" strike="noStrike" dirty="0">
                <a:solidFill>
                  <a:srgbClr val="00B050"/>
                </a:solidFill>
                <a:effectLst/>
                <a:latin typeface="Times New Roman" panose="02020603050405020304" pitchFamily="18" charset="0"/>
                <a:hlinkClick r:id="rId5">
                  <a:extLst>
                    <a:ext uri="{A12FA001-AC4F-418D-AE19-62706E023703}">
                      <ahyp:hlinkClr xmlns:ahyp="http://schemas.microsoft.com/office/drawing/2018/hyperlinkcolor" val="tx"/>
                    </a:ext>
                  </a:extLst>
                </a:hlinkClick>
              </a:rPr>
              <a:t>github.com/AbdulJabbar64</a:t>
            </a:r>
            <a:endParaRPr lang="en-US" sz="2400" i="0" u="sng" strike="noStrike" dirty="0">
              <a:solidFill>
                <a:srgbClr val="00B050"/>
              </a:solidFill>
              <a:effectLst/>
              <a:latin typeface="Times New Roman" panose="02020603050405020304" pitchFamily="18" charset="0"/>
            </a:endParaRPr>
          </a:p>
          <a:p>
            <a:pPr marL="342900" indent="-342900">
              <a:buFont typeface="Arial" panose="020B0604020202020204" pitchFamily="34" charset="0"/>
              <a:buChar char="•"/>
            </a:pPr>
            <a:r>
              <a:rPr lang="en-US" sz="2400" dirty="0"/>
              <a:t>Contact No:-  +923123712792</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02BC-CD42-4F06-AC64-CF4463336BEE}"/>
              </a:ext>
            </a:extLst>
          </p:cNvPr>
          <p:cNvSpPr>
            <a:spLocks noGrp="1"/>
          </p:cNvSpPr>
          <p:nvPr>
            <p:ph type="title"/>
          </p:nvPr>
        </p:nvSpPr>
        <p:spPr/>
        <p:txBody>
          <a:bodyPr/>
          <a:lstStyle/>
          <a:p>
            <a:r>
              <a:rPr lang="en-US" dirty="0"/>
              <a:t>Table</a:t>
            </a:r>
          </a:p>
        </p:txBody>
      </p:sp>
      <p:sp>
        <p:nvSpPr>
          <p:cNvPr id="3" name="Slide Number Placeholder 2">
            <a:extLst>
              <a:ext uri="{FF2B5EF4-FFF2-40B4-BE49-F238E27FC236}">
                <a16:creationId xmlns:a16="http://schemas.microsoft.com/office/drawing/2014/main" id="{960708B1-78DB-4A93-B80B-A45215D226FC}"/>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graphicFrame>
        <p:nvGraphicFramePr>
          <p:cNvPr id="6" name="Table 6">
            <a:extLst>
              <a:ext uri="{FF2B5EF4-FFF2-40B4-BE49-F238E27FC236}">
                <a16:creationId xmlns:a16="http://schemas.microsoft.com/office/drawing/2014/main" id="{7EC772C7-36F5-4F70-970F-D676EB813A73}"/>
              </a:ext>
            </a:extLst>
          </p:cNvPr>
          <p:cNvGraphicFramePr>
            <a:graphicFrameLocks noGrp="1"/>
          </p:cNvGraphicFramePr>
          <p:nvPr>
            <p:extLst>
              <p:ext uri="{D42A27DB-BD31-4B8C-83A1-F6EECF244321}">
                <p14:modId xmlns:p14="http://schemas.microsoft.com/office/powerpoint/2010/main" val="2370941764"/>
              </p:ext>
            </p:extLst>
          </p:nvPr>
        </p:nvGraphicFramePr>
        <p:xfrm>
          <a:off x="660400" y="1818166"/>
          <a:ext cx="10177130" cy="4061637"/>
        </p:xfrm>
        <a:graphic>
          <a:graphicData uri="http://schemas.openxmlformats.org/drawingml/2006/table">
            <a:tbl>
              <a:tblPr firstRow="1" bandRow="1">
                <a:tableStyleId>{7DF18680-E054-41AD-8BC1-D1AEF772440D}</a:tableStyleId>
              </a:tblPr>
              <a:tblGrid>
                <a:gridCol w="2016068">
                  <a:extLst>
                    <a:ext uri="{9D8B030D-6E8A-4147-A177-3AD203B41FA5}">
                      <a16:colId xmlns:a16="http://schemas.microsoft.com/office/drawing/2014/main" val="3222133216"/>
                    </a:ext>
                  </a:extLst>
                </a:gridCol>
                <a:gridCol w="8161062">
                  <a:extLst>
                    <a:ext uri="{9D8B030D-6E8A-4147-A177-3AD203B41FA5}">
                      <a16:colId xmlns:a16="http://schemas.microsoft.com/office/drawing/2014/main" val="627770680"/>
                    </a:ext>
                  </a:extLst>
                </a:gridCol>
              </a:tblGrid>
              <a:tr h="615729">
                <a:tc>
                  <a:txBody>
                    <a:bodyPr/>
                    <a:lstStyle/>
                    <a:p>
                      <a:pPr algn="l" fontAlgn="t"/>
                      <a:r>
                        <a:rPr lang="en-US" dirty="0">
                          <a:effectLst/>
                        </a:rPr>
                        <a:t>Characteristic</a:t>
                      </a:r>
                    </a:p>
                  </a:txBody>
                  <a:tcPr marL="76200" marR="76200" marT="76200" marB="76200"/>
                </a:tc>
                <a:tc>
                  <a:txBody>
                    <a:bodyPr/>
                    <a:lstStyle/>
                    <a:p>
                      <a:pPr algn="l" fontAlgn="t"/>
                      <a:r>
                        <a:rPr lang="en-US" dirty="0">
                          <a:effectLst/>
                        </a:rPr>
                        <a:t>Description</a:t>
                      </a:r>
                    </a:p>
                  </a:txBody>
                  <a:tcPr marL="76200" marR="76200" marT="76200" marB="76200"/>
                </a:tc>
                <a:extLst>
                  <a:ext uri="{0D108BD9-81ED-4DB2-BD59-A6C34878D82A}">
                    <a16:rowId xmlns:a16="http://schemas.microsoft.com/office/drawing/2014/main" val="317378261"/>
                  </a:ext>
                </a:extLst>
              </a:tr>
              <a:tr h="861477">
                <a:tc>
                  <a:txBody>
                    <a:bodyPr/>
                    <a:lstStyle/>
                    <a:p>
                      <a:pPr fontAlgn="t"/>
                      <a:r>
                        <a:rPr lang="en-US" dirty="0">
                          <a:effectLst/>
                        </a:rPr>
                        <a:t>Linear</a:t>
                      </a:r>
                    </a:p>
                  </a:txBody>
                  <a:tcPr marL="76200" marR="76200" marT="76200" marB="76200"/>
                </a:tc>
                <a:tc>
                  <a:txBody>
                    <a:bodyPr/>
                    <a:lstStyle/>
                    <a:p>
                      <a:pPr fontAlgn="t"/>
                      <a:r>
                        <a:rPr lang="en-US" dirty="0">
                          <a:effectLst/>
                        </a:rPr>
                        <a:t>In Linear data structures, the data items are arranged in a linear sequence. Example: </a:t>
                      </a:r>
                      <a:r>
                        <a:rPr lang="en-US" b="1" dirty="0">
                          <a:effectLst/>
                        </a:rPr>
                        <a:t>List</a:t>
                      </a:r>
                      <a:endParaRPr lang="en-US" dirty="0">
                        <a:effectLst/>
                      </a:endParaRPr>
                    </a:p>
                  </a:txBody>
                  <a:tcPr marL="76200" marR="76200" marT="76200" marB="76200"/>
                </a:tc>
                <a:extLst>
                  <a:ext uri="{0D108BD9-81ED-4DB2-BD59-A6C34878D82A}">
                    <a16:rowId xmlns:a16="http://schemas.microsoft.com/office/drawing/2014/main" val="1255408825"/>
                  </a:ext>
                </a:extLst>
              </a:tr>
              <a:tr h="861477">
                <a:tc>
                  <a:txBody>
                    <a:bodyPr/>
                    <a:lstStyle/>
                    <a:p>
                      <a:pPr fontAlgn="t"/>
                      <a:r>
                        <a:rPr lang="en-US" dirty="0">
                          <a:effectLst/>
                        </a:rPr>
                        <a:t>Non-Linear</a:t>
                      </a:r>
                    </a:p>
                  </a:txBody>
                  <a:tcPr marL="76200" marR="76200" marT="76200" marB="76200"/>
                </a:tc>
                <a:tc>
                  <a:txBody>
                    <a:bodyPr/>
                    <a:lstStyle/>
                    <a:p>
                      <a:pPr fontAlgn="t"/>
                      <a:r>
                        <a:rPr lang="en-US" dirty="0">
                          <a:effectLst/>
                        </a:rPr>
                        <a:t>In Non-Linear data structures, the data items are not in sequence. Example: </a:t>
                      </a:r>
                      <a:r>
                        <a:rPr lang="en-US" b="1" dirty="0">
                          <a:effectLst/>
                        </a:rPr>
                        <a:t>Tree</a:t>
                      </a:r>
                      <a:r>
                        <a:rPr lang="en-US" dirty="0">
                          <a:effectLst/>
                        </a:rPr>
                        <a:t>, </a:t>
                      </a:r>
                      <a:r>
                        <a:rPr lang="en-US" b="1" dirty="0">
                          <a:effectLst/>
                        </a:rPr>
                        <a:t>Graph</a:t>
                      </a:r>
                      <a:endParaRPr lang="en-US" dirty="0">
                        <a:effectLst/>
                      </a:endParaRPr>
                    </a:p>
                  </a:txBody>
                  <a:tcPr marL="76200" marR="76200" marT="76200" marB="76200"/>
                </a:tc>
                <a:extLst>
                  <a:ext uri="{0D108BD9-81ED-4DB2-BD59-A6C34878D82A}">
                    <a16:rowId xmlns:a16="http://schemas.microsoft.com/office/drawing/2014/main" val="25808962"/>
                  </a:ext>
                </a:extLst>
              </a:tr>
              <a:tr h="861477">
                <a:tc>
                  <a:txBody>
                    <a:bodyPr/>
                    <a:lstStyle/>
                    <a:p>
                      <a:pPr fontAlgn="t"/>
                      <a:r>
                        <a:rPr lang="en-US" dirty="0">
                          <a:effectLst/>
                        </a:rPr>
                        <a:t>Homogeneous</a:t>
                      </a:r>
                    </a:p>
                  </a:txBody>
                  <a:tcPr marL="76200" marR="76200" marT="76200" marB="76200"/>
                </a:tc>
                <a:tc>
                  <a:txBody>
                    <a:bodyPr/>
                    <a:lstStyle/>
                    <a:p>
                      <a:pPr fontAlgn="t"/>
                      <a:r>
                        <a:rPr lang="en-US" dirty="0">
                          <a:effectLst/>
                        </a:rPr>
                        <a:t>In homogeneous data structures, all the elements are of same type. Example: </a:t>
                      </a:r>
                      <a:r>
                        <a:rPr lang="en-US" b="1" dirty="0">
                          <a:effectLst/>
                        </a:rPr>
                        <a:t>Integer, Float, String</a:t>
                      </a:r>
                      <a:endParaRPr lang="en-US" dirty="0">
                        <a:effectLst/>
                      </a:endParaRPr>
                    </a:p>
                  </a:txBody>
                  <a:tcPr marL="76200" marR="76200" marT="76200" marB="76200"/>
                </a:tc>
                <a:extLst>
                  <a:ext uri="{0D108BD9-81ED-4DB2-BD59-A6C34878D82A}">
                    <a16:rowId xmlns:a16="http://schemas.microsoft.com/office/drawing/2014/main" val="957712313"/>
                  </a:ext>
                </a:extLst>
              </a:tr>
              <a:tr h="861477">
                <a:tc>
                  <a:txBody>
                    <a:bodyPr/>
                    <a:lstStyle/>
                    <a:p>
                      <a:pPr fontAlgn="t"/>
                      <a:r>
                        <a:rPr lang="en-US">
                          <a:effectLst/>
                        </a:rPr>
                        <a:t>Non-Homogeneous</a:t>
                      </a:r>
                    </a:p>
                  </a:txBody>
                  <a:tcPr marL="76200" marR="76200" marT="76200" marB="76200"/>
                </a:tc>
                <a:tc>
                  <a:txBody>
                    <a:bodyPr/>
                    <a:lstStyle/>
                    <a:p>
                      <a:pPr fontAlgn="t"/>
                      <a:r>
                        <a:rPr lang="en-US" dirty="0">
                          <a:effectLst/>
                        </a:rPr>
                        <a:t>In Non-Homogeneous data structure, the elements may or may not be of the same type. Example: </a:t>
                      </a:r>
                      <a:r>
                        <a:rPr lang="en-US" b="1" dirty="0">
                          <a:effectLst/>
                        </a:rPr>
                        <a:t>List, Link-list, Dict, tree etc.</a:t>
                      </a:r>
                      <a:endParaRPr lang="en-US" dirty="0">
                        <a:effectLst/>
                      </a:endParaRPr>
                    </a:p>
                  </a:txBody>
                  <a:tcPr marL="76200" marR="76200" marT="76200" marB="76200"/>
                </a:tc>
                <a:extLst>
                  <a:ext uri="{0D108BD9-81ED-4DB2-BD59-A6C34878D82A}">
                    <a16:rowId xmlns:a16="http://schemas.microsoft.com/office/drawing/2014/main" val="3860682219"/>
                  </a:ext>
                </a:extLst>
              </a:tr>
            </a:tbl>
          </a:graphicData>
        </a:graphic>
      </p:graphicFrame>
      <p:pic>
        <p:nvPicPr>
          <p:cNvPr id="5" name="Picture 4">
            <a:extLst>
              <a:ext uri="{FF2B5EF4-FFF2-40B4-BE49-F238E27FC236}">
                <a16:creationId xmlns:a16="http://schemas.microsoft.com/office/drawing/2014/main" id="{81ED79BC-FC00-4121-8445-7D2929BC1144}"/>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22669867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normAutofit/>
          </a:bodyPr>
          <a:lstStyle/>
          <a:p>
            <a:r>
              <a:rPr lang="en-US" sz="2800" dirty="0">
                <a:latin typeface="+mn-lt"/>
              </a:rPr>
              <a:t>Bad programmers worry about the code. Good programmers worry about data structures and their relationships.” </a:t>
            </a:r>
            <a:br>
              <a:rPr lang="en-US" sz="2800" dirty="0">
                <a:latin typeface="+mn-lt"/>
              </a:rPr>
            </a:br>
            <a:br>
              <a:rPr lang="en-US" sz="2800" dirty="0">
                <a:latin typeface="+mn-lt"/>
              </a:rPr>
            </a:br>
            <a:r>
              <a:rPr lang="en-US" sz="1800" dirty="0">
                <a:latin typeface="+mn-lt"/>
              </a:rPr>
              <a:t>- </a:t>
            </a:r>
            <a:r>
              <a:rPr lang="en-US" sz="2400" dirty="0">
                <a:latin typeface="+mn-lt"/>
              </a:rPr>
              <a:t>Linus Torvalds</a:t>
            </a:r>
            <a:endParaRPr lang="en-US" sz="2800" dirty="0">
              <a:latin typeface="+mn-lt"/>
            </a:endParaRP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83515-5209-4C55-9DE0-134037F25146}"/>
              </a:ext>
            </a:extLst>
          </p:cNvPr>
          <p:cNvSpPr>
            <a:spLocks noGrp="1"/>
          </p:cNvSpPr>
          <p:nvPr>
            <p:ph type="title"/>
          </p:nvPr>
        </p:nvSpPr>
        <p:spPr/>
        <p:txBody>
          <a:bodyPr/>
          <a:lstStyle/>
          <a:p>
            <a:r>
              <a:rPr lang="en-US" dirty="0"/>
              <a:t>Algorithms</a:t>
            </a:r>
          </a:p>
        </p:txBody>
      </p:sp>
      <p:sp>
        <p:nvSpPr>
          <p:cNvPr id="3" name="Slide Number Placeholder 2">
            <a:extLst>
              <a:ext uri="{FF2B5EF4-FFF2-40B4-BE49-F238E27FC236}">
                <a16:creationId xmlns:a16="http://schemas.microsoft.com/office/drawing/2014/main" id="{A33D7723-FA43-400F-9AAF-3FDC0B530903}"/>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a:extLst>
              <a:ext uri="{FF2B5EF4-FFF2-40B4-BE49-F238E27FC236}">
                <a16:creationId xmlns:a16="http://schemas.microsoft.com/office/drawing/2014/main" id="{94A6E6F6-E815-4034-BA5C-7F1355B30FDC}"/>
              </a:ext>
            </a:extLst>
          </p:cNvPr>
          <p:cNvSpPr>
            <a:spLocks noGrp="1"/>
          </p:cNvSpPr>
          <p:nvPr>
            <p:ph type="body" sz="quarter" idx="13"/>
          </p:nvPr>
        </p:nvSpPr>
        <p:spPr>
          <a:xfrm>
            <a:off x="1409700" y="1749570"/>
            <a:ext cx="9020840" cy="3358860"/>
          </a:xfrm>
        </p:spPr>
        <p:txBody>
          <a:bodyPr>
            <a:normAutofit/>
          </a:bodyPr>
          <a:lstStyle/>
          <a:p>
            <a:pPr marL="285750" indent="-285750" algn="l">
              <a:buFont typeface="Arial" panose="020B0604020202020204" pitchFamily="34" charset="0"/>
              <a:buChar char="•"/>
            </a:pPr>
            <a:r>
              <a:rPr lang="en-US" sz="1800" dirty="0"/>
              <a:t>An algorithm is a finite set of instructions or logic, written in order, to accomplish a certain predefined task. Algorithm is not the complete code or program, it is just the core logic(solution) of a problem, which can be expressed either as an informal high level description as pseudocode or using a flowchart.</a:t>
            </a:r>
          </a:p>
          <a:p>
            <a:pPr marL="285750" indent="-285750" algn="l">
              <a:buFont typeface="Arial" panose="020B0604020202020204" pitchFamily="34" charset="0"/>
              <a:buChar char="•"/>
            </a:pPr>
            <a:r>
              <a:rPr lang="en-US" sz="1800" b="0" i="0" dirty="0">
                <a:effectLst/>
              </a:rPr>
              <a:t>Algorithm refers to the step by step procedure to solve a problem.</a:t>
            </a:r>
            <a:endParaRPr lang="en-US" sz="1800" dirty="0"/>
          </a:p>
        </p:txBody>
      </p:sp>
      <p:pic>
        <p:nvPicPr>
          <p:cNvPr id="5" name="Picture 4">
            <a:extLst>
              <a:ext uri="{FF2B5EF4-FFF2-40B4-BE49-F238E27FC236}">
                <a16:creationId xmlns:a16="http://schemas.microsoft.com/office/drawing/2014/main" id="{1621793F-6763-4664-B551-62B200CFBCC7}"/>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10354487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22F4-4C64-4B2C-B856-506EDB0C6686}"/>
              </a:ext>
            </a:extLst>
          </p:cNvPr>
          <p:cNvSpPr>
            <a:spLocks noGrp="1"/>
          </p:cNvSpPr>
          <p:nvPr>
            <p:ph type="title"/>
          </p:nvPr>
        </p:nvSpPr>
        <p:spPr/>
        <p:txBody>
          <a:bodyPr/>
          <a:lstStyle/>
          <a:p>
            <a:r>
              <a:rPr lang="en-US" dirty="0"/>
              <a:t>Algorithm satisfy the following</a:t>
            </a:r>
          </a:p>
        </p:txBody>
      </p:sp>
      <p:sp>
        <p:nvSpPr>
          <p:cNvPr id="3" name="Slide Number Placeholder 2">
            <a:extLst>
              <a:ext uri="{FF2B5EF4-FFF2-40B4-BE49-F238E27FC236}">
                <a16:creationId xmlns:a16="http://schemas.microsoft.com/office/drawing/2014/main" id="{7449DA7E-5342-447C-9DAE-51BCED4A016C}"/>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3AD53F48-7F1A-4656-87A6-27D266BEEA9D}"/>
              </a:ext>
            </a:extLst>
          </p:cNvPr>
          <p:cNvSpPr>
            <a:spLocks noGrp="1"/>
          </p:cNvSpPr>
          <p:nvPr>
            <p:ph type="body" sz="quarter" idx="13"/>
          </p:nvPr>
        </p:nvSpPr>
        <p:spPr>
          <a:xfrm>
            <a:off x="1409700" y="1749570"/>
            <a:ext cx="8648700" cy="3928216"/>
          </a:xfrm>
        </p:spPr>
        <p:txBody>
          <a:bodyPr>
            <a:normAutofit/>
          </a:bodyPr>
          <a:lstStyle/>
          <a:p>
            <a:pPr marL="342900" indent="-342900" algn="l">
              <a:buFont typeface="+mj-lt"/>
              <a:buAutoNum type="arabicPeriod"/>
            </a:pPr>
            <a:r>
              <a:rPr lang="en-US" sz="1800" b="1" u="sng" dirty="0">
                <a:solidFill>
                  <a:srgbClr val="FF0000"/>
                </a:solidFill>
              </a:rPr>
              <a:t>Input:-</a:t>
            </a:r>
            <a:r>
              <a:rPr lang="en-US" sz="1800" dirty="0">
                <a:solidFill>
                  <a:srgbClr val="FF0000"/>
                </a:solidFill>
              </a:rPr>
              <a:t> </a:t>
            </a:r>
            <a:r>
              <a:rPr lang="en-US" sz="1800" dirty="0"/>
              <a:t>There should be 0 or more inputs supplied externally to the algorithm.</a:t>
            </a:r>
          </a:p>
          <a:p>
            <a:pPr marL="342900" indent="-342900" algn="l">
              <a:buFont typeface="+mj-lt"/>
              <a:buAutoNum type="arabicPeriod"/>
            </a:pPr>
            <a:r>
              <a:rPr lang="en-US" sz="1800" b="1" u="sng" dirty="0">
                <a:solidFill>
                  <a:srgbClr val="FF0000"/>
                </a:solidFill>
              </a:rPr>
              <a:t>Output:-</a:t>
            </a:r>
            <a:r>
              <a:rPr lang="en-US" sz="1800" dirty="0">
                <a:solidFill>
                  <a:srgbClr val="FF0000"/>
                </a:solidFill>
              </a:rPr>
              <a:t> </a:t>
            </a:r>
            <a:r>
              <a:rPr lang="en-US" sz="1800" dirty="0"/>
              <a:t>There should be at least 1 output obtained.</a:t>
            </a:r>
          </a:p>
          <a:p>
            <a:pPr marL="342900" indent="-342900" algn="l">
              <a:buFont typeface="+mj-lt"/>
              <a:buAutoNum type="arabicPeriod"/>
            </a:pPr>
            <a:r>
              <a:rPr lang="en-US" sz="1800" b="1" u="sng" dirty="0">
                <a:solidFill>
                  <a:srgbClr val="FF0000"/>
                </a:solidFill>
              </a:rPr>
              <a:t>Definiteness:-</a:t>
            </a:r>
            <a:r>
              <a:rPr lang="en-US" sz="1800" dirty="0">
                <a:solidFill>
                  <a:srgbClr val="FF0000"/>
                </a:solidFill>
              </a:rPr>
              <a:t> </a:t>
            </a:r>
            <a:r>
              <a:rPr lang="en-US" sz="1800" dirty="0"/>
              <a:t>Every step of the algorithm should be clear and well defined.</a:t>
            </a:r>
          </a:p>
          <a:p>
            <a:pPr marL="342900" indent="-342900" algn="l">
              <a:buFont typeface="+mj-lt"/>
              <a:buAutoNum type="arabicPeriod"/>
            </a:pPr>
            <a:r>
              <a:rPr lang="en-US" sz="1800" b="1" u="sng" dirty="0">
                <a:solidFill>
                  <a:srgbClr val="FF0000"/>
                </a:solidFill>
              </a:rPr>
              <a:t>Finiteness:-</a:t>
            </a:r>
            <a:r>
              <a:rPr lang="en-US" sz="1800" dirty="0">
                <a:solidFill>
                  <a:srgbClr val="FF0000"/>
                </a:solidFill>
              </a:rPr>
              <a:t> </a:t>
            </a:r>
            <a:r>
              <a:rPr lang="en-US" sz="1800" dirty="0"/>
              <a:t>The algorithm should have finite number of steps.</a:t>
            </a:r>
          </a:p>
          <a:p>
            <a:pPr marL="342900" indent="-342900" algn="l">
              <a:buFont typeface="+mj-lt"/>
              <a:buAutoNum type="arabicPeriod"/>
            </a:pPr>
            <a:r>
              <a:rPr lang="en-US" sz="1800" b="1" u="sng" dirty="0">
                <a:solidFill>
                  <a:srgbClr val="FF0000"/>
                </a:solidFill>
              </a:rPr>
              <a:t>Correctness:-</a:t>
            </a:r>
            <a:r>
              <a:rPr lang="en-US" sz="1800" dirty="0">
                <a:solidFill>
                  <a:srgbClr val="FF0000"/>
                </a:solidFill>
              </a:rPr>
              <a:t> </a:t>
            </a:r>
            <a:r>
              <a:rPr lang="en-US" sz="1800" dirty="0"/>
              <a:t>Every step of the algorithm must generate a correct output.</a:t>
            </a:r>
          </a:p>
        </p:txBody>
      </p:sp>
      <p:pic>
        <p:nvPicPr>
          <p:cNvPr id="5" name="Picture 4">
            <a:extLst>
              <a:ext uri="{FF2B5EF4-FFF2-40B4-BE49-F238E27FC236}">
                <a16:creationId xmlns:a16="http://schemas.microsoft.com/office/drawing/2014/main" id="{137217EA-05EF-4958-8C38-629C1E0A72EF}"/>
              </a:ext>
            </a:extLst>
          </p:cNvPr>
          <p:cNvPicPr>
            <a:picLocks noChangeAspect="1"/>
          </p:cNvPicPr>
          <p:nvPr/>
        </p:nvPicPr>
        <p:blipFill>
          <a:blip r:embed="rId2"/>
          <a:stretch>
            <a:fillRect/>
          </a:stretch>
        </p:blipFill>
        <p:spPr>
          <a:xfrm>
            <a:off x="7593161" y="-113589"/>
            <a:ext cx="4836299" cy="1655309"/>
          </a:xfrm>
          <a:prstGeom prst="rect">
            <a:avLst/>
          </a:prstGeom>
        </p:spPr>
      </p:pic>
    </p:spTree>
    <p:extLst>
      <p:ext uri="{BB962C8B-B14F-4D97-AF65-F5344CB8AC3E}">
        <p14:creationId xmlns:p14="http://schemas.microsoft.com/office/powerpoint/2010/main" val="2865337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2267</TotalTime>
  <Words>3092</Words>
  <Application>Microsoft Office PowerPoint</Application>
  <PresentationFormat>Widescreen</PresentationFormat>
  <Paragraphs>288</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Times New Roman</vt:lpstr>
      <vt:lpstr>Trade Gothic LT Pro</vt:lpstr>
      <vt:lpstr>Trebuchet MS</vt:lpstr>
      <vt:lpstr>Trebuchet MS (Headings)</vt:lpstr>
      <vt:lpstr>Office Theme</vt:lpstr>
      <vt:lpstr>PowerPoint Presentation</vt:lpstr>
      <vt:lpstr>Data Structure</vt:lpstr>
      <vt:lpstr>Introduction DSA</vt:lpstr>
      <vt:lpstr>Introduction:- DSA</vt:lpstr>
      <vt:lpstr>Data Structure Classification</vt:lpstr>
      <vt:lpstr>Table</vt:lpstr>
      <vt:lpstr>Bad programmers worry about the code. Good programmers worry about data structures and their relationships.”   - Linus Torvalds</vt:lpstr>
      <vt:lpstr>Algorithms</vt:lpstr>
      <vt:lpstr>Algorithm satisfy the following</vt:lpstr>
      <vt:lpstr>largest number among three different numbers</vt:lpstr>
      <vt:lpstr>Factorial of a number entered by the user</vt:lpstr>
      <vt:lpstr>Space Complexity</vt:lpstr>
      <vt:lpstr>Space Complexity</vt:lpstr>
      <vt:lpstr>Time Complexity</vt:lpstr>
      <vt:lpstr>Algorithms Space and Time Complexity</vt:lpstr>
      <vt:lpstr>DS Space and Time Complexity</vt:lpstr>
      <vt:lpstr>usage</vt:lpstr>
      <vt:lpstr>Not to mention, a programmer should know how to use an appropriate data structure in the right algorithm. There is a famous saying:  “A warrior should not just possess a weapon, he must know when and how to use it.”  -unknown</vt:lpstr>
      <vt:lpstr>Link-List</vt:lpstr>
      <vt:lpstr>Contents Link-List</vt:lpstr>
      <vt:lpstr>Link-List</vt:lpstr>
      <vt:lpstr>Link-list Representation and Example</vt:lpstr>
      <vt:lpstr>Link-list Types</vt:lpstr>
      <vt:lpstr>Singly Linked List</vt:lpstr>
      <vt:lpstr>Doubly Linked List</vt:lpstr>
      <vt:lpstr>Circular Linked List</vt:lpstr>
      <vt:lpstr>Usage</vt:lpstr>
      <vt:lpstr>Stack</vt:lpstr>
      <vt:lpstr>Introduction Stack</vt:lpstr>
      <vt:lpstr>The functions associated with Stack</vt:lpstr>
      <vt:lpstr>Example</vt:lpstr>
      <vt:lpstr>Working of Stack.</vt:lpstr>
      <vt:lpstr>Queue</vt:lpstr>
      <vt:lpstr>Queue</vt:lpstr>
      <vt:lpstr>The functions associated with Queue are:</vt:lpstr>
      <vt:lpstr>Example:</vt:lpstr>
      <vt:lpstr>Working of Queue.</vt:lpstr>
      <vt:lpstr>Tree</vt:lpstr>
      <vt:lpstr>Contents Tree</vt:lpstr>
      <vt:lpstr>Tree Data Structure</vt:lpstr>
      <vt:lpstr>Tree Terminologies</vt:lpstr>
      <vt:lpstr>Tree Terminologies</vt:lpstr>
      <vt:lpstr>Types of Tree </vt:lpstr>
      <vt:lpstr>Binary Tree </vt:lpstr>
      <vt:lpstr>Binary Search Tree(BST)</vt:lpstr>
      <vt:lpstr>Example of Binary Search Tree(BST)</vt:lpstr>
      <vt:lpstr>AVL Tree</vt:lpstr>
      <vt:lpstr>Balance Factor</vt:lpstr>
      <vt:lpstr>Tree Traversal</vt:lpstr>
      <vt:lpstr>Inorder Tree Traversal</vt:lpstr>
      <vt:lpstr>Preorder Tree Traversal</vt:lpstr>
      <vt:lpstr>Postorder Tree Traversal</vt:lpstr>
      <vt:lpstr>Example:</vt:lpstr>
      <vt:lpstr>Usage:</vt:lpstr>
      <vt:lpstr>Graph</vt:lpstr>
      <vt:lpstr>Graph Terminologies </vt:lpstr>
      <vt:lpstr>Example:</vt:lpstr>
      <vt:lpstr>Application of Graphs:</vt:lpstr>
      <vt:lpstr>Contact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Abdul Jabbar</dc:creator>
  <cp:lastModifiedBy>Abdul Jabbar</cp:lastModifiedBy>
  <cp:revision>75</cp:revision>
  <dcterms:created xsi:type="dcterms:W3CDTF">2021-02-07T14:15:03Z</dcterms:created>
  <dcterms:modified xsi:type="dcterms:W3CDTF">2021-02-16T16:32:55Z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