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8" r:id="rId25"/>
    <p:sldId id="286" r:id="rId26"/>
    <p:sldId id="287" r:id="rId27"/>
    <p:sldId id="28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B62B91E-65E3-4667-B797-860F68940953}" type="datetimeFigureOut">
              <a:rPr lang="en-US" smtClean="0"/>
              <a:t>02/21/23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A2DEB-CDE2-4B90-AE67-4BD79868921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4444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62B91E-65E3-4667-B797-860F68940953}" type="datetimeFigureOut">
              <a:rPr lang="en-US" smtClean="0"/>
              <a:t>02/21/23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A2DEB-CDE2-4B90-AE67-4BD798689215}" type="slidenum">
              <a:rPr lang="en-US" smtClean="0"/>
              <a:t>‹#›</a:t>
            </a:fld>
            <a:endParaRPr lang="en-US"/>
          </a:p>
        </p:txBody>
      </p:sp>
    </p:spTree>
    <p:extLst>
      <p:ext uri="{BB962C8B-B14F-4D97-AF65-F5344CB8AC3E}">
        <p14:creationId xmlns:p14="http://schemas.microsoft.com/office/powerpoint/2010/main" val="27946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62B91E-65E3-4667-B797-860F68940953}" type="datetimeFigureOut">
              <a:rPr lang="en-US" smtClean="0"/>
              <a:t>02/21/23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A2DEB-CDE2-4B90-AE67-4BD79868921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6971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62B91E-65E3-4667-B797-860F68940953}" type="datetimeFigureOut">
              <a:rPr lang="en-US" smtClean="0"/>
              <a:t>02/21/23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A2DEB-CDE2-4B90-AE67-4BD798689215}" type="slidenum">
              <a:rPr lang="en-US" smtClean="0"/>
              <a:t>‹#›</a:t>
            </a:fld>
            <a:endParaRPr lang="en-US"/>
          </a:p>
        </p:txBody>
      </p:sp>
    </p:spTree>
    <p:extLst>
      <p:ext uri="{BB962C8B-B14F-4D97-AF65-F5344CB8AC3E}">
        <p14:creationId xmlns:p14="http://schemas.microsoft.com/office/powerpoint/2010/main" val="2780510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62B91E-65E3-4667-B797-860F68940953}" type="datetimeFigureOut">
              <a:rPr lang="en-US" smtClean="0"/>
              <a:t>02/21/23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A2DEB-CDE2-4B90-AE67-4BD79868921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669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62B91E-65E3-4667-B797-860F68940953}" type="datetimeFigureOut">
              <a:rPr lang="en-US" smtClean="0"/>
              <a:t>02/21/23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A2DEB-CDE2-4B90-AE67-4BD798689215}" type="slidenum">
              <a:rPr lang="en-US" smtClean="0"/>
              <a:t>‹#›</a:t>
            </a:fld>
            <a:endParaRPr lang="en-US"/>
          </a:p>
        </p:txBody>
      </p:sp>
    </p:spTree>
    <p:extLst>
      <p:ext uri="{BB962C8B-B14F-4D97-AF65-F5344CB8AC3E}">
        <p14:creationId xmlns:p14="http://schemas.microsoft.com/office/powerpoint/2010/main" val="184418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62B91E-65E3-4667-B797-860F68940953}" type="datetimeFigureOut">
              <a:rPr lang="en-US" smtClean="0"/>
              <a:t>02/21/23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3A2DEB-CDE2-4B90-AE67-4BD798689215}" type="slidenum">
              <a:rPr lang="en-US" smtClean="0"/>
              <a:t>‹#›</a:t>
            </a:fld>
            <a:endParaRPr lang="en-US"/>
          </a:p>
        </p:txBody>
      </p:sp>
    </p:spTree>
    <p:extLst>
      <p:ext uri="{BB962C8B-B14F-4D97-AF65-F5344CB8AC3E}">
        <p14:creationId xmlns:p14="http://schemas.microsoft.com/office/powerpoint/2010/main" val="2599011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62B91E-65E3-4667-B797-860F68940953}" type="datetimeFigureOut">
              <a:rPr lang="en-US" smtClean="0"/>
              <a:t>02/21/23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3A2DEB-CDE2-4B90-AE67-4BD798689215}" type="slidenum">
              <a:rPr lang="en-US" smtClean="0"/>
              <a:t>‹#›</a:t>
            </a:fld>
            <a:endParaRPr lang="en-US"/>
          </a:p>
        </p:txBody>
      </p:sp>
    </p:spTree>
    <p:extLst>
      <p:ext uri="{BB962C8B-B14F-4D97-AF65-F5344CB8AC3E}">
        <p14:creationId xmlns:p14="http://schemas.microsoft.com/office/powerpoint/2010/main" val="31256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62B91E-65E3-4667-B797-860F68940953}" type="datetimeFigureOut">
              <a:rPr lang="en-US" smtClean="0"/>
              <a:t>02/21/23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3A2DEB-CDE2-4B90-AE67-4BD798689215}" type="slidenum">
              <a:rPr lang="en-US" smtClean="0"/>
              <a:t>‹#›</a:t>
            </a:fld>
            <a:endParaRPr lang="en-US"/>
          </a:p>
        </p:txBody>
      </p:sp>
    </p:spTree>
    <p:extLst>
      <p:ext uri="{BB962C8B-B14F-4D97-AF65-F5344CB8AC3E}">
        <p14:creationId xmlns:p14="http://schemas.microsoft.com/office/powerpoint/2010/main" val="790962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62B91E-65E3-4667-B797-860F68940953}" type="datetimeFigureOut">
              <a:rPr lang="en-US" smtClean="0"/>
              <a:t>02/21/23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A2DEB-CDE2-4B90-AE67-4BD798689215}" type="slidenum">
              <a:rPr lang="en-US" smtClean="0"/>
              <a:t>‹#›</a:t>
            </a:fld>
            <a:endParaRPr lang="en-US"/>
          </a:p>
        </p:txBody>
      </p:sp>
    </p:spTree>
    <p:extLst>
      <p:ext uri="{BB962C8B-B14F-4D97-AF65-F5344CB8AC3E}">
        <p14:creationId xmlns:p14="http://schemas.microsoft.com/office/powerpoint/2010/main" val="1232508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62B91E-65E3-4667-B797-860F68940953}" type="datetimeFigureOut">
              <a:rPr lang="en-US" smtClean="0"/>
              <a:t>02/21/23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A2DEB-CDE2-4B90-AE67-4BD79868921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1283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B62B91E-65E3-4667-B797-860F68940953}" type="datetimeFigureOut">
              <a:rPr lang="en-US" smtClean="0"/>
              <a:t>02/21/23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3A2DEB-CDE2-4B90-AE67-4BD79868921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38375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09C88-FA99-311B-1B8E-534109F863E1}"/>
              </a:ext>
            </a:extLst>
          </p:cNvPr>
          <p:cNvSpPr>
            <a:spLocks noGrp="1"/>
          </p:cNvSpPr>
          <p:nvPr>
            <p:ph type="ctrTitle"/>
          </p:nvPr>
        </p:nvSpPr>
        <p:spPr/>
        <p:txBody>
          <a:bodyPr>
            <a:normAutofit fontScale="90000"/>
          </a:bodyPr>
          <a:lstStyle/>
          <a:p>
            <a:pPr algn="ctr"/>
            <a:r>
              <a:rPr lang="en-US" sz="5400" dirty="0"/>
              <a:t>DESIGN AND ANALYSIS OF ALGORITHM</a:t>
            </a:r>
            <a:br>
              <a:rPr lang="en-US" sz="5400" dirty="0"/>
            </a:br>
            <a:r>
              <a:rPr lang="en-US" sz="1800" dirty="0"/>
              <a:t>LECTURE 3</a:t>
            </a:r>
            <a:endParaRPr lang="en-US" dirty="0"/>
          </a:p>
        </p:txBody>
      </p:sp>
      <p:sp>
        <p:nvSpPr>
          <p:cNvPr id="3" name="Subtitle 2">
            <a:extLst>
              <a:ext uri="{FF2B5EF4-FFF2-40B4-BE49-F238E27FC236}">
                <a16:creationId xmlns:a16="http://schemas.microsoft.com/office/drawing/2014/main" id="{A356E8E7-A9EF-5B13-F147-776ED26D794C}"/>
              </a:ext>
            </a:extLst>
          </p:cNvPr>
          <p:cNvSpPr>
            <a:spLocks noGrp="1"/>
          </p:cNvSpPr>
          <p:nvPr>
            <p:ph type="subTitle" idx="1"/>
          </p:nvPr>
        </p:nvSpPr>
        <p:spPr/>
        <p:txBody>
          <a:bodyPr/>
          <a:lstStyle/>
          <a:p>
            <a:r>
              <a:rPr lang="en-US" dirty="0"/>
              <a:t>OLUFEMI OLOLADE OLAEWE</a:t>
            </a:r>
          </a:p>
          <a:p>
            <a:r>
              <a:rPr lang="en-US" dirty="0"/>
              <a:t>SENIOR SOFTWARE DEVELOPER</a:t>
            </a:r>
          </a:p>
          <a:p>
            <a:r>
              <a:rPr lang="en-US" dirty="0"/>
              <a:t>[BSc. , M.PHIL]</a:t>
            </a:r>
          </a:p>
        </p:txBody>
      </p:sp>
    </p:spTree>
    <p:extLst>
      <p:ext uri="{BB962C8B-B14F-4D97-AF65-F5344CB8AC3E}">
        <p14:creationId xmlns:p14="http://schemas.microsoft.com/office/powerpoint/2010/main" val="3656203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C70A-2E59-89CA-F39E-146D132B4FAC}"/>
              </a:ext>
            </a:extLst>
          </p:cNvPr>
          <p:cNvSpPr>
            <a:spLocks noGrp="1"/>
          </p:cNvSpPr>
          <p:nvPr>
            <p:ph type="title"/>
          </p:nvPr>
        </p:nvSpPr>
        <p:spPr/>
        <p:txBody>
          <a:bodyPr>
            <a:normAutofit/>
          </a:bodyPr>
          <a:lstStyle/>
          <a:p>
            <a:r>
              <a:rPr lang="en-US" sz="2400" b="1" i="0" dirty="0">
                <a:solidFill>
                  <a:srgbClr val="000000"/>
                </a:solidFill>
                <a:effectLst/>
                <a:latin typeface="TimesNewRomanPS-BoldMT"/>
              </a:rPr>
              <a:t>Growth of Functions</a:t>
            </a:r>
            <a:r>
              <a:rPr lang="en-US" sz="6000" dirty="0"/>
              <a:t> </a:t>
            </a:r>
          </a:p>
        </p:txBody>
      </p:sp>
      <p:sp>
        <p:nvSpPr>
          <p:cNvPr id="3" name="Content Placeholder 2">
            <a:extLst>
              <a:ext uri="{FF2B5EF4-FFF2-40B4-BE49-F238E27FC236}">
                <a16:creationId xmlns:a16="http://schemas.microsoft.com/office/drawing/2014/main" id="{00B1F76A-68D6-F538-D96D-5BECE18C37BB}"/>
              </a:ext>
            </a:extLst>
          </p:cNvPr>
          <p:cNvSpPr>
            <a:spLocks noGrp="1"/>
          </p:cNvSpPr>
          <p:nvPr>
            <p:ph idx="1"/>
          </p:nvPr>
        </p:nvSpPr>
        <p:spPr/>
        <p:txBody>
          <a:bodyPr>
            <a:normAutofit/>
          </a:bodyPr>
          <a:lstStyle/>
          <a:p>
            <a:r>
              <a:rPr lang="en-US" sz="2800" b="0" i="0" dirty="0">
                <a:solidFill>
                  <a:srgbClr val="000000"/>
                </a:solidFill>
                <a:effectLst/>
                <a:latin typeface="TimesNewRomanPSMT"/>
              </a:rPr>
              <a:t>The order of growth of the running time of an algorithm gives a simple characterization of the algorithm’s efficiency and also allows us to compare the relative performance of the alternative</a:t>
            </a:r>
            <a:br>
              <a:rPr lang="en-US" sz="2800" b="0" i="0" dirty="0">
                <a:solidFill>
                  <a:srgbClr val="000000"/>
                </a:solidFill>
                <a:effectLst/>
                <a:latin typeface="TimesNewRomanPSMT"/>
              </a:rPr>
            </a:br>
            <a:r>
              <a:rPr lang="en-US" sz="2800" b="0" i="0" dirty="0">
                <a:solidFill>
                  <a:srgbClr val="000000"/>
                </a:solidFill>
                <a:effectLst/>
                <a:latin typeface="TimesNewRomanPSMT"/>
              </a:rPr>
              <a:t>algorithms</a:t>
            </a:r>
            <a:r>
              <a:rPr lang="en-US" sz="3200" dirty="0"/>
              <a:t> </a:t>
            </a:r>
            <a:br>
              <a:rPr lang="en-US" sz="3200" dirty="0"/>
            </a:br>
            <a:endParaRPr lang="en-US" sz="3200" dirty="0"/>
          </a:p>
        </p:txBody>
      </p:sp>
    </p:spTree>
    <p:extLst>
      <p:ext uri="{BB962C8B-B14F-4D97-AF65-F5344CB8AC3E}">
        <p14:creationId xmlns:p14="http://schemas.microsoft.com/office/powerpoint/2010/main" val="717210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404E3-56C2-0B3C-0CB1-56C4B88B2413}"/>
              </a:ext>
            </a:extLst>
          </p:cNvPr>
          <p:cNvSpPr>
            <a:spLocks noGrp="1"/>
          </p:cNvSpPr>
          <p:nvPr>
            <p:ph type="title"/>
          </p:nvPr>
        </p:nvSpPr>
        <p:spPr/>
        <p:txBody>
          <a:bodyPr>
            <a:normAutofit/>
          </a:bodyPr>
          <a:lstStyle/>
          <a:p>
            <a:r>
              <a:rPr lang="en-US" sz="2400" b="1" i="0" dirty="0">
                <a:solidFill>
                  <a:srgbClr val="000000"/>
                </a:solidFill>
                <a:effectLst/>
                <a:latin typeface="TimesNewRomanPS-BoldMT"/>
              </a:rPr>
              <a:t>Big – Oh and Big – Omega Notation</a:t>
            </a:r>
            <a:r>
              <a:rPr lang="en-US" sz="6000" dirty="0"/>
              <a:t> </a:t>
            </a:r>
          </a:p>
        </p:txBody>
      </p:sp>
      <p:sp>
        <p:nvSpPr>
          <p:cNvPr id="3" name="Content Placeholder 2">
            <a:extLst>
              <a:ext uri="{FF2B5EF4-FFF2-40B4-BE49-F238E27FC236}">
                <a16:creationId xmlns:a16="http://schemas.microsoft.com/office/drawing/2014/main" id="{672A676F-E63C-68DB-BF04-CBD63425DFB6}"/>
              </a:ext>
            </a:extLst>
          </p:cNvPr>
          <p:cNvSpPr>
            <a:spLocks noGrp="1"/>
          </p:cNvSpPr>
          <p:nvPr>
            <p:ph idx="1"/>
          </p:nvPr>
        </p:nvSpPr>
        <p:spPr/>
        <p:txBody>
          <a:bodyPr/>
          <a:lstStyle/>
          <a:p>
            <a:r>
              <a:rPr lang="en-US" dirty="0"/>
              <a:t>Class discussion</a:t>
            </a:r>
          </a:p>
        </p:txBody>
      </p:sp>
    </p:spTree>
    <p:extLst>
      <p:ext uri="{BB962C8B-B14F-4D97-AF65-F5344CB8AC3E}">
        <p14:creationId xmlns:p14="http://schemas.microsoft.com/office/powerpoint/2010/main" val="621462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E090D-F3F2-2046-8ACC-1BB1165E2E67}"/>
              </a:ext>
            </a:extLst>
          </p:cNvPr>
          <p:cNvSpPr>
            <a:spLocks noGrp="1"/>
          </p:cNvSpPr>
          <p:nvPr>
            <p:ph type="title"/>
          </p:nvPr>
        </p:nvSpPr>
        <p:spPr/>
        <p:txBody>
          <a:bodyPr>
            <a:normAutofit/>
          </a:bodyPr>
          <a:lstStyle/>
          <a:p>
            <a:r>
              <a:rPr lang="en-US" sz="2400" b="1" i="0" dirty="0">
                <a:solidFill>
                  <a:srgbClr val="000000"/>
                </a:solidFill>
                <a:effectLst/>
                <a:latin typeface="TimesNewRomanPS-BoldMT"/>
              </a:rPr>
              <a:t>Further Explanation on Growth Rate</a:t>
            </a:r>
            <a:r>
              <a:rPr lang="en-US" sz="6000" dirty="0"/>
              <a:t> </a:t>
            </a:r>
          </a:p>
        </p:txBody>
      </p:sp>
      <p:sp>
        <p:nvSpPr>
          <p:cNvPr id="3" name="Content Placeholder 2">
            <a:extLst>
              <a:ext uri="{FF2B5EF4-FFF2-40B4-BE49-F238E27FC236}">
                <a16:creationId xmlns:a16="http://schemas.microsoft.com/office/drawing/2014/main" id="{168FB27D-DC60-020C-B335-CBA68C6EA4D7}"/>
              </a:ext>
            </a:extLst>
          </p:cNvPr>
          <p:cNvSpPr>
            <a:spLocks noGrp="1"/>
          </p:cNvSpPr>
          <p:nvPr>
            <p:ph idx="1"/>
          </p:nvPr>
        </p:nvSpPr>
        <p:spPr/>
        <p:txBody>
          <a:bodyPr>
            <a:normAutofit/>
          </a:bodyPr>
          <a:lstStyle/>
          <a:p>
            <a:r>
              <a:rPr lang="en-US" sz="2400" b="0" i="0" dirty="0">
                <a:solidFill>
                  <a:srgbClr val="000000"/>
                </a:solidFill>
                <a:effectLst/>
                <a:latin typeface="TimesNewRomanPSMT"/>
              </a:rPr>
              <a:t>We shall assume that programs can be evaluated by comparing their running time functions, with</a:t>
            </a:r>
            <a:br>
              <a:rPr lang="en-US" sz="2400" b="0" i="0" dirty="0">
                <a:solidFill>
                  <a:srgbClr val="000000"/>
                </a:solidFill>
                <a:effectLst/>
                <a:latin typeface="TimesNewRomanPSMT"/>
              </a:rPr>
            </a:br>
            <a:r>
              <a:rPr lang="en-US" sz="2400" b="0" i="0" dirty="0">
                <a:solidFill>
                  <a:srgbClr val="000000"/>
                </a:solidFill>
                <a:effectLst/>
                <a:latin typeface="TimesNewRomanPSMT"/>
              </a:rPr>
              <a:t>the constant of proportionality neglected. Under this assumption, a program with the running</a:t>
            </a:r>
            <a:br>
              <a:rPr lang="en-US" sz="2400" b="0" i="0" dirty="0">
                <a:solidFill>
                  <a:srgbClr val="000000"/>
                </a:solidFill>
                <a:effectLst/>
                <a:latin typeface="TimesNewRomanPSMT"/>
              </a:rPr>
            </a:br>
            <a:r>
              <a:rPr lang="en-US" sz="2400" b="0" i="0" dirty="0">
                <a:solidFill>
                  <a:srgbClr val="000000"/>
                </a:solidFill>
                <a:effectLst/>
                <a:latin typeface="TimesNewRomanPSMT"/>
              </a:rPr>
              <a:t>time O(n^2) is better than one with running time O(n^3).</a:t>
            </a:r>
            <a:r>
              <a:rPr lang="en-US" sz="2800" dirty="0"/>
              <a:t> </a:t>
            </a:r>
            <a:br>
              <a:rPr lang="en-US" sz="2800" dirty="0"/>
            </a:br>
            <a:endParaRPr lang="en-US" sz="2800" dirty="0"/>
          </a:p>
        </p:txBody>
      </p:sp>
    </p:spTree>
    <p:extLst>
      <p:ext uri="{BB962C8B-B14F-4D97-AF65-F5344CB8AC3E}">
        <p14:creationId xmlns:p14="http://schemas.microsoft.com/office/powerpoint/2010/main" val="3828914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0EE63-517B-1B25-596E-828DB29086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1E1BE2-CBA8-66DF-24B2-2F76B00BAD93}"/>
              </a:ext>
            </a:extLst>
          </p:cNvPr>
          <p:cNvSpPr>
            <a:spLocks noGrp="1"/>
          </p:cNvSpPr>
          <p:nvPr>
            <p:ph idx="1"/>
          </p:nvPr>
        </p:nvSpPr>
        <p:spPr/>
        <p:txBody>
          <a:bodyPr>
            <a:normAutofit fontScale="92500" lnSpcReduction="10000"/>
          </a:bodyPr>
          <a:lstStyle/>
          <a:p>
            <a:r>
              <a:rPr lang="en-US" sz="2400" b="0" i="0" dirty="0">
                <a:solidFill>
                  <a:srgbClr val="000000"/>
                </a:solidFill>
                <a:effectLst/>
                <a:latin typeface="TimesNewRomanPSMT"/>
              </a:rPr>
              <a:t>Beside constant factors due to the nature of the program itself. It is possible for example, that</a:t>
            </a:r>
            <a:br>
              <a:rPr lang="en-US" sz="2400" b="0" i="0" dirty="0">
                <a:solidFill>
                  <a:srgbClr val="000000"/>
                </a:solidFill>
                <a:effectLst/>
                <a:latin typeface="TimesNewRomanPSMT"/>
              </a:rPr>
            </a:br>
            <a:r>
              <a:rPr lang="en-US" sz="2400" b="0" i="0" dirty="0">
                <a:solidFill>
                  <a:srgbClr val="000000"/>
                </a:solidFill>
                <a:effectLst/>
                <a:latin typeface="TimesNewRomanPSMT"/>
              </a:rPr>
              <a:t>with a particular compiler-machine combination, the first program takes 100n^2 milliseconds,</a:t>
            </a:r>
            <a:br>
              <a:rPr lang="en-US" sz="2400" b="0" i="0" dirty="0">
                <a:solidFill>
                  <a:srgbClr val="000000"/>
                </a:solidFill>
                <a:effectLst/>
                <a:latin typeface="TimesNewRomanPSMT"/>
              </a:rPr>
            </a:br>
            <a:r>
              <a:rPr lang="en-US" sz="2400" b="0" i="0" dirty="0">
                <a:solidFill>
                  <a:srgbClr val="000000"/>
                </a:solidFill>
                <a:effectLst/>
                <a:latin typeface="TimesNewRomanPSMT"/>
              </a:rPr>
              <a:t>whiles the second takes 5n^3 milliseconds.</a:t>
            </a:r>
            <a:br>
              <a:rPr lang="en-US" sz="2400" b="0" i="0" dirty="0">
                <a:solidFill>
                  <a:srgbClr val="000000"/>
                </a:solidFill>
                <a:effectLst/>
                <a:latin typeface="TimesNewRomanPSMT"/>
              </a:rPr>
            </a:br>
            <a:r>
              <a:rPr lang="en-US" sz="2400" b="0" i="0" dirty="0">
                <a:solidFill>
                  <a:srgbClr val="000000"/>
                </a:solidFill>
                <a:effectLst/>
                <a:latin typeface="TimesNewRomanPSMT"/>
              </a:rPr>
              <a:t>Wouldn’t the 5n^3 program be better than the 100n^2 program?</a:t>
            </a:r>
            <a:br>
              <a:rPr lang="en-US" sz="2400" b="0" i="0" dirty="0">
                <a:solidFill>
                  <a:srgbClr val="000000"/>
                </a:solidFill>
                <a:effectLst/>
                <a:latin typeface="TimesNewRomanPSMT"/>
              </a:rPr>
            </a:br>
            <a:r>
              <a:rPr lang="en-US" sz="2400" b="0" i="0" dirty="0">
                <a:solidFill>
                  <a:srgbClr val="000000"/>
                </a:solidFill>
                <a:effectLst/>
                <a:latin typeface="TimesNewRomanPSMT"/>
              </a:rPr>
              <a:t>The answer to the question depends on the types of inputs the programs are expected to process.</a:t>
            </a:r>
            <a:br>
              <a:rPr lang="en-US" sz="2400" b="0" i="0" dirty="0">
                <a:solidFill>
                  <a:srgbClr val="000000"/>
                </a:solidFill>
                <a:effectLst/>
                <a:latin typeface="TimesNewRomanPSMT"/>
              </a:rPr>
            </a:br>
            <a:r>
              <a:rPr lang="en-US" sz="2400" b="0" i="0" dirty="0">
                <a:solidFill>
                  <a:srgbClr val="000000"/>
                </a:solidFill>
                <a:effectLst/>
                <a:latin typeface="TimesNewRomanPSMT"/>
              </a:rPr>
              <a:t>For input of size n &lt; 20, the program with running time 5n3 will be faster than the runtime 100n2.</a:t>
            </a:r>
            <a:br>
              <a:rPr lang="en-US" sz="2400" b="0" i="0" dirty="0">
                <a:solidFill>
                  <a:srgbClr val="000000"/>
                </a:solidFill>
                <a:effectLst/>
                <a:latin typeface="TimesNewRomanPSMT"/>
              </a:rPr>
            </a:br>
            <a:r>
              <a:rPr lang="en-US" sz="2400" b="0" i="0" dirty="0">
                <a:solidFill>
                  <a:srgbClr val="000000"/>
                </a:solidFill>
                <a:effectLst/>
                <a:latin typeface="TimesNewRomanPSMT"/>
              </a:rPr>
              <a:t>Therefore, if the program is to be run mainly on inputs small size, we would indeed prefer the program whose running time was 0(n3)</a:t>
            </a:r>
            <a:r>
              <a:rPr lang="en-US" sz="2800" dirty="0"/>
              <a:t> </a:t>
            </a:r>
            <a:br>
              <a:rPr lang="en-US" sz="2800" dirty="0"/>
            </a:br>
            <a:endParaRPr lang="en-US" sz="2800" dirty="0"/>
          </a:p>
        </p:txBody>
      </p:sp>
    </p:spTree>
    <p:extLst>
      <p:ext uri="{BB962C8B-B14F-4D97-AF65-F5344CB8AC3E}">
        <p14:creationId xmlns:p14="http://schemas.microsoft.com/office/powerpoint/2010/main" val="2752179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52C87-8B45-F35E-4D49-181F65C786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D5852A-283B-7332-6B7C-5ABB20E297B8}"/>
              </a:ext>
            </a:extLst>
          </p:cNvPr>
          <p:cNvSpPr>
            <a:spLocks noGrp="1"/>
          </p:cNvSpPr>
          <p:nvPr>
            <p:ph idx="1"/>
          </p:nvPr>
        </p:nvSpPr>
        <p:spPr/>
        <p:txBody>
          <a:bodyPr>
            <a:normAutofit fontScale="92500"/>
          </a:bodyPr>
          <a:lstStyle/>
          <a:p>
            <a:pPr>
              <a:buFont typeface="Wingdings" panose="05000000000000000000" pitchFamily="2" charset="2"/>
              <a:buChar char="q"/>
            </a:pPr>
            <a:r>
              <a:rPr lang="en-US" b="0" i="0" dirty="0">
                <a:solidFill>
                  <a:srgbClr val="000000"/>
                </a:solidFill>
                <a:effectLst/>
                <a:latin typeface="TimesNewRomanPSMT"/>
              </a:rPr>
              <a:t>as </a:t>
            </a:r>
            <a:r>
              <a:rPr lang="en-US" b="0" i="1" dirty="0">
                <a:solidFill>
                  <a:srgbClr val="000000"/>
                </a:solidFill>
                <a:effectLst/>
                <a:latin typeface="TimesNewRomanPS-ItalicMT"/>
              </a:rPr>
              <a:t>n </a:t>
            </a:r>
            <a:r>
              <a:rPr lang="en-US" b="0" i="0" dirty="0">
                <a:solidFill>
                  <a:srgbClr val="000000"/>
                </a:solidFill>
                <a:effectLst/>
                <a:latin typeface="TimesNewRomanPSMT"/>
              </a:rPr>
              <a:t>gets large, the ratio of the running times which is 5n3/100n2 = n/20 gets arbitrarily</a:t>
            </a:r>
            <a:br>
              <a:rPr lang="en-US" b="0" i="0" dirty="0">
                <a:solidFill>
                  <a:srgbClr val="000000"/>
                </a:solidFill>
                <a:effectLst/>
                <a:latin typeface="TimesNewRomanPSMT"/>
              </a:rPr>
            </a:br>
            <a:r>
              <a:rPr lang="en-US" b="0" i="0" dirty="0">
                <a:solidFill>
                  <a:srgbClr val="000000"/>
                </a:solidFill>
                <a:effectLst/>
                <a:latin typeface="TimesNewRomanPSMT"/>
              </a:rPr>
              <a:t>large</a:t>
            </a:r>
            <a:r>
              <a:rPr lang="en-US" sz="3000" dirty="0"/>
              <a:t> </a:t>
            </a:r>
          </a:p>
          <a:p>
            <a:pPr>
              <a:buFont typeface="Wingdings" panose="05000000000000000000" pitchFamily="2" charset="2"/>
              <a:buChar char="q"/>
            </a:pPr>
            <a:r>
              <a:rPr lang="en-US" b="0" i="0" dirty="0">
                <a:solidFill>
                  <a:srgbClr val="000000"/>
                </a:solidFill>
                <a:effectLst/>
                <a:latin typeface="TimesNewRomanPSMT"/>
              </a:rPr>
              <a:t>Thus, as the size of the inputs increases, the 0(n3) program will take significantly more</a:t>
            </a:r>
            <a:br>
              <a:rPr lang="en-US" b="0" i="0" dirty="0">
                <a:solidFill>
                  <a:srgbClr val="000000"/>
                </a:solidFill>
                <a:effectLst/>
                <a:latin typeface="TimesNewRomanPSMT"/>
              </a:rPr>
            </a:br>
            <a:r>
              <a:rPr lang="en-US" b="0" i="0" dirty="0">
                <a:solidFill>
                  <a:srgbClr val="000000"/>
                </a:solidFill>
                <a:effectLst/>
                <a:latin typeface="TimesNewRomanPSMT"/>
              </a:rPr>
              <a:t>time than the 0(n2) program.</a:t>
            </a:r>
            <a:r>
              <a:rPr lang="en-US" sz="3000" dirty="0"/>
              <a:t> </a:t>
            </a:r>
            <a:br>
              <a:rPr lang="en-US" dirty="0"/>
            </a:br>
            <a:endParaRPr lang="en-US" dirty="0"/>
          </a:p>
          <a:p>
            <a:pPr>
              <a:buFont typeface="Wingdings" panose="05000000000000000000" pitchFamily="2" charset="2"/>
              <a:buChar char="q"/>
            </a:pPr>
            <a:r>
              <a:rPr lang="en-US" sz="2100" b="0" i="0" dirty="0">
                <a:solidFill>
                  <a:srgbClr val="000000"/>
                </a:solidFill>
                <a:effectLst/>
                <a:latin typeface="TimesNewRomanPSMT"/>
              </a:rPr>
              <a:t>Another reason for at least considering programs whose growth rate are as low as possible is that,</a:t>
            </a:r>
            <a:br>
              <a:rPr lang="en-US" sz="2100" b="0" i="0" dirty="0">
                <a:solidFill>
                  <a:srgbClr val="000000"/>
                </a:solidFill>
                <a:effectLst/>
                <a:latin typeface="TimesNewRomanPSMT"/>
              </a:rPr>
            </a:br>
            <a:r>
              <a:rPr lang="en-US" sz="2100" b="0" i="0" dirty="0">
                <a:solidFill>
                  <a:srgbClr val="000000"/>
                </a:solidFill>
                <a:effectLst/>
                <a:latin typeface="TimesNewRomanPSMT"/>
              </a:rPr>
              <a:t>the growth rate ultimately determines how big a problem we can solve on a computer.</a:t>
            </a:r>
            <a:br>
              <a:rPr lang="en-US" sz="2100" b="0" i="0" dirty="0">
                <a:solidFill>
                  <a:srgbClr val="000000"/>
                </a:solidFill>
                <a:effectLst/>
                <a:latin typeface="TimesNewRomanPSMT"/>
              </a:rPr>
            </a:br>
            <a:r>
              <a:rPr lang="en-US" sz="2100" b="0" i="0" dirty="0">
                <a:solidFill>
                  <a:srgbClr val="000000"/>
                </a:solidFill>
                <a:effectLst/>
                <a:latin typeface="TimesNewRomanPSMT"/>
              </a:rPr>
              <a:t>Put another way, as computers get faster, our desire to solve large problems then continue to</a:t>
            </a:r>
            <a:br>
              <a:rPr lang="en-US" sz="2100" b="0" i="0" dirty="0">
                <a:solidFill>
                  <a:srgbClr val="000000"/>
                </a:solidFill>
                <a:effectLst/>
                <a:latin typeface="TimesNewRomanPSMT"/>
              </a:rPr>
            </a:br>
            <a:r>
              <a:rPr lang="en-US" sz="2100" b="0" i="0" dirty="0">
                <a:solidFill>
                  <a:srgbClr val="000000"/>
                </a:solidFill>
                <a:effectLst/>
                <a:latin typeface="TimesNewRomanPSMT"/>
              </a:rPr>
              <a:t>increase. However, unless a problem has a low growth rate such as 0(n) or </a:t>
            </a:r>
            <a:r>
              <a:rPr lang="en-US" sz="2100" b="0" i="0" dirty="0">
                <a:solidFill>
                  <a:srgbClr val="000000"/>
                </a:solidFill>
                <a:effectLst/>
                <a:latin typeface="CambriaMath"/>
              </a:rPr>
              <a:t>0(</a:t>
            </a:r>
            <a:r>
              <a:rPr lang="en-US" sz="2100" b="0" i="0" dirty="0" err="1">
                <a:solidFill>
                  <a:srgbClr val="000000"/>
                </a:solidFill>
                <a:effectLst/>
                <a:latin typeface="CambriaMath"/>
              </a:rPr>
              <a:t>nlogn</a:t>
            </a:r>
            <a:r>
              <a:rPr lang="en-US" sz="2100" b="0" i="0" dirty="0">
                <a:solidFill>
                  <a:srgbClr val="000000"/>
                </a:solidFill>
                <a:effectLst/>
                <a:latin typeface="CambriaMath"/>
              </a:rPr>
              <a:t>)</a:t>
            </a:r>
            <a:r>
              <a:rPr lang="en-US" sz="2100" b="0" i="0" dirty="0">
                <a:solidFill>
                  <a:srgbClr val="000000"/>
                </a:solidFill>
                <a:effectLst/>
                <a:latin typeface="TimesNewRomanPSMT"/>
              </a:rPr>
              <a:t>, a modest</a:t>
            </a:r>
            <a:br>
              <a:rPr lang="en-US" sz="2100" b="0" i="0" dirty="0">
                <a:solidFill>
                  <a:srgbClr val="000000"/>
                </a:solidFill>
                <a:effectLst/>
                <a:latin typeface="TimesNewRomanPSMT"/>
              </a:rPr>
            </a:br>
            <a:r>
              <a:rPr lang="en-US" sz="2100" b="0" i="0" dirty="0">
                <a:solidFill>
                  <a:srgbClr val="000000"/>
                </a:solidFill>
                <a:effectLst/>
                <a:latin typeface="TimesNewRomanPSMT"/>
              </a:rPr>
              <a:t>increase in computer speed makes very little difference in the size of the largest problem we can</a:t>
            </a:r>
            <a:br>
              <a:rPr lang="en-US" sz="2100" b="0" i="0" dirty="0">
                <a:solidFill>
                  <a:srgbClr val="000000"/>
                </a:solidFill>
                <a:effectLst/>
                <a:latin typeface="TimesNewRomanPSMT"/>
              </a:rPr>
            </a:br>
            <a:r>
              <a:rPr lang="en-US" sz="2100" b="0" i="0" dirty="0">
                <a:solidFill>
                  <a:srgbClr val="000000"/>
                </a:solidFill>
                <a:effectLst/>
                <a:latin typeface="TimesNewRomanPSMT"/>
              </a:rPr>
              <a:t>solve in a fix amount of time.</a:t>
            </a:r>
            <a:r>
              <a:rPr lang="en-US" sz="2400" dirty="0"/>
              <a:t> </a:t>
            </a:r>
            <a:br>
              <a:rPr lang="en-US" dirty="0"/>
            </a:br>
            <a:endParaRPr lang="en-US" dirty="0"/>
          </a:p>
        </p:txBody>
      </p:sp>
    </p:spTree>
    <p:extLst>
      <p:ext uri="{BB962C8B-B14F-4D97-AF65-F5344CB8AC3E}">
        <p14:creationId xmlns:p14="http://schemas.microsoft.com/office/powerpoint/2010/main" val="3364285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2561C-0BB2-FE93-EC66-E41A98721CD0}"/>
              </a:ext>
            </a:extLst>
          </p:cNvPr>
          <p:cNvSpPr>
            <a:spLocks noGrp="1"/>
          </p:cNvSpPr>
          <p:nvPr>
            <p:ph type="title"/>
          </p:nvPr>
        </p:nvSpPr>
        <p:spPr/>
        <p:txBody>
          <a:bodyPr/>
          <a:lstStyle/>
          <a:p>
            <a:r>
              <a:rPr lang="en-US" dirty="0"/>
              <a:t>Example 1</a:t>
            </a:r>
          </a:p>
        </p:txBody>
      </p:sp>
      <p:sp>
        <p:nvSpPr>
          <p:cNvPr id="3" name="Content Placeholder 2">
            <a:extLst>
              <a:ext uri="{FF2B5EF4-FFF2-40B4-BE49-F238E27FC236}">
                <a16:creationId xmlns:a16="http://schemas.microsoft.com/office/drawing/2014/main" id="{07E50BC5-3FC8-9B7C-8190-4EE56BFCC6A4}"/>
              </a:ext>
            </a:extLst>
          </p:cNvPr>
          <p:cNvSpPr>
            <a:spLocks noGrp="1"/>
          </p:cNvSpPr>
          <p:nvPr>
            <p:ph idx="1"/>
          </p:nvPr>
        </p:nvSpPr>
        <p:spPr/>
        <p:txBody>
          <a:bodyPr>
            <a:normAutofit/>
          </a:bodyPr>
          <a:lstStyle/>
          <a:p>
            <a:r>
              <a:rPr lang="en-US" sz="2400" b="0" i="0" dirty="0">
                <a:solidFill>
                  <a:srgbClr val="000000"/>
                </a:solidFill>
                <a:effectLst/>
                <a:latin typeface="TimesNewRomanPSMT"/>
              </a:rPr>
              <a:t>We see the running times of four programs with different time complexities, measured in seconds, for a particular compiler-machine combination in the diagram below.</a:t>
            </a:r>
            <a:br>
              <a:rPr lang="en-US" sz="2400" b="0" i="0" dirty="0">
                <a:solidFill>
                  <a:srgbClr val="000000"/>
                </a:solidFill>
                <a:effectLst/>
                <a:latin typeface="TimesNewRomanPSMT"/>
              </a:rPr>
            </a:br>
            <a:r>
              <a:rPr lang="en-US" sz="2400" b="0" i="0" dirty="0">
                <a:solidFill>
                  <a:srgbClr val="000000"/>
                </a:solidFill>
                <a:effectLst/>
                <a:latin typeface="TimesNewRomanPSMT"/>
              </a:rPr>
              <a:t>Suppose we can afford thousand seconds or about 20minutes to solve a given problem.</a:t>
            </a:r>
            <a:br>
              <a:rPr lang="en-US" sz="2400" b="0" i="0" dirty="0">
                <a:solidFill>
                  <a:srgbClr val="000000"/>
                </a:solidFill>
                <a:effectLst/>
                <a:latin typeface="TimesNewRomanPSMT"/>
              </a:rPr>
            </a:br>
            <a:r>
              <a:rPr lang="en-US" sz="2400" b="0" i="0" dirty="0">
                <a:solidFill>
                  <a:srgbClr val="000000"/>
                </a:solidFill>
                <a:effectLst/>
                <a:latin typeface="TimesNewRomanPSMT"/>
              </a:rPr>
              <a:t>How large a problem can we solve? In 10^3seconds, each of the four algorithms can solve roughly</a:t>
            </a:r>
            <a:br>
              <a:rPr lang="en-US" sz="2400" b="0" i="0" dirty="0">
                <a:solidFill>
                  <a:srgbClr val="000000"/>
                </a:solidFill>
                <a:effectLst/>
                <a:latin typeface="TimesNewRomanPSMT"/>
              </a:rPr>
            </a:br>
            <a:r>
              <a:rPr lang="en-US" sz="2400" b="0" i="0" dirty="0">
                <a:solidFill>
                  <a:srgbClr val="000000"/>
                </a:solidFill>
                <a:effectLst/>
                <a:latin typeface="TimesNewRomanPSMT"/>
              </a:rPr>
              <a:t>the same size of problem as shown below:</a:t>
            </a:r>
            <a:r>
              <a:rPr lang="en-US" sz="2800" dirty="0"/>
              <a:t> </a:t>
            </a:r>
            <a:br>
              <a:rPr lang="en-US" sz="2800" dirty="0"/>
            </a:br>
            <a:endParaRPr lang="en-US" sz="2800" dirty="0"/>
          </a:p>
        </p:txBody>
      </p:sp>
    </p:spTree>
    <p:extLst>
      <p:ext uri="{BB962C8B-B14F-4D97-AF65-F5344CB8AC3E}">
        <p14:creationId xmlns:p14="http://schemas.microsoft.com/office/powerpoint/2010/main" val="4129984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52F6288-00E1-D1E8-5DB5-180F8C0BB0EA}"/>
              </a:ext>
            </a:extLst>
          </p:cNvPr>
          <p:cNvPicPr>
            <a:picLocks noGrp="1" noChangeAspect="1"/>
          </p:cNvPicPr>
          <p:nvPr>
            <p:ph idx="1"/>
          </p:nvPr>
        </p:nvPicPr>
        <p:blipFill>
          <a:blip r:embed="rId2"/>
          <a:stretch>
            <a:fillRect/>
          </a:stretch>
        </p:blipFill>
        <p:spPr>
          <a:xfrm>
            <a:off x="200583" y="781050"/>
            <a:ext cx="10543618" cy="5431775"/>
          </a:xfrm>
        </p:spPr>
      </p:pic>
    </p:spTree>
    <p:extLst>
      <p:ext uri="{BB962C8B-B14F-4D97-AF65-F5344CB8AC3E}">
        <p14:creationId xmlns:p14="http://schemas.microsoft.com/office/powerpoint/2010/main" val="383015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C9BC5-69F5-5B2A-393F-BD7E099911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63A71B-FDD0-A612-8A93-B9A7E183AFFB}"/>
              </a:ext>
            </a:extLst>
          </p:cNvPr>
          <p:cNvSpPr>
            <a:spLocks noGrp="1"/>
          </p:cNvSpPr>
          <p:nvPr>
            <p:ph idx="1"/>
          </p:nvPr>
        </p:nvSpPr>
        <p:spPr/>
        <p:txBody>
          <a:bodyPr/>
          <a:lstStyle/>
          <a:p>
            <a:r>
              <a:rPr lang="en-US" sz="1800" b="0" i="0" dirty="0">
                <a:solidFill>
                  <a:srgbClr val="000000"/>
                </a:solidFill>
                <a:effectLst/>
                <a:latin typeface="TimesNewRomanPSMT"/>
              </a:rPr>
              <a:t>Suppose that, we now buy a machine that runs ten times faster at no additional cost. Then for the</a:t>
            </a:r>
            <a:br>
              <a:rPr lang="en-US" sz="1800" b="0" i="0" dirty="0">
                <a:solidFill>
                  <a:srgbClr val="000000"/>
                </a:solidFill>
                <a:effectLst/>
                <a:latin typeface="TimesNewRomanPSMT"/>
              </a:rPr>
            </a:br>
            <a:r>
              <a:rPr lang="en-US" sz="1800" b="0" i="0" dirty="0">
                <a:solidFill>
                  <a:srgbClr val="000000"/>
                </a:solidFill>
                <a:effectLst/>
                <a:latin typeface="TimesNewRomanPSMT"/>
              </a:rPr>
              <a:t>same cost, we can speed up 10^3 seconds on a problem where we spent 10^4 seconds. </a:t>
            </a:r>
          </a:p>
          <a:p>
            <a:endParaRPr lang="en-US" sz="1800" dirty="0">
              <a:solidFill>
                <a:srgbClr val="000000"/>
              </a:solidFill>
              <a:latin typeface="TimesNewRomanPSMT"/>
            </a:endParaRPr>
          </a:p>
          <a:p>
            <a:endParaRPr lang="en-US" dirty="0"/>
          </a:p>
        </p:txBody>
      </p:sp>
    </p:spTree>
    <p:extLst>
      <p:ext uri="{BB962C8B-B14F-4D97-AF65-F5344CB8AC3E}">
        <p14:creationId xmlns:p14="http://schemas.microsoft.com/office/powerpoint/2010/main" val="1472263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99980-D517-8917-2F3C-194D6DC6AB3B}"/>
              </a:ext>
            </a:extLst>
          </p:cNvPr>
          <p:cNvSpPr>
            <a:spLocks noGrp="1"/>
          </p:cNvSpPr>
          <p:nvPr>
            <p:ph type="title"/>
          </p:nvPr>
        </p:nvSpPr>
        <p:spPr/>
        <p:txBody>
          <a:bodyPr/>
          <a:lstStyle/>
          <a:p>
            <a:r>
              <a:rPr lang="en-US" dirty="0"/>
              <a:t>Running time table</a:t>
            </a:r>
          </a:p>
        </p:txBody>
      </p:sp>
      <p:pic>
        <p:nvPicPr>
          <p:cNvPr id="5" name="Content Placeholder 4">
            <a:extLst>
              <a:ext uri="{FF2B5EF4-FFF2-40B4-BE49-F238E27FC236}">
                <a16:creationId xmlns:a16="http://schemas.microsoft.com/office/drawing/2014/main" id="{BC371881-B9AC-FDEA-5816-077DF07D6DFB}"/>
              </a:ext>
            </a:extLst>
          </p:cNvPr>
          <p:cNvPicPr>
            <a:picLocks noGrp="1" noChangeAspect="1"/>
          </p:cNvPicPr>
          <p:nvPr>
            <p:ph idx="1"/>
          </p:nvPr>
        </p:nvPicPr>
        <p:blipFill>
          <a:blip r:embed="rId2"/>
          <a:stretch>
            <a:fillRect/>
          </a:stretch>
        </p:blipFill>
        <p:spPr>
          <a:xfrm>
            <a:off x="1138238" y="2084832"/>
            <a:ext cx="9720262" cy="2016437"/>
          </a:xfrm>
        </p:spPr>
      </p:pic>
      <p:pic>
        <p:nvPicPr>
          <p:cNvPr id="7" name="Picture 6">
            <a:extLst>
              <a:ext uri="{FF2B5EF4-FFF2-40B4-BE49-F238E27FC236}">
                <a16:creationId xmlns:a16="http://schemas.microsoft.com/office/drawing/2014/main" id="{D2325AB5-7A39-39D5-49BF-21CBD8F0E365}"/>
              </a:ext>
            </a:extLst>
          </p:cNvPr>
          <p:cNvPicPr>
            <a:picLocks noChangeAspect="1"/>
          </p:cNvPicPr>
          <p:nvPr/>
        </p:nvPicPr>
        <p:blipFill>
          <a:blip r:embed="rId3"/>
          <a:stretch>
            <a:fillRect/>
          </a:stretch>
        </p:blipFill>
        <p:spPr>
          <a:xfrm>
            <a:off x="1187054" y="3837297"/>
            <a:ext cx="9817892" cy="1274032"/>
          </a:xfrm>
          <a:prstGeom prst="rect">
            <a:avLst/>
          </a:prstGeom>
        </p:spPr>
      </p:pic>
    </p:spTree>
    <p:extLst>
      <p:ext uri="{BB962C8B-B14F-4D97-AF65-F5344CB8AC3E}">
        <p14:creationId xmlns:p14="http://schemas.microsoft.com/office/powerpoint/2010/main" val="2107013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105557-7DB3-12CE-DF5D-E66B251EC124}"/>
              </a:ext>
            </a:extLst>
          </p:cNvPr>
          <p:cNvPicPr>
            <a:picLocks noChangeAspect="1"/>
          </p:cNvPicPr>
          <p:nvPr/>
        </p:nvPicPr>
        <p:blipFill>
          <a:blip r:embed="rId2"/>
          <a:stretch>
            <a:fillRect/>
          </a:stretch>
        </p:blipFill>
        <p:spPr>
          <a:xfrm>
            <a:off x="2668017" y="923544"/>
            <a:ext cx="3916172" cy="3013183"/>
          </a:xfrm>
          <a:prstGeom prst="rect">
            <a:avLst/>
          </a:prstGeom>
        </p:spPr>
      </p:pic>
      <p:pic>
        <p:nvPicPr>
          <p:cNvPr id="9" name="Picture 8">
            <a:extLst>
              <a:ext uri="{FF2B5EF4-FFF2-40B4-BE49-F238E27FC236}">
                <a16:creationId xmlns:a16="http://schemas.microsoft.com/office/drawing/2014/main" id="{BB115089-49F3-C4A4-C1C5-B9E65DA10BFC}"/>
              </a:ext>
            </a:extLst>
          </p:cNvPr>
          <p:cNvPicPr>
            <a:picLocks noChangeAspect="1"/>
          </p:cNvPicPr>
          <p:nvPr/>
        </p:nvPicPr>
        <p:blipFill rotWithShape="1">
          <a:blip r:embed="rId3"/>
          <a:srcRect t="16632"/>
          <a:stretch/>
        </p:blipFill>
        <p:spPr>
          <a:xfrm>
            <a:off x="2719520" y="3936727"/>
            <a:ext cx="2902642" cy="1273174"/>
          </a:xfrm>
          <a:prstGeom prst="rect">
            <a:avLst/>
          </a:prstGeom>
        </p:spPr>
      </p:pic>
    </p:spTree>
    <p:extLst>
      <p:ext uri="{BB962C8B-B14F-4D97-AF65-F5344CB8AC3E}">
        <p14:creationId xmlns:p14="http://schemas.microsoft.com/office/powerpoint/2010/main" val="298224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BFB5F-D862-12AC-7506-310372F8355D}"/>
              </a:ext>
            </a:extLst>
          </p:cNvPr>
          <p:cNvSpPr>
            <a:spLocks noGrp="1"/>
          </p:cNvSpPr>
          <p:nvPr>
            <p:ph type="title"/>
          </p:nvPr>
        </p:nvSpPr>
        <p:spPr/>
        <p:txBody>
          <a:bodyPr>
            <a:normAutofit fontScale="90000"/>
          </a:bodyPr>
          <a:lstStyle/>
          <a:p>
            <a:r>
              <a:rPr lang="en-US" sz="3200" b="1" i="0" dirty="0">
                <a:solidFill>
                  <a:srgbClr val="000000"/>
                </a:solidFill>
                <a:effectLst/>
                <a:latin typeface="TimesNewRomanPS-BoldMT"/>
              </a:rPr>
              <a:t>MATHEMATICAL PROOF TECHNIQUES CONTD.</a:t>
            </a:r>
            <a:r>
              <a:rPr lang="en-US" sz="7200" dirty="0"/>
              <a:t> </a:t>
            </a:r>
            <a:br>
              <a:rPr lang="en-US" sz="7200" dirty="0"/>
            </a:br>
            <a:r>
              <a:rPr lang="en-US" sz="1800" b="1" i="0" dirty="0">
                <a:solidFill>
                  <a:srgbClr val="000000"/>
                </a:solidFill>
                <a:effectLst/>
                <a:latin typeface="TimesNewRomanPS-BoldMT"/>
              </a:rPr>
              <a:t>Proof by Mathematical Induction</a:t>
            </a:r>
            <a:r>
              <a:rPr lang="en-US" sz="2800" dirty="0"/>
              <a:t> </a:t>
            </a:r>
            <a:br>
              <a:rPr lang="en-US" sz="2800" dirty="0"/>
            </a:br>
            <a:endParaRPr lang="en-US" sz="7200" dirty="0"/>
          </a:p>
        </p:txBody>
      </p:sp>
      <p:sp>
        <p:nvSpPr>
          <p:cNvPr id="3" name="Content Placeholder 2">
            <a:extLst>
              <a:ext uri="{FF2B5EF4-FFF2-40B4-BE49-F238E27FC236}">
                <a16:creationId xmlns:a16="http://schemas.microsoft.com/office/drawing/2014/main" id="{A10EA562-8FAB-9555-C699-8426870D2BDE}"/>
              </a:ext>
            </a:extLst>
          </p:cNvPr>
          <p:cNvSpPr>
            <a:spLocks noGrp="1"/>
          </p:cNvSpPr>
          <p:nvPr>
            <p:ph idx="1"/>
          </p:nvPr>
        </p:nvSpPr>
        <p:spPr/>
        <p:txBody>
          <a:bodyPr/>
          <a:lstStyle/>
          <a:p>
            <a:r>
              <a:rPr lang="en-US"/>
              <a:t>Class discussion</a:t>
            </a:r>
            <a:endParaRPr lang="en-US" dirty="0"/>
          </a:p>
        </p:txBody>
      </p:sp>
    </p:spTree>
    <p:extLst>
      <p:ext uri="{BB962C8B-B14F-4D97-AF65-F5344CB8AC3E}">
        <p14:creationId xmlns:p14="http://schemas.microsoft.com/office/powerpoint/2010/main" val="2883076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1FA96-2BD2-FA35-E433-FB937925517A}"/>
              </a:ext>
            </a:extLst>
          </p:cNvPr>
          <p:cNvSpPr>
            <a:spLocks noGrp="1"/>
          </p:cNvSpPr>
          <p:nvPr>
            <p:ph type="title"/>
          </p:nvPr>
        </p:nvSpPr>
        <p:spPr/>
        <p:txBody>
          <a:bodyPr>
            <a:normAutofit/>
          </a:bodyPr>
          <a:lstStyle/>
          <a:p>
            <a:r>
              <a:rPr lang="en-US" sz="2000" b="1" i="0" dirty="0">
                <a:solidFill>
                  <a:srgbClr val="000000"/>
                </a:solidFill>
                <a:effectLst/>
                <a:latin typeface="TimesNewRomanPS-BoldMT"/>
              </a:rPr>
              <a:t>LECTURE 5: COMPLEXITY OF AN ALGORITHM</a:t>
            </a:r>
            <a:r>
              <a:rPr lang="en-US" sz="5400" dirty="0"/>
              <a:t> </a:t>
            </a:r>
          </a:p>
        </p:txBody>
      </p:sp>
      <p:sp>
        <p:nvSpPr>
          <p:cNvPr id="3" name="Content Placeholder 2">
            <a:extLst>
              <a:ext uri="{FF2B5EF4-FFF2-40B4-BE49-F238E27FC236}">
                <a16:creationId xmlns:a16="http://schemas.microsoft.com/office/drawing/2014/main" id="{7BDE30DB-BC8B-F0ED-FDAF-D3C70A6AAB3E}"/>
              </a:ext>
            </a:extLst>
          </p:cNvPr>
          <p:cNvSpPr>
            <a:spLocks noGrp="1"/>
          </p:cNvSpPr>
          <p:nvPr>
            <p:ph idx="1"/>
          </p:nvPr>
        </p:nvSpPr>
        <p:spPr/>
        <p:txBody>
          <a:bodyPr/>
          <a:lstStyle/>
          <a:p>
            <a:r>
              <a:rPr lang="en-US" sz="1800" b="0" i="0" dirty="0">
                <a:solidFill>
                  <a:srgbClr val="000000"/>
                </a:solidFill>
                <a:effectLst/>
                <a:latin typeface="TimesNewRomanPSMT"/>
              </a:rPr>
              <a:t>The complexity of an algorithm M is the function </a:t>
            </a:r>
            <a:r>
              <a:rPr lang="en-US" sz="1800" b="1" i="0" dirty="0">
                <a:solidFill>
                  <a:srgbClr val="000000"/>
                </a:solidFill>
                <a:effectLst/>
                <a:latin typeface="TimesNewRomanPS-BoldMT"/>
              </a:rPr>
              <a:t>(f(n)) </a:t>
            </a:r>
            <a:r>
              <a:rPr lang="en-US" sz="1800" b="0" i="0" dirty="0">
                <a:solidFill>
                  <a:srgbClr val="000000"/>
                </a:solidFill>
                <a:effectLst/>
                <a:latin typeface="TimesNewRomanPSMT"/>
              </a:rPr>
              <a:t>which gives the running time and</a:t>
            </a:r>
            <a:br>
              <a:rPr lang="en-US" sz="1800" b="0" i="0" dirty="0">
                <a:solidFill>
                  <a:srgbClr val="000000"/>
                </a:solidFill>
                <a:effectLst/>
                <a:latin typeface="TimesNewRomanPSMT"/>
              </a:rPr>
            </a:br>
            <a:r>
              <a:rPr lang="en-US" sz="1800" b="0" i="0" dirty="0">
                <a:solidFill>
                  <a:srgbClr val="000000"/>
                </a:solidFill>
                <a:effectLst/>
                <a:latin typeface="TimesNewRomanPSMT"/>
              </a:rPr>
              <a:t>storage space requirement of the algorithm in terms of the size </a:t>
            </a:r>
            <a:r>
              <a:rPr lang="en-US" sz="1800" b="0" i="1" dirty="0">
                <a:solidFill>
                  <a:srgbClr val="000000"/>
                </a:solidFill>
                <a:effectLst/>
                <a:latin typeface="TimesNewRomanPS-ItalicMT"/>
              </a:rPr>
              <a:t>n </a:t>
            </a:r>
            <a:r>
              <a:rPr lang="en-US" sz="1800" b="0" i="0" dirty="0">
                <a:solidFill>
                  <a:srgbClr val="000000"/>
                </a:solidFill>
                <a:effectLst/>
                <a:latin typeface="TimesNewRomanPSMT"/>
              </a:rPr>
              <a:t>of the input data.</a:t>
            </a:r>
            <a:r>
              <a:rPr lang="en-US" dirty="0"/>
              <a:t> </a:t>
            </a:r>
          </a:p>
        </p:txBody>
      </p:sp>
    </p:spTree>
    <p:extLst>
      <p:ext uri="{BB962C8B-B14F-4D97-AF65-F5344CB8AC3E}">
        <p14:creationId xmlns:p14="http://schemas.microsoft.com/office/powerpoint/2010/main" val="1543394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5485D-D4D1-EFC1-614F-D07752A8DE79}"/>
              </a:ext>
            </a:extLst>
          </p:cNvPr>
          <p:cNvSpPr>
            <a:spLocks noGrp="1"/>
          </p:cNvSpPr>
          <p:nvPr>
            <p:ph type="title"/>
          </p:nvPr>
        </p:nvSpPr>
        <p:spPr/>
        <p:txBody>
          <a:bodyPr>
            <a:normAutofit/>
          </a:bodyPr>
          <a:lstStyle/>
          <a:p>
            <a:r>
              <a:rPr lang="en-US" sz="2000" b="1" i="0" dirty="0">
                <a:solidFill>
                  <a:srgbClr val="000000"/>
                </a:solidFill>
                <a:effectLst/>
                <a:latin typeface="TimesNewRomanPS-BoldMT"/>
              </a:rPr>
              <a:t>Rate of Growth</a:t>
            </a:r>
            <a:r>
              <a:rPr lang="en-US" sz="5400" dirty="0"/>
              <a:t> </a:t>
            </a:r>
          </a:p>
        </p:txBody>
      </p:sp>
      <p:sp>
        <p:nvSpPr>
          <p:cNvPr id="3" name="Content Placeholder 2">
            <a:extLst>
              <a:ext uri="{FF2B5EF4-FFF2-40B4-BE49-F238E27FC236}">
                <a16:creationId xmlns:a16="http://schemas.microsoft.com/office/drawing/2014/main" id="{699EEBB3-97B5-8000-A6D6-516C41711098}"/>
              </a:ext>
            </a:extLst>
          </p:cNvPr>
          <p:cNvSpPr>
            <a:spLocks noGrp="1"/>
          </p:cNvSpPr>
          <p:nvPr>
            <p:ph idx="1"/>
          </p:nvPr>
        </p:nvSpPr>
        <p:spPr/>
        <p:txBody>
          <a:bodyPr/>
          <a:lstStyle/>
          <a:p>
            <a:r>
              <a:rPr lang="en-US" sz="1800" b="0" i="0" dirty="0">
                <a:solidFill>
                  <a:srgbClr val="000000"/>
                </a:solidFill>
                <a:effectLst/>
                <a:latin typeface="TimesNewRomanPSMT"/>
              </a:rPr>
              <a:t>Suppose </a:t>
            </a:r>
            <a:r>
              <a:rPr lang="en-US" sz="1800" b="0" i="1" dirty="0">
                <a:solidFill>
                  <a:srgbClr val="000000"/>
                </a:solidFill>
                <a:effectLst/>
                <a:latin typeface="TimesNewRomanPS-ItalicMT"/>
              </a:rPr>
              <a:t>M </a:t>
            </a:r>
            <a:r>
              <a:rPr lang="en-US" sz="1800" b="0" i="0" dirty="0">
                <a:solidFill>
                  <a:srgbClr val="000000"/>
                </a:solidFill>
                <a:effectLst/>
                <a:latin typeface="TimesNewRomanPSMT"/>
              </a:rPr>
              <a:t>is an algorithm, and suppose </a:t>
            </a:r>
            <a:r>
              <a:rPr lang="en-US" sz="1800" b="0" i="1" dirty="0">
                <a:solidFill>
                  <a:srgbClr val="000000"/>
                </a:solidFill>
                <a:effectLst/>
                <a:latin typeface="TimesNewRomanPS-ItalicMT"/>
              </a:rPr>
              <a:t>n </a:t>
            </a:r>
            <a:r>
              <a:rPr lang="en-US" sz="1800" b="0" i="0" dirty="0">
                <a:solidFill>
                  <a:srgbClr val="000000"/>
                </a:solidFill>
                <a:effectLst/>
                <a:latin typeface="TimesNewRomanPSMT"/>
              </a:rPr>
              <a:t>is the size of the input data. Clearly, the complexity of</a:t>
            </a:r>
            <a:br>
              <a:rPr lang="en-US" sz="1800" b="0" i="0" dirty="0">
                <a:solidFill>
                  <a:srgbClr val="000000"/>
                </a:solidFill>
                <a:effectLst/>
                <a:latin typeface="TimesNewRomanPSMT"/>
              </a:rPr>
            </a:br>
            <a:r>
              <a:rPr lang="en-US" sz="1800" b="0" i="0" dirty="0">
                <a:solidFill>
                  <a:srgbClr val="000000"/>
                </a:solidFill>
                <a:effectLst/>
                <a:latin typeface="TimesNewRomanPSMT"/>
              </a:rPr>
              <a:t>M increases as </a:t>
            </a:r>
            <a:r>
              <a:rPr lang="en-US" sz="1800" b="0" i="1" dirty="0">
                <a:solidFill>
                  <a:srgbClr val="000000"/>
                </a:solidFill>
                <a:effectLst/>
                <a:latin typeface="TimesNewRomanPS-ItalicMT"/>
              </a:rPr>
              <a:t>n </a:t>
            </a:r>
            <a:r>
              <a:rPr lang="en-US" sz="1800" b="0" i="0" dirty="0">
                <a:solidFill>
                  <a:srgbClr val="000000"/>
                </a:solidFill>
                <a:effectLst/>
                <a:latin typeface="TimesNewRomanPSMT"/>
              </a:rPr>
              <a:t>increases, it is usually the rate of increase of f(n) that needs to be examined.</a:t>
            </a:r>
            <a:br>
              <a:rPr lang="en-US" sz="1800" b="0" i="0" dirty="0">
                <a:solidFill>
                  <a:srgbClr val="000000"/>
                </a:solidFill>
                <a:effectLst/>
                <a:latin typeface="TimesNewRomanPSMT"/>
              </a:rPr>
            </a:br>
            <a:r>
              <a:rPr lang="en-US" sz="1800" b="0" i="0" dirty="0">
                <a:solidFill>
                  <a:srgbClr val="000000"/>
                </a:solidFill>
                <a:effectLst/>
                <a:latin typeface="TimesNewRomanPSMT"/>
              </a:rPr>
              <a:t>This is done by comparing f(n) with some standard functions.</a:t>
            </a:r>
          </a:p>
          <a:p>
            <a:r>
              <a:rPr lang="en-US" sz="1800" b="0" i="0" dirty="0">
                <a:solidFill>
                  <a:srgbClr val="000000"/>
                </a:solidFill>
                <a:effectLst/>
                <a:latin typeface="TimesNewRomanPSMT"/>
              </a:rPr>
              <a:t>The rate of growth for these standard functions are indicated in</a:t>
            </a:r>
            <a:br>
              <a:rPr lang="en-US" sz="1800" b="0" i="0" dirty="0">
                <a:solidFill>
                  <a:srgbClr val="000000"/>
                </a:solidFill>
                <a:effectLst/>
                <a:latin typeface="TimesNewRomanPSMT"/>
              </a:rPr>
            </a:br>
            <a:r>
              <a:rPr lang="en-US" sz="1800" b="0" i="0" dirty="0">
                <a:solidFill>
                  <a:srgbClr val="000000"/>
                </a:solidFill>
                <a:effectLst/>
                <a:latin typeface="TimesNewRomanPSMT"/>
              </a:rPr>
              <a:t>the table below, which gives their approximated values for certain values of </a:t>
            </a:r>
            <a:r>
              <a:rPr lang="en-US" sz="1800" b="0" i="1" dirty="0">
                <a:solidFill>
                  <a:srgbClr val="000000"/>
                </a:solidFill>
                <a:effectLst/>
                <a:latin typeface="TimesNewRomanPS-ItalicMT"/>
              </a:rPr>
              <a:t>n</a:t>
            </a:r>
            <a:r>
              <a:rPr lang="en-US" sz="1800" b="0" i="0" dirty="0">
                <a:solidFill>
                  <a:srgbClr val="000000"/>
                </a:solidFill>
                <a:effectLst/>
                <a:latin typeface="TimesNewRomanPSMT"/>
              </a:rPr>
              <a:t>. The functions are listed</a:t>
            </a:r>
            <a:br>
              <a:rPr lang="en-US" sz="1800" b="0" i="0" dirty="0">
                <a:solidFill>
                  <a:srgbClr val="000000"/>
                </a:solidFill>
                <a:effectLst/>
                <a:latin typeface="TimesNewRomanPSMT"/>
              </a:rPr>
            </a:br>
            <a:r>
              <a:rPr lang="en-US" sz="1800" b="0" i="0" dirty="0">
                <a:solidFill>
                  <a:srgbClr val="000000"/>
                </a:solidFill>
                <a:effectLst/>
                <a:latin typeface="TimesNewRomanPSMT"/>
              </a:rPr>
              <a:t>in the order of their rates of growth, the logarithmic function </a:t>
            </a:r>
            <a:r>
              <a:rPr lang="en-US" sz="1800" b="0" i="0" dirty="0">
                <a:solidFill>
                  <a:srgbClr val="000000"/>
                </a:solidFill>
                <a:effectLst/>
                <a:latin typeface="CambriaMath"/>
              </a:rPr>
              <a:t>grows slowly</a:t>
            </a:r>
            <a:r>
              <a:rPr lang="en-US" sz="1800" dirty="0">
                <a:solidFill>
                  <a:srgbClr val="000000"/>
                </a:solidFill>
                <a:latin typeface="CambriaMath"/>
              </a:rPr>
              <a:t>, </a:t>
            </a:r>
            <a:r>
              <a:rPr lang="en-US" sz="1800" b="0" i="0" dirty="0">
                <a:solidFill>
                  <a:srgbClr val="000000"/>
                </a:solidFill>
                <a:effectLst/>
                <a:latin typeface="TimesNewRomanPSMT"/>
              </a:rPr>
              <a:t>the</a:t>
            </a:r>
            <a:br>
              <a:rPr lang="en-US" sz="1800" b="0" i="0" dirty="0">
                <a:solidFill>
                  <a:srgbClr val="000000"/>
                </a:solidFill>
                <a:effectLst/>
                <a:latin typeface="TimesNewRomanPSMT"/>
              </a:rPr>
            </a:br>
            <a:r>
              <a:rPr lang="en-US" sz="1800" b="0" i="0" dirty="0">
                <a:solidFill>
                  <a:srgbClr val="000000"/>
                </a:solidFill>
                <a:effectLst/>
                <a:latin typeface="TimesNewRomanPSMT"/>
              </a:rPr>
              <a:t>exponential function 2^n grows most rapidly, and the polynomial function </a:t>
            </a:r>
            <a:r>
              <a:rPr lang="en-US" sz="1800" b="0" i="1" dirty="0" err="1">
                <a:solidFill>
                  <a:srgbClr val="000000"/>
                </a:solidFill>
                <a:effectLst/>
                <a:latin typeface="TimesNewRomanPS-ItalicMT"/>
              </a:rPr>
              <a:t>n^c</a:t>
            </a:r>
            <a:r>
              <a:rPr lang="en-US" sz="1800" b="0" i="1" dirty="0">
                <a:solidFill>
                  <a:srgbClr val="000000"/>
                </a:solidFill>
                <a:effectLst/>
                <a:latin typeface="TimesNewRomanPS-ItalicMT"/>
              </a:rPr>
              <a:t> </a:t>
            </a:r>
            <a:r>
              <a:rPr lang="en-US" sz="1800" b="0" i="0" dirty="0">
                <a:solidFill>
                  <a:srgbClr val="000000"/>
                </a:solidFill>
                <a:effectLst/>
                <a:latin typeface="TimesNewRomanPSMT"/>
              </a:rPr>
              <a:t>grows according to</a:t>
            </a:r>
            <a:br>
              <a:rPr lang="en-US" sz="1800" b="0" i="0" dirty="0">
                <a:solidFill>
                  <a:srgbClr val="000000"/>
                </a:solidFill>
                <a:effectLst/>
                <a:latin typeface="TimesNewRomanPSMT"/>
              </a:rPr>
            </a:br>
            <a:r>
              <a:rPr lang="en-US" sz="1800" b="0" i="0" dirty="0">
                <a:solidFill>
                  <a:srgbClr val="000000"/>
                </a:solidFill>
                <a:effectLst/>
                <a:latin typeface="TimesNewRomanPSMT"/>
              </a:rPr>
              <a:t>the exponent </a:t>
            </a:r>
            <a:r>
              <a:rPr lang="en-US" sz="1800" b="0" i="1" dirty="0">
                <a:solidFill>
                  <a:srgbClr val="000000"/>
                </a:solidFill>
                <a:effectLst/>
                <a:latin typeface="TimesNewRomanPS-ItalicMT"/>
              </a:rPr>
              <a:t>c</a:t>
            </a:r>
            <a:r>
              <a:rPr lang="en-US" sz="1800" b="0" i="0" dirty="0">
                <a:solidFill>
                  <a:srgbClr val="000000"/>
                </a:solidFill>
                <a:effectLst/>
                <a:latin typeface="TimesNewRomanPSMT"/>
              </a:rPr>
              <a:t>. </a:t>
            </a:r>
            <a:br>
              <a:rPr lang="en-US" sz="1400" dirty="0"/>
            </a:br>
            <a:r>
              <a:rPr lang="en-US" sz="1800" b="0" i="0" dirty="0">
                <a:solidFill>
                  <a:srgbClr val="000000"/>
                </a:solidFill>
                <a:effectLst/>
                <a:latin typeface="CambriaMath"/>
              </a:rPr>
              <a:t> </a:t>
            </a:r>
            <a:br>
              <a:rPr lang="en-US" sz="1800" b="0" i="0" dirty="0">
                <a:solidFill>
                  <a:srgbClr val="000000"/>
                </a:solidFill>
                <a:effectLst/>
                <a:latin typeface="CambriaMath"/>
              </a:rPr>
            </a:br>
            <a:br>
              <a:rPr lang="en-US" sz="1800" b="0" i="0" dirty="0">
                <a:solidFill>
                  <a:srgbClr val="000000"/>
                </a:solidFill>
                <a:effectLst/>
                <a:latin typeface="CambriaMath"/>
              </a:rPr>
            </a:br>
            <a:endParaRPr lang="en-US" dirty="0"/>
          </a:p>
        </p:txBody>
      </p:sp>
    </p:spTree>
    <p:extLst>
      <p:ext uri="{BB962C8B-B14F-4D97-AF65-F5344CB8AC3E}">
        <p14:creationId xmlns:p14="http://schemas.microsoft.com/office/powerpoint/2010/main" val="4084184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C6854-C2D6-3BC5-5FA0-53CC767101A7}"/>
              </a:ext>
            </a:extLst>
          </p:cNvPr>
          <p:cNvSpPr>
            <a:spLocks noGrp="1"/>
          </p:cNvSpPr>
          <p:nvPr>
            <p:ph type="title"/>
          </p:nvPr>
        </p:nvSpPr>
        <p:spPr/>
        <p:txBody>
          <a:bodyPr>
            <a:normAutofit/>
          </a:bodyPr>
          <a:lstStyle/>
          <a:p>
            <a:r>
              <a:rPr lang="en-US" sz="3600" b="1" i="0" dirty="0">
                <a:solidFill>
                  <a:srgbClr val="000000"/>
                </a:solidFill>
                <a:effectLst/>
                <a:latin typeface="TimesNewRomanPS-BoldMT"/>
              </a:rPr>
              <a:t>Rate of Growth</a:t>
            </a:r>
            <a:r>
              <a:rPr lang="en-US" sz="3600" b="1" dirty="0"/>
              <a:t> </a:t>
            </a:r>
            <a:r>
              <a:rPr lang="en-US" sz="3600" b="1" dirty="0" err="1"/>
              <a:t>contd</a:t>
            </a:r>
            <a:endParaRPr lang="en-US" sz="3600" b="1" dirty="0"/>
          </a:p>
        </p:txBody>
      </p:sp>
      <p:pic>
        <p:nvPicPr>
          <p:cNvPr id="5" name="Content Placeholder 4">
            <a:extLst>
              <a:ext uri="{FF2B5EF4-FFF2-40B4-BE49-F238E27FC236}">
                <a16:creationId xmlns:a16="http://schemas.microsoft.com/office/drawing/2014/main" id="{C509A658-3A13-A079-C59D-B6A4C8BFECA7}"/>
              </a:ext>
            </a:extLst>
          </p:cNvPr>
          <p:cNvPicPr>
            <a:picLocks noGrp="1" noChangeAspect="1"/>
          </p:cNvPicPr>
          <p:nvPr>
            <p:ph idx="1"/>
          </p:nvPr>
        </p:nvPicPr>
        <p:blipFill>
          <a:blip r:embed="rId2"/>
          <a:stretch>
            <a:fillRect/>
          </a:stretch>
        </p:blipFill>
        <p:spPr>
          <a:xfrm>
            <a:off x="754580" y="2256383"/>
            <a:ext cx="9720262" cy="2919465"/>
          </a:xfrm>
        </p:spPr>
      </p:pic>
    </p:spTree>
    <p:extLst>
      <p:ext uri="{BB962C8B-B14F-4D97-AF65-F5344CB8AC3E}">
        <p14:creationId xmlns:p14="http://schemas.microsoft.com/office/powerpoint/2010/main" val="4281681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8FD90-B6DC-2724-D7C3-78AAB96C3EB0}"/>
              </a:ext>
            </a:extLst>
          </p:cNvPr>
          <p:cNvSpPr>
            <a:spLocks noGrp="1"/>
          </p:cNvSpPr>
          <p:nvPr>
            <p:ph type="title"/>
          </p:nvPr>
        </p:nvSpPr>
        <p:spPr/>
        <p:txBody>
          <a:bodyPr/>
          <a:lstStyle/>
          <a:p>
            <a:r>
              <a:rPr lang="en-US" dirty="0"/>
              <a:t>Time complexity contd.</a:t>
            </a:r>
          </a:p>
        </p:txBody>
      </p:sp>
      <p:sp>
        <p:nvSpPr>
          <p:cNvPr id="3" name="Content Placeholder 2">
            <a:extLst>
              <a:ext uri="{FF2B5EF4-FFF2-40B4-BE49-F238E27FC236}">
                <a16:creationId xmlns:a16="http://schemas.microsoft.com/office/drawing/2014/main" id="{6E899B7B-E313-76BA-04D1-B45B5136121F}"/>
              </a:ext>
            </a:extLst>
          </p:cNvPr>
          <p:cNvSpPr>
            <a:spLocks noGrp="1"/>
          </p:cNvSpPr>
          <p:nvPr>
            <p:ph idx="1"/>
          </p:nvPr>
        </p:nvSpPr>
        <p:spPr/>
        <p:txBody>
          <a:bodyPr/>
          <a:lstStyle/>
          <a:p>
            <a:r>
              <a:rPr lang="en-US" sz="1800" b="0" i="0" dirty="0">
                <a:solidFill>
                  <a:srgbClr val="000000"/>
                </a:solidFill>
                <a:effectLst/>
                <a:latin typeface="TimesNewRomanPSMT"/>
              </a:rPr>
              <a:t>The complexity of certain known </a:t>
            </a:r>
            <a:r>
              <a:rPr lang="en-US" sz="1800" b="1" i="0" dirty="0">
                <a:solidFill>
                  <a:srgbClr val="000000"/>
                </a:solidFill>
                <a:effectLst/>
                <a:latin typeface="TimesNewRomanPS-BoldMT"/>
              </a:rPr>
              <a:t>searching </a:t>
            </a:r>
            <a:r>
              <a:rPr lang="en-US" sz="1800" b="0" i="0" dirty="0">
                <a:solidFill>
                  <a:srgbClr val="000000"/>
                </a:solidFill>
                <a:effectLst/>
                <a:latin typeface="TimesNewRomanPSMT"/>
              </a:rPr>
              <a:t>and </a:t>
            </a:r>
            <a:r>
              <a:rPr lang="en-US" sz="1800" b="1" i="0" dirty="0">
                <a:solidFill>
                  <a:srgbClr val="000000"/>
                </a:solidFill>
                <a:effectLst/>
                <a:latin typeface="TimesNewRomanPS-BoldMT"/>
              </a:rPr>
              <a:t>sorting </a:t>
            </a:r>
            <a:r>
              <a:rPr lang="en-US" sz="1800" b="0" i="0" dirty="0">
                <a:solidFill>
                  <a:srgbClr val="000000"/>
                </a:solidFill>
                <a:effectLst/>
                <a:latin typeface="TimesNewRomanPSMT"/>
              </a:rPr>
              <a:t>algorithms are:</a:t>
            </a:r>
            <a:br>
              <a:rPr lang="en-US" sz="1800" b="0" i="0" dirty="0">
                <a:solidFill>
                  <a:srgbClr val="000000"/>
                </a:solidFill>
                <a:effectLst/>
                <a:latin typeface="TimesNewRomanPSMT"/>
              </a:rPr>
            </a:br>
            <a:r>
              <a:rPr lang="en-US" sz="1800" b="0" i="0" dirty="0">
                <a:solidFill>
                  <a:srgbClr val="000000"/>
                </a:solidFill>
                <a:effectLst/>
                <a:latin typeface="TimesNewRomanPSMT"/>
              </a:rPr>
              <a:t>a. Linear Search – </a:t>
            </a:r>
            <a:r>
              <a:rPr lang="en-US" sz="1800" b="1" i="0" dirty="0">
                <a:solidFill>
                  <a:srgbClr val="000000"/>
                </a:solidFill>
                <a:effectLst/>
                <a:latin typeface="TimesNewRomanPS-BoldMT"/>
              </a:rPr>
              <a:t>O(n)</a:t>
            </a:r>
            <a:br>
              <a:rPr lang="en-US" sz="1800" b="1" i="0" dirty="0">
                <a:solidFill>
                  <a:srgbClr val="000000"/>
                </a:solidFill>
                <a:effectLst/>
                <a:latin typeface="TimesNewRomanPS-BoldMT"/>
              </a:rPr>
            </a:br>
            <a:r>
              <a:rPr lang="en-US" sz="1800" b="0" i="0" dirty="0">
                <a:solidFill>
                  <a:srgbClr val="000000"/>
                </a:solidFill>
                <a:effectLst/>
                <a:latin typeface="TimesNewRomanPSMT"/>
              </a:rPr>
              <a:t>b. Binary Search – </a:t>
            </a:r>
            <a:r>
              <a:rPr lang="en-US" sz="1800" b="1" i="0" dirty="0">
                <a:solidFill>
                  <a:srgbClr val="000000"/>
                </a:solidFill>
                <a:effectLst/>
                <a:latin typeface="TimesNewRomanPS-BoldMT"/>
              </a:rPr>
              <a:t>O(lg n)</a:t>
            </a:r>
            <a:br>
              <a:rPr lang="en-US" sz="1800" b="1" i="0" dirty="0">
                <a:solidFill>
                  <a:srgbClr val="000000"/>
                </a:solidFill>
                <a:effectLst/>
                <a:latin typeface="TimesNewRomanPS-BoldMT"/>
              </a:rPr>
            </a:br>
            <a:r>
              <a:rPr lang="en-US" sz="1800" b="0" i="0" dirty="0">
                <a:solidFill>
                  <a:srgbClr val="000000"/>
                </a:solidFill>
                <a:effectLst/>
                <a:latin typeface="TimesNewRomanPSMT"/>
              </a:rPr>
              <a:t>c. Bubble Sort – </a:t>
            </a:r>
            <a:r>
              <a:rPr lang="en-US" sz="1800" b="1" i="0" dirty="0">
                <a:solidFill>
                  <a:srgbClr val="000000"/>
                </a:solidFill>
                <a:effectLst/>
                <a:latin typeface="TimesNewRomanPS-BoldMT"/>
              </a:rPr>
              <a:t>O(n^2)</a:t>
            </a:r>
            <a:br>
              <a:rPr lang="en-US" sz="1800" b="1" i="0" dirty="0">
                <a:solidFill>
                  <a:srgbClr val="000000"/>
                </a:solidFill>
                <a:effectLst/>
                <a:latin typeface="TimesNewRomanPS-BoldMT"/>
              </a:rPr>
            </a:br>
            <a:r>
              <a:rPr lang="en-US" sz="1800" b="0" i="0" dirty="0">
                <a:solidFill>
                  <a:srgbClr val="000000"/>
                </a:solidFill>
                <a:effectLst/>
                <a:latin typeface="TimesNewRomanPSMT"/>
              </a:rPr>
              <a:t>d. Merge Sort – </a:t>
            </a:r>
            <a:r>
              <a:rPr lang="en-US" sz="1800" b="1" i="0" dirty="0">
                <a:solidFill>
                  <a:srgbClr val="000000"/>
                </a:solidFill>
                <a:effectLst/>
                <a:latin typeface="TimesNewRomanPS-BoldMT"/>
              </a:rPr>
              <a:t>O(n lg n)</a:t>
            </a:r>
            <a:r>
              <a:rPr lang="en-US" dirty="0"/>
              <a:t> </a:t>
            </a:r>
            <a:br>
              <a:rPr lang="en-US" dirty="0"/>
            </a:br>
            <a:endParaRPr lang="en-US" dirty="0"/>
          </a:p>
        </p:txBody>
      </p:sp>
    </p:spTree>
    <p:extLst>
      <p:ext uri="{BB962C8B-B14F-4D97-AF65-F5344CB8AC3E}">
        <p14:creationId xmlns:p14="http://schemas.microsoft.com/office/powerpoint/2010/main" val="3492895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002B7-6B2E-13FB-D6FA-32FA6CDDF8A0}"/>
              </a:ext>
            </a:extLst>
          </p:cNvPr>
          <p:cNvSpPr>
            <a:spLocks noGrp="1"/>
          </p:cNvSpPr>
          <p:nvPr>
            <p:ph type="title"/>
          </p:nvPr>
        </p:nvSpPr>
        <p:spPr/>
        <p:txBody>
          <a:bodyPr/>
          <a:lstStyle/>
          <a:p>
            <a:r>
              <a:rPr lang="en-US" dirty="0"/>
              <a:t>HOW TO CALCULATE TIME COMPLEXITY</a:t>
            </a:r>
          </a:p>
        </p:txBody>
      </p:sp>
      <p:sp>
        <p:nvSpPr>
          <p:cNvPr id="3" name="Content Placeholder 2">
            <a:extLst>
              <a:ext uri="{FF2B5EF4-FFF2-40B4-BE49-F238E27FC236}">
                <a16:creationId xmlns:a16="http://schemas.microsoft.com/office/drawing/2014/main" id="{75D82AE0-19CC-3523-98D9-FD7EBEBE3B9F}"/>
              </a:ext>
            </a:extLst>
          </p:cNvPr>
          <p:cNvSpPr>
            <a:spLocks noGrp="1"/>
          </p:cNvSpPr>
          <p:nvPr>
            <p:ph idx="1"/>
          </p:nvPr>
        </p:nvSpPr>
        <p:spPr/>
        <p:txBody>
          <a:bodyPr/>
          <a:lstStyle/>
          <a:p>
            <a:r>
              <a:rPr lang="en-US" dirty="0"/>
              <a:t>Class discussion</a:t>
            </a:r>
          </a:p>
        </p:txBody>
      </p:sp>
    </p:spTree>
    <p:extLst>
      <p:ext uri="{BB962C8B-B14F-4D97-AF65-F5344CB8AC3E}">
        <p14:creationId xmlns:p14="http://schemas.microsoft.com/office/powerpoint/2010/main" val="4293923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63A79-7996-B55F-E415-5D20625745A2}"/>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CD51A09E-CBCD-E908-10EA-F7F3E0054589}"/>
              </a:ext>
            </a:extLst>
          </p:cNvPr>
          <p:cNvSpPr>
            <a:spLocks noGrp="1"/>
          </p:cNvSpPr>
          <p:nvPr>
            <p:ph idx="1"/>
          </p:nvPr>
        </p:nvSpPr>
        <p:spPr/>
        <p:txBody>
          <a:bodyPr/>
          <a:lstStyle/>
          <a:p>
            <a:r>
              <a:rPr lang="en-US" sz="1800" b="0" i="0" dirty="0">
                <a:solidFill>
                  <a:srgbClr val="000000"/>
                </a:solidFill>
                <a:effectLst/>
                <a:latin typeface="TimesNewRomanPSMT"/>
              </a:rPr>
              <a:t>Write an algorithm to sort a list of n integer numbers in an ascending order and hence compute the</a:t>
            </a:r>
            <a:br>
              <a:rPr lang="en-US" sz="1800" b="0" i="0" dirty="0">
                <a:solidFill>
                  <a:srgbClr val="000000"/>
                </a:solidFill>
                <a:effectLst/>
                <a:latin typeface="TimesNewRomanPSMT"/>
              </a:rPr>
            </a:br>
            <a:r>
              <a:rPr lang="en-US" sz="1800" b="0" i="0" dirty="0">
                <a:solidFill>
                  <a:srgbClr val="000000"/>
                </a:solidFill>
                <a:effectLst/>
                <a:latin typeface="TimesNewRomanPSMT"/>
              </a:rPr>
              <a:t>complexity of the algorithm.</a:t>
            </a:r>
            <a:r>
              <a:rPr lang="en-US" dirty="0"/>
              <a:t> </a:t>
            </a:r>
            <a:br>
              <a:rPr lang="en-US" dirty="0"/>
            </a:br>
            <a:endParaRPr lang="en-US" dirty="0"/>
          </a:p>
        </p:txBody>
      </p:sp>
    </p:spTree>
    <p:extLst>
      <p:ext uri="{BB962C8B-B14F-4D97-AF65-F5344CB8AC3E}">
        <p14:creationId xmlns:p14="http://schemas.microsoft.com/office/powerpoint/2010/main" val="2861179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C8274-3651-8AC1-113B-67892A76B25D}"/>
              </a:ext>
            </a:extLst>
          </p:cNvPr>
          <p:cNvSpPr>
            <a:spLocks noGrp="1"/>
          </p:cNvSpPr>
          <p:nvPr>
            <p:ph type="title"/>
          </p:nvPr>
        </p:nvSpPr>
        <p:spPr/>
        <p:txBody>
          <a:bodyPr/>
          <a:lstStyle/>
          <a:p>
            <a:r>
              <a:rPr lang="en-US" sz="1800" b="1" i="0" dirty="0">
                <a:solidFill>
                  <a:srgbClr val="000000"/>
                </a:solidFill>
                <a:effectLst/>
                <a:latin typeface="TimesNewRomanPS-BoldMT"/>
              </a:rPr>
              <a:t>TIME COMPLEXITY ANALYSIS OF Bubble Sort Algorithm</a:t>
            </a:r>
            <a:r>
              <a:rPr lang="en-US" dirty="0"/>
              <a:t> </a:t>
            </a:r>
          </a:p>
        </p:txBody>
      </p:sp>
      <p:pic>
        <p:nvPicPr>
          <p:cNvPr id="5" name="Picture 4">
            <a:extLst>
              <a:ext uri="{FF2B5EF4-FFF2-40B4-BE49-F238E27FC236}">
                <a16:creationId xmlns:a16="http://schemas.microsoft.com/office/drawing/2014/main" id="{774E7F49-8DC0-A2D8-B40D-077663475759}"/>
              </a:ext>
            </a:extLst>
          </p:cNvPr>
          <p:cNvPicPr>
            <a:picLocks noChangeAspect="1"/>
          </p:cNvPicPr>
          <p:nvPr/>
        </p:nvPicPr>
        <p:blipFill>
          <a:blip r:embed="rId2"/>
          <a:stretch>
            <a:fillRect/>
          </a:stretch>
        </p:blipFill>
        <p:spPr>
          <a:xfrm>
            <a:off x="1447800" y="1571624"/>
            <a:ext cx="6512967" cy="4429125"/>
          </a:xfrm>
          <a:prstGeom prst="rect">
            <a:avLst/>
          </a:prstGeom>
        </p:spPr>
      </p:pic>
    </p:spTree>
    <p:extLst>
      <p:ext uri="{BB962C8B-B14F-4D97-AF65-F5344CB8AC3E}">
        <p14:creationId xmlns:p14="http://schemas.microsoft.com/office/powerpoint/2010/main" val="3231095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A803F-9E4C-92CA-BE9D-586B58383E38}"/>
              </a:ext>
            </a:extLst>
          </p:cNvPr>
          <p:cNvSpPr>
            <a:spLocks noGrp="1"/>
          </p:cNvSpPr>
          <p:nvPr>
            <p:ph type="title"/>
          </p:nvPr>
        </p:nvSpPr>
        <p:spPr/>
        <p:txBody>
          <a:bodyPr/>
          <a:lstStyle/>
          <a:p>
            <a:r>
              <a:rPr lang="en-US" dirty="0"/>
              <a:t>TIME COMPLEXITY OF LINEAR SEARCH</a:t>
            </a:r>
          </a:p>
        </p:txBody>
      </p:sp>
      <p:sp>
        <p:nvSpPr>
          <p:cNvPr id="3" name="Content Placeholder 2">
            <a:extLst>
              <a:ext uri="{FF2B5EF4-FFF2-40B4-BE49-F238E27FC236}">
                <a16:creationId xmlns:a16="http://schemas.microsoft.com/office/drawing/2014/main" id="{8A2AFD33-D6CA-5BB1-F92E-198A6DF77901}"/>
              </a:ext>
            </a:extLst>
          </p:cNvPr>
          <p:cNvSpPr>
            <a:spLocks noGrp="1"/>
          </p:cNvSpPr>
          <p:nvPr>
            <p:ph idx="1"/>
          </p:nvPr>
        </p:nvSpPr>
        <p:spPr/>
        <p:txBody>
          <a:bodyPr/>
          <a:lstStyle/>
          <a:p>
            <a:r>
              <a:rPr lang="en-US" sz="1800" b="0" i="0" dirty="0">
                <a:solidFill>
                  <a:srgbClr val="000000"/>
                </a:solidFill>
                <a:effectLst/>
                <a:latin typeface="TimesNewRomanPSMT"/>
              </a:rPr>
              <a:t>The complexity of a linear search algorithm is measured by the number of functions of the</a:t>
            </a:r>
            <a:br>
              <a:rPr lang="en-US" sz="1800" b="0" i="0" dirty="0">
                <a:solidFill>
                  <a:srgbClr val="000000"/>
                </a:solidFill>
                <a:effectLst/>
                <a:latin typeface="TimesNewRomanPSMT"/>
              </a:rPr>
            </a:br>
            <a:r>
              <a:rPr lang="en-US" sz="1800" b="0" i="0" dirty="0">
                <a:solidFill>
                  <a:srgbClr val="000000"/>
                </a:solidFill>
                <a:effectLst/>
                <a:latin typeface="TimesNewRomanPSMT"/>
              </a:rPr>
              <a:t>comparison required to find ITEM in DATA, where DATA contains </a:t>
            </a:r>
            <a:r>
              <a:rPr lang="en-US" sz="1800" b="0" i="1" dirty="0">
                <a:solidFill>
                  <a:srgbClr val="000000"/>
                </a:solidFill>
                <a:effectLst/>
                <a:latin typeface="TimesNewRomanPS-ItalicMT"/>
              </a:rPr>
              <a:t>n </a:t>
            </a:r>
            <a:r>
              <a:rPr lang="en-US" sz="1800" b="0" i="0" dirty="0">
                <a:solidFill>
                  <a:srgbClr val="000000"/>
                </a:solidFill>
                <a:effectLst/>
                <a:latin typeface="TimesNewRomanPSMT"/>
              </a:rPr>
              <a:t>elements . two important</a:t>
            </a:r>
            <a:br>
              <a:rPr lang="en-US" sz="1800" b="0" i="0" dirty="0">
                <a:solidFill>
                  <a:srgbClr val="000000"/>
                </a:solidFill>
                <a:effectLst/>
                <a:latin typeface="TimesNewRomanPSMT"/>
              </a:rPr>
            </a:br>
            <a:r>
              <a:rPr lang="en-US" sz="1800" b="0" i="0" dirty="0">
                <a:solidFill>
                  <a:srgbClr val="000000"/>
                </a:solidFill>
                <a:effectLst/>
                <a:latin typeface="TimesNewRomanPSMT"/>
              </a:rPr>
              <a:t>cases to consider are “</a:t>
            </a:r>
            <a:r>
              <a:rPr lang="en-US" sz="1800" b="0" i="1" dirty="0">
                <a:solidFill>
                  <a:srgbClr val="000000"/>
                </a:solidFill>
                <a:effectLst/>
                <a:latin typeface="TimesNewRomanPS-ItalicMT"/>
              </a:rPr>
              <a:t>the worst case” </a:t>
            </a:r>
            <a:r>
              <a:rPr lang="en-US" sz="1800" b="0" i="0" dirty="0">
                <a:solidFill>
                  <a:srgbClr val="000000"/>
                </a:solidFill>
                <a:effectLst/>
                <a:latin typeface="TimesNewRomanPSMT"/>
              </a:rPr>
              <a:t>and “</a:t>
            </a:r>
            <a:r>
              <a:rPr lang="en-US" sz="1800" b="0" i="1" dirty="0">
                <a:solidFill>
                  <a:srgbClr val="000000"/>
                </a:solidFill>
                <a:effectLst/>
                <a:latin typeface="TimesNewRomanPS-ItalicMT"/>
              </a:rPr>
              <a:t>the average case”.</a:t>
            </a:r>
            <a:r>
              <a:rPr lang="en-US" dirty="0"/>
              <a:t> </a:t>
            </a:r>
          </a:p>
          <a:p>
            <a:r>
              <a:rPr lang="en-US" sz="1800" b="0" i="0" dirty="0">
                <a:solidFill>
                  <a:srgbClr val="000000"/>
                </a:solidFill>
                <a:effectLst/>
                <a:latin typeface="TimesNewRomanPSMT"/>
              </a:rPr>
              <a:t>Clearly, the worst case occurs when one must search through the entire array , </a:t>
            </a:r>
            <a:r>
              <a:rPr lang="en-US" sz="1800" b="0" i="0" dirty="0" err="1">
                <a:solidFill>
                  <a:srgbClr val="000000"/>
                </a:solidFill>
                <a:effectLst/>
                <a:latin typeface="TimesNewRomanPSMT"/>
              </a:rPr>
              <a:t>ie</a:t>
            </a:r>
            <a:r>
              <a:rPr lang="en-US" sz="1800" b="0" i="0" dirty="0">
                <a:solidFill>
                  <a:srgbClr val="000000"/>
                </a:solidFill>
                <a:effectLst/>
                <a:latin typeface="TimesNewRomanPSMT"/>
              </a:rPr>
              <a:t> when ITEM</a:t>
            </a:r>
            <a:br>
              <a:rPr lang="en-US" sz="1800" b="0" i="0" dirty="0">
                <a:solidFill>
                  <a:srgbClr val="000000"/>
                </a:solidFill>
                <a:effectLst/>
                <a:latin typeface="TimesNewRomanPSMT"/>
              </a:rPr>
            </a:br>
            <a:r>
              <a:rPr lang="en-US" sz="1800" b="0" i="0" dirty="0">
                <a:solidFill>
                  <a:srgbClr val="000000"/>
                </a:solidFill>
                <a:effectLst/>
                <a:latin typeface="TimesNewRomanPSMT"/>
              </a:rPr>
              <a:t>does not appear in DATA. In this case, the algorithm requires </a:t>
            </a:r>
            <a:r>
              <a:rPr lang="en-US" sz="1800" b="0" i="1" dirty="0">
                <a:solidFill>
                  <a:srgbClr val="000000"/>
                </a:solidFill>
                <a:effectLst/>
                <a:latin typeface="TimesNewRomanPS-ItalicMT"/>
              </a:rPr>
              <a:t>n </a:t>
            </a:r>
            <a:r>
              <a:rPr lang="en-US" sz="1800" b="0" i="0" dirty="0">
                <a:solidFill>
                  <a:srgbClr val="000000"/>
                </a:solidFill>
                <a:effectLst/>
                <a:latin typeface="TimesNewRomanPSMT"/>
              </a:rPr>
              <a:t>comparisons.</a:t>
            </a:r>
            <a:r>
              <a:rPr lang="en-US" dirty="0"/>
              <a:t> </a:t>
            </a:r>
            <a:br>
              <a:rPr lang="en-US" dirty="0"/>
            </a:br>
            <a:endParaRPr lang="en-US" dirty="0"/>
          </a:p>
        </p:txBody>
      </p:sp>
    </p:spTree>
    <p:extLst>
      <p:ext uri="{BB962C8B-B14F-4D97-AF65-F5344CB8AC3E}">
        <p14:creationId xmlns:p14="http://schemas.microsoft.com/office/powerpoint/2010/main" val="1760848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A2AF2-6A19-B76B-CC79-6F56953032FD}"/>
              </a:ext>
            </a:extLst>
          </p:cNvPr>
          <p:cNvSpPr>
            <a:spLocks noGrp="1"/>
          </p:cNvSpPr>
          <p:nvPr>
            <p:ph type="title"/>
          </p:nvPr>
        </p:nvSpPr>
        <p:spPr/>
        <p:txBody>
          <a:bodyPr/>
          <a:lstStyle/>
          <a:p>
            <a:r>
              <a:rPr lang="en-US" dirty="0"/>
              <a:t>Determination of the run-time of an algorithm</a:t>
            </a:r>
          </a:p>
        </p:txBody>
      </p:sp>
      <p:sp>
        <p:nvSpPr>
          <p:cNvPr id="3" name="Content Placeholder 2">
            <a:extLst>
              <a:ext uri="{FF2B5EF4-FFF2-40B4-BE49-F238E27FC236}">
                <a16:creationId xmlns:a16="http://schemas.microsoft.com/office/drawing/2014/main" id="{D696B00C-C19C-A582-8A70-CBFD36C7D397}"/>
              </a:ext>
            </a:extLst>
          </p:cNvPr>
          <p:cNvSpPr>
            <a:spLocks noGrp="1"/>
          </p:cNvSpPr>
          <p:nvPr>
            <p:ph idx="1"/>
          </p:nvPr>
        </p:nvSpPr>
        <p:spPr/>
        <p:txBody>
          <a:bodyPr>
            <a:normAutofit/>
          </a:bodyPr>
          <a:lstStyle/>
          <a:p>
            <a:pPr marL="0" indent="0">
              <a:lnSpc>
                <a:spcPct val="150000"/>
              </a:lnSpc>
              <a:spcBef>
                <a:spcPts val="0"/>
              </a:spcBef>
              <a:buNone/>
            </a:pPr>
            <a:r>
              <a:rPr lang="en-US" sz="2000" dirty="0">
                <a:solidFill>
                  <a:schemeClr val="tx1">
                    <a:lumMod val="95000"/>
                    <a:lumOff val="5000"/>
                  </a:schemeClr>
                </a:solidFill>
              </a:rPr>
              <a:t>An algorithm is an unambiguous computational procedure that takes some values or set of values as inputs and produces some values or set of values as output. Thus, an algorithm is a sequence of computational steps that transforms the input into the output. Half the battle comprehends what problem to solve. When initially approached, most problems have no simple, precise specification. </a:t>
            </a:r>
          </a:p>
        </p:txBody>
      </p:sp>
    </p:spTree>
    <p:extLst>
      <p:ext uri="{BB962C8B-B14F-4D97-AF65-F5344CB8AC3E}">
        <p14:creationId xmlns:p14="http://schemas.microsoft.com/office/powerpoint/2010/main" val="2420804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DEBB6-F29F-0BB4-79B2-D8BEA5D816D7}"/>
              </a:ext>
            </a:extLst>
          </p:cNvPr>
          <p:cNvSpPr>
            <a:spLocks noGrp="1"/>
          </p:cNvSpPr>
          <p:nvPr>
            <p:ph type="title"/>
          </p:nvPr>
        </p:nvSpPr>
        <p:spPr/>
        <p:txBody>
          <a:bodyPr/>
          <a:lstStyle/>
          <a:p>
            <a:r>
              <a:rPr lang="en-US" dirty="0"/>
              <a:t>The Running Time of an Algorithm </a:t>
            </a:r>
          </a:p>
        </p:txBody>
      </p:sp>
      <p:sp>
        <p:nvSpPr>
          <p:cNvPr id="3" name="Content Placeholder 2">
            <a:extLst>
              <a:ext uri="{FF2B5EF4-FFF2-40B4-BE49-F238E27FC236}">
                <a16:creationId xmlns:a16="http://schemas.microsoft.com/office/drawing/2014/main" id="{96829E2C-7A97-EE09-3D56-7FBB99D89CED}"/>
              </a:ext>
            </a:extLst>
          </p:cNvPr>
          <p:cNvSpPr>
            <a:spLocks noGrp="1"/>
          </p:cNvSpPr>
          <p:nvPr>
            <p:ph idx="1"/>
          </p:nvPr>
        </p:nvSpPr>
        <p:spPr/>
        <p:txBody>
          <a:bodyPr>
            <a:normAutofit/>
          </a:bodyPr>
          <a:lstStyle/>
          <a:p>
            <a:r>
              <a:rPr lang="en-US" sz="2400" b="0" i="0" dirty="0">
                <a:solidFill>
                  <a:srgbClr val="000000"/>
                </a:solidFill>
                <a:effectLst/>
                <a:latin typeface="TimesNewRomanPSMT"/>
              </a:rPr>
              <a:t>When solving a problem, we are faced frequently with a choice among algorithms. On what basis should we choose? There are two often contradictory goals:</a:t>
            </a:r>
            <a:r>
              <a:rPr lang="en-US" sz="2800" dirty="0"/>
              <a:t> </a:t>
            </a:r>
          </a:p>
          <a:p>
            <a:r>
              <a:rPr lang="en-US" sz="2400" b="0" i="0" dirty="0">
                <a:solidFill>
                  <a:srgbClr val="000000"/>
                </a:solidFill>
                <a:effectLst/>
                <a:latin typeface="TimesNewRomanPSMT"/>
              </a:rPr>
              <a:t>1. We would like an algorithm that is easy to understand, code, and debug.</a:t>
            </a:r>
            <a:br>
              <a:rPr lang="en-US" sz="2400" b="0" i="0" dirty="0">
                <a:solidFill>
                  <a:srgbClr val="000000"/>
                </a:solidFill>
                <a:effectLst/>
                <a:latin typeface="TimesNewRomanPSMT"/>
              </a:rPr>
            </a:br>
            <a:r>
              <a:rPr lang="en-US" sz="2400" b="0" i="0" dirty="0">
                <a:solidFill>
                  <a:srgbClr val="000000"/>
                </a:solidFill>
                <a:effectLst/>
                <a:latin typeface="TimesNewRomanPSMT"/>
              </a:rPr>
              <a:t>2. We would like an algorithm that makes efficient use of the computer’s resources, especially one that runs as fast as possible.</a:t>
            </a:r>
            <a:br>
              <a:rPr lang="en-US" sz="2800" dirty="0"/>
            </a:br>
            <a:endParaRPr lang="en-US" sz="2800" dirty="0"/>
          </a:p>
        </p:txBody>
      </p:sp>
    </p:spTree>
    <p:extLst>
      <p:ext uri="{BB962C8B-B14F-4D97-AF65-F5344CB8AC3E}">
        <p14:creationId xmlns:p14="http://schemas.microsoft.com/office/powerpoint/2010/main" val="377216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45B4D-C593-2C89-5CCC-D3D3DB6C1439}"/>
              </a:ext>
            </a:extLst>
          </p:cNvPr>
          <p:cNvSpPr>
            <a:spLocks noGrp="1"/>
          </p:cNvSpPr>
          <p:nvPr>
            <p:ph type="title"/>
          </p:nvPr>
        </p:nvSpPr>
        <p:spPr/>
        <p:txBody>
          <a:bodyPr/>
          <a:lstStyle/>
          <a:p>
            <a:r>
              <a:rPr lang="en-US" dirty="0"/>
              <a:t>Measuring the Running Time of a Program </a:t>
            </a:r>
          </a:p>
        </p:txBody>
      </p:sp>
      <p:sp>
        <p:nvSpPr>
          <p:cNvPr id="3" name="Content Placeholder 2">
            <a:extLst>
              <a:ext uri="{FF2B5EF4-FFF2-40B4-BE49-F238E27FC236}">
                <a16:creationId xmlns:a16="http://schemas.microsoft.com/office/drawing/2014/main" id="{E5BA8481-211D-8FC5-726B-B3AE9FC1AF48}"/>
              </a:ext>
            </a:extLst>
          </p:cNvPr>
          <p:cNvSpPr>
            <a:spLocks noGrp="1"/>
          </p:cNvSpPr>
          <p:nvPr>
            <p:ph idx="1"/>
          </p:nvPr>
        </p:nvSpPr>
        <p:spPr/>
        <p:txBody>
          <a:bodyPr>
            <a:normAutofit lnSpcReduction="10000"/>
          </a:bodyPr>
          <a:lstStyle/>
          <a:p>
            <a:r>
              <a:rPr lang="en-US" sz="2400" b="0" i="0" dirty="0">
                <a:solidFill>
                  <a:srgbClr val="000000"/>
                </a:solidFill>
                <a:effectLst/>
                <a:latin typeface="TimesNewRomanPSMT"/>
              </a:rPr>
              <a:t>The running time of a program depends on factors such as;</a:t>
            </a:r>
            <a:br>
              <a:rPr lang="en-US" sz="2400" b="0" i="0" dirty="0">
                <a:solidFill>
                  <a:srgbClr val="000000"/>
                </a:solidFill>
                <a:effectLst/>
                <a:latin typeface="TimesNewRomanPSMT"/>
              </a:rPr>
            </a:br>
            <a:r>
              <a:rPr lang="en-US" sz="2400" b="0" i="0" dirty="0">
                <a:solidFill>
                  <a:srgbClr val="000000"/>
                </a:solidFill>
                <a:effectLst/>
                <a:latin typeface="TimesNewRomanPSMT"/>
              </a:rPr>
              <a:t>1. The input to the program.</a:t>
            </a:r>
          </a:p>
          <a:p>
            <a:br>
              <a:rPr lang="en-US" sz="2400" b="0" i="0" dirty="0">
                <a:solidFill>
                  <a:srgbClr val="000000"/>
                </a:solidFill>
                <a:effectLst/>
                <a:latin typeface="TimesNewRomanPSMT"/>
              </a:rPr>
            </a:br>
            <a:r>
              <a:rPr lang="en-US" sz="2400" b="0" i="0" dirty="0">
                <a:solidFill>
                  <a:srgbClr val="000000"/>
                </a:solidFill>
                <a:effectLst/>
                <a:latin typeface="TimesNewRomanPSMT"/>
              </a:rPr>
              <a:t>2. The quality of codes generated by the compiler used to create the object  program.</a:t>
            </a:r>
          </a:p>
          <a:p>
            <a:br>
              <a:rPr lang="en-US" sz="2400" b="0" i="0" dirty="0">
                <a:solidFill>
                  <a:srgbClr val="000000"/>
                </a:solidFill>
                <a:effectLst/>
                <a:latin typeface="TimesNewRomanPSMT"/>
              </a:rPr>
            </a:br>
            <a:r>
              <a:rPr lang="en-US" sz="2400" b="0" i="0" dirty="0">
                <a:solidFill>
                  <a:srgbClr val="000000"/>
                </a:solidFill>
                <a:effectLst/>
                <a:latin typeface="TimesNewRomanPSMT"/>
              </a:rPr>
              <a:t>3. The nature and speed of the instructions on the machine used to execute the program.</a:t>
            </a:r>
          </a:p>
          <a:p>
            <a:br>
              <a:rPr lang="en-US" sz="2400" b="0" i="0" dirty="0">
                <a:solidFill>
                  <a:srgbClr val="000000"/>
                </a:solidFill>
                <a:effectLst/>
                <a:latin typeface="TimesNewRomanPSMT"/>
              </a:rPr>
            </a:br>
            <a:r>
              <a:rPr lang="en-US" sz="2400" b="0" i="0" dirty="0">
                <a:solidFill>
                  <a:srgbClr val="000000"/>
                </a:solidFill>
                <a:effectLst/>
                <a:latin typeface="TimesNewRomanPSMT"/>
              </a:rPr>
              <a:t>4. The time complexity of the algorithm underlying the program.</a:t>
            </a:r>
            <a:r>
              <a:rPr lang="en-US" sz="2800" dirty="0"/>
              <a:t> </a:t>
            </a:r>
            <a:br>
              <a:rPr lang="en-US" sz="2800" dirty="0"/>
            </a:br>
            <a:endParaRPr lang="en-US" sz="2800" dirty="0"/>
          </a:p>
        </p:txBody>
      </p:sp>
    </p:spTree>
    <p:extLst>
      <p:ext uri="{BB962C8B-B14F-4D97-AF65-F5344CB8AC3E}">
        <p14:creationId xmlns:p14="http://schemas.microsoft.com/office/powerpoint/2010/main" val="4059745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C5E9-887D-E0D1-28D2-E07F7E98C049}"/>
              </a:ext>
            </a:extLst>
          </p:cNvPr>
          <p:cNvSpPr>
            <a:spLocks noGrp="1"/>
          </p:cNvSpPr>
          <p:nvPr>
            <p:ph type="title"/>
          </p:nvPr>
        </p:nvSpPr>
        <p:spPr/>
        <p:txBody>
          <a:bodyPr/>
          <a:lstStyle/>
          <a:p>
            <a:r>
              <a:rPr lang="en-US" dirty="0"/>
              <a:t>Measuring the Running Time of a Program contd.</a:t>
            </a:r>
          </a:p>
        </p:txBody>
      </p:sp>
      <p:sp>
        <p:nvSpPr>
          <p:cNvPr id="3" name="Content Placeholder 2">
            <a:extLst>
              <a:ext uri="{FF2B5EF4-FFF2-40B4-BE49-F238E27FC236}">
                <a16:creationId xmlns:a16="http://schemas.microsoft.com/office/drawing/2014/main" id="{E909040D-2263-C654-D4B0-0EF33D6AD2C2}"/>
              </a:ext>
            </a:extLst>
          </p:cNvPr>
          <p:cNvSpPr>
            <a:spLocks noGrp="1"/>
          </p:cNvSpPr>
          <p:nvPr>
            <p:ph idx="1"/>
          </p:nvPr>
        </p:nvSpPr>
        <p:spPr/>
        <p:txBody>
          <a:bodyPr>
            <a:normAutofit lnSpcReduction="10000"/>
          </a:bodyPr>
          <a:lstStyle/>
          <a:p>
            <a:r>
              <a:rPr lang="en-US" sz="2800" dirty="0"/>
              <a:t>NB: </a:t>
            </a:r>
            <a:r>
              <a:rPr lang="en-US" sz="2400" b="0" i="0" dirty="0">
                <a:solidFill>
                  <a:srgbClr val="000000"/>
                </a:solidFill>
                <a:effectLst/>
                <a:latin typeface="TimesNewRomanPSMT"/>
              </a:rPr>
              <a:t>The fact that running time depends on the input tell us that the running time of a program should</a:t>
            </a:r>
            <a:br>
              <a:rPr lang="en-US" sz="2400" b="0" i="0" dirty="0">
                <a:solidFill>
                  <a:srgbClr val="000000"/>
                </a:solidFill>
                <a:effectLst/>
                <a:latin typeface="TimesNewRomanPSMT"/>
              </a:rPr>
            </a:br>
            <a:r>
              <a:rPr lang="en-US" sz="2400" b="0" i="0" dirty="0">
                <a:solidFill>
                  <a:srgbClr val="000000"/>
                </a:solidFill>
                <a:effectLst/>
                <a:latin typeface="TimesNewRomanPSMT"/>
              </a:rPr>
              <a:t>be defined as a function of the input. </a:t>
            </a:r>
          </a:p>
          <a:p>
            <a:r>
              <a:rPr lang="en-US" sz="2400" b="0" i="0" dirty="0">
                <a:solidFill>
                  <a:srgbClr val="000000"/>
                </a:solidFill>
                <a:effectLst/>
                <a:latin typeface="TimesNewRomanPSMT"/>
              </a:rPr>
              <a:t>The natural size measure for input to a sorting program is the number of items to be sorted, or in other words, the length of the input list.</a:t>
            </a:r>
            <a:r>
              <a:rPr lang="en-US" sz="2800" dirty="0"/>
              <a:t> </a:t>
            </a:r>
          </a:p>
          <a:p>
            <a:r>
              <a:rPr lang="en-US" sz="2400" b="0" i="0" dirty="0">
                <a:solidFill>
                  <a:srgbClr val="000000"/>
                </a:solidFill>
                <a:effectLst/>
                <a:latin typeface="TimesNewRomanPSMT"/>
              </a:rPr>
              <a:t>It is customary, then, to talk of T(n), the running time of a program on inputs of size </a:t>
            </a:r>
            <a:r>
              <a:rPr lang="en-US" sz="2400" b="0" i="1" dirty="0">
                <a:solidFill>
                  <a:srgbClr val="000000"/>
                </a:solidFill>
                <a:effectLst/>
                <a:latin typeface="TimesNewRomanPS-ItalicMT"/>
              </a:rPr>
              <a:t>n</a:t>
            </a:r>
            <a:r>
              <a:rPr lang="en-US" sz="2400" b="0" i="0" dirty="0">
                <a:solidFill>
                  <a:srgbClr val="000000"/>
                </a:solidFill>
                <a:effectLst/>
                <a:latin typeface="TimesNewRomanPSMT"/>
              </a:rPr>
              <a:t>, for example, some program may have a running time T(n) = cn2 , where </a:t>
            </a:r>
            <a:r>
              <a:rPr lang="en-US" sz="2400" b="0" i="1" dirty="0">
                <a:solidFill>
                  <a:srgbClr val="000000"/>
                </a:solidFill>
                <a:effectLst/>
                <a:latin typeface="TimesNewRomanPS-ItalicMT"/>
              </a:rPr>
              <a:t>c </a:t>
            </a:r>
            <a:r>
              <a:rPr lang="en-US" sz="2400" b="0" i="0" dirty="0">
                <a:solidFill>
                  <a:srgbClr val="000000"/>
                </a:solidFill>
                <a:effectLst/>
                <a:latin typeface="TimesNewRomanPSMT"/>
              </a:rPr>
              <a:t>is a constant. The unit of</a:t>
            </a:r>
            <a:br>
              <a:rPr lang="en-US" sz="2400" b="0" i="0" dirty="0">
                <a:solidFill>
                  <a:srgbClr val="000000"/>
                </a:solidFill>
                <a:effectLst/>
                <a:latin typeface="TimesNewRomanPSMT"/>
              </a:rPr>
            </a:br>
            <a:r>
              <a:rPr lang="en-US" sz="2400" b="0" i="0" dirty="0">
                <a:solidFill>
                  <a:srgbClr val="000000"/>
                </a:solidFill>
                <a:effectLst/>
                <a:latin typeface="TimesNewRomanPSMT"/>
              </a:rPr>
              <a:t>T(n) will be left unspecified, but we can think of T(n) as being the number of instructions executed on an idealized machine or computer.</a:t>
            </a:r>
            <a:r>
              <a:rPr lang="en-US" sz="2800" dirty="0"/>
              <a:t> </a:t>
            </a:r>
            <a:br>
              <a:rPr lang="en-US" sz="2800" dirty="0"/>
            </a:br>
            <a:endParaRPr lang="en-US" sz="2800" dirty="0"/>
          </a:p>
        </p:txBody>
      </p:sp>
    </p:spTree>
    <p:extLst>
      <p:ext uri="{BB962C8B-B14F-4D97-AF65-F5344CB8AC3E}">
        <p14:creationId xmlns:p14="http://schemas.microsoft.com/office/powerpoint/2010/main" val="2646589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F9C97-7CC9-9263-DE4F-BB809B9947B1}"/>
              </a:ext>
            </a:extLst>
          </p:cNvPr>
          <p:cNvSpPr>
            <a:spLocks noGrp="1"/>
          </p:cNvSpPr>
          <p:nvPr>
            <p:ph type="title"/>
          </p:nvPr>
        </p:nvSpPr>
        <p:spPr/>
        <p:txBody>
          <a:bodyPr/>
          <a:lstStyle/>
          <a:p>
            <a:r>
              <a:rPr lang="en-US" dirty="0"/>
              <a:t>Measuring the Running Time of a Program contd.</a:t>
            </a:r>
          </a:p>
        </p:txBody>
      </p:sp>
      <p:sp>
        <p:nvSpPr>
          <p:cNvPr id="3" name="Content Placeholder 2">
            <a:extLst>
              <a:ext uri="{FF2B5EF4-FFF2-40B4-BE49-F238E27FC236}">
                <a16:creationId xmlns:a16="http://schemas.microsoft.com/office/drawing/2014/main" id="{D171B00C-EAAF-C9EA-B033-3C9F9255D63D}"/>
              </a:ext>
            </a:extLst>
          </p:cNvPr>
          <p:cNvSpPr>
            <a:spLocks noGrp="1"/>
          </p:cNvSpPr>
          <p:nvPr>
            <p:ph idx="1"/>
          </p:nvPr>
        </p:nvSpPr>
        <p:spPr/>
        <p:txBody>
          <a:bodyPr>
            <a:normAutofit/>
          </a:bodyPr>
          <a:lstStyle/>
          <a:p>
            <a:r>
              <a:rPr lang="en-US" sz="2800" b="0" i="0" dirty="0">
                <a:solidFill>
                  <a:srgbClr val="000000"/>
                </a:solidFill>
                <a:effectLst/>
                <a:latin typeface="TimesNewRomanPSMT"/>
              </a:rPr>
              <a:t>For many programs, the running time is really a function of the particular input, and not just of</a:t>
            </a:r>
            <a:br>
              <a:rPr lang="en-US" sz="2800" b="0" i="0" dirty="0">
                <a:solidFill>
                  <a:srgbClr val="000000"/>
                </a:solidFill>
                <a:effectLst/>
                <a:latin typeface="TimesNewRomanPSMT"/>
              </a:rPr>
            </a:br>
            <a:r>
              <a:rPr lang="en-US" sz="2800" b="0" i="0" dirty="0">
                <a:solidFill>
                  <a:srgbClr val="000000"/>
                </a:solidFill>
                <a:effectLst/>
                <a:latin typeface="TimesNewRomanPSMT"/>
              </a:rPr>
              <a:t>the input size. In that case, we define T(n) to be the worst - case running time, that is, the</a:t>
            </a:r>
            <a:br>
              <a:rPr lang="en-US" sz="2800" b="0" i="0" dirty="0">
                <a:solidFill>
                  <a:srgbClr val="000000"/>
                </a:solidFill>
                <a:effectLst/>
                <a:latin typeface="TimesNewRomanPSMT"/>
              </a:rPr>
            </a:br>
            <a:r>
              <a:rPr lang="en-US" sz="2800" b="0" i="0" dirty="0">
                <a:solidFill>
                  <a:srgbClr val="000000"/>
                </a:solidFill>
                <a:effectLst/>
                <a:latin typeface="TimesNewRomanPSMT"/>
              </a:rPr>
              <a:t>maximum, overall inputs of size </a:t>
            </a:r>
            <a:r>
              <a:rPr lang="en-US" sz="2800" b="0" i="1" dirty="0">
                <a:solidFill>
                  <a:srgbClr val="000000"/>
                </a:solidFill>
                <a:effectLst/>
                <a:latin typeface="TimesNewRomanPS-ItalicMT"/>
              </a:rPr>
              <a:t>n</a:t>
            </a:r>
            <a:r>
              <a:rPr lang="en-US" sz="2800" b="0" i="0" dirty="0">
                <a:solidFill>
                  <a:srgbClr val="000000"/>
                </a:solidFill>
                <a:effectLst/>
                <a:latin typeface="TimesNewRomanPSMT"/>
              </a:rPr>
              <a:t>, of the running time on that input.</a:t>
            </a:r>
            <a:r>
              <a:rPr lang="en-US" sz="3200" dirty="0"/>
              <a:t> </a:t>
            </a:r>
          </a:p>
        </p:txBody>
      </p:sp>
    </p:spTree>
    <p:extLst>
      <p:ext uri="{BB962C8B-B14F-4D97-AF65-F5344CB8AC3E}">
        <p14:creationId xmlns:p14="http://schemas.microsoft.com/office/powerpoint/2010/main" val="967344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EA999-65D0-57A2-AA55-4CFF13C72155}"/>
              </a:ext>
            </a:extLst>
          </p:cNvPr>
          <p:cNvSpPr>
            <a:spLocks noGrp="1"/>
          </p:cNvSpPr>
          <p:nvPr>
            <p:ph type="title"/>
          </p:nvPr>
        </p:nvSpPr>
        <p:spPr/>
        <p:txBody>
          <a:bodyPr/>
          <a:lstStyle/>
          <a:p>
            <a:r>
              <a:rPr lang="en-US" dirty="0"/>
              <a:t>Measuring the Running Time of a Program contd.</a:t>
            </a:r>
          </a:p>
        </p:txBody>
      </p:sp>
      <p:sp>
        <p:nvSpPr>
          <p:cNvPr id="3" name="Content Placeholder 2">
            <a:extLst>
              <a:ext uri="{FF2B5EF4-FFF2-40B4-BE49-F238E27FC236}">
                <a16:creationId xmlns:a16="http://schemas.microsoft.com/office/drawing/2014/main" id="{A4F92980-3B95-CA39-342A-00E9ED6C5BE5}"/>
              </a:ext>
            </a:extLst>
          </p:cNvPr>
          <p:cNvSpPr>
            <a:spLocks noGrp="1"/>
          </p:cNvSpPr>
          <p:nvPr>
            <p:ph idx="1"/>
          </p:nvPr>
        </p:nvSpPr>
        <p:spPr/>
        <p:txBody>
          <a:bodyPr>
            <a:normAutofit/>
          </a:bodyPr>
          <a:lstStyle/>
          <a:p>
            <a:r>
              <a:rPr lang="en-US" sz="2400" b="0" i="0" dirty="0">
                <a:solidFill>
                  <a:srgbClr val="000000"/>
                </a:solidFill>
                <a:effectLst/>
                <a:latin typeface="TimesNewRomanPSMT"/>
              </a:rPr>
              <a:t>We also consider </a:t>
            </a:r>
            <a:r>
              <a:rPr lang="en-US" sz="2400" b="0" i="0" dirty="0" err="1">
                <a:solidFill>
                  <a:srgbClr val="000000"/>
                </a:solidFill>
                <a:effectLst/>
                <a:latin typeface="TimesNewRomanPSMT"/>
              </a:rPr>
              <a:t>Tavg</a:t>
            </a:r>
            <a:r>
              <a:rPr lang="en-US" sz="2400" b="0" i="0" dirty="0">
                <a:solidFill>
                  <a:srgbClr val="000000"/>
                </a:solidFill>
                <a:effectLst/>
                <a:latin typeface="TimesNewRomanPSMT"/>
              </a:rPr>
              <a:t>(n), the average, overall inputs size </a:t>
            </a:r>
            <a:r>
              <a:rPr lang="en-US" sz="2400" b="0" i="1" dirty="0">
                <a:solidFill>
                  <a:srgbClr val="000000"/>
                </a:solidFill>
                <a:effectLst/>
                <a:latin typeface="TimesNewRomanPS-ItalicMT"/>
              </a:rPr>
              <a:t>n</a:t>
            </a:r>
            <a:r>
              <a:rPr lang="en-US" sz="2400" b="0" i="0" dirty="0">
                <a:solidFill>
                  <a:srgbClr val="000000"/>
                </a:solidFill>
                <a:effectLst/>
                <a:latin typeface="TimesNewRomanPSMT"/>
              </a:rPr>
              <a:t>, of the running time on that input.</a:t>
            </a:r>
            <a:br>
              <a:rPr lang="en-US" sz="2400" b="0" i="0" dirty="0">
                <a:solidFill>
                  <a:srgbClr val="000000"/>
                </a:solidFill>
                <a:effectLst/>
                <a:latin typeface="TimesNewRomanPSMT"/>
              </a:rPr>
            </a:br>
            <a:r>
              <a:rPr lang="en-US" sz="2400" b="0" i="0" dirty="0">
                <a:solidFill>
                  <a:srgbClr val="000000"/>
                </a:solidFill>
                <a:effectLst/>
                <a:latin typeface="TimesNewRomanPSMT"/>
              </a:rPr>
              <a:t>While </a:t>
            </a:r>
            <a:r>
              <a:rPr lang="en-US" sz="2400" b="0" i="0" dirty="0" err="1">
                <a:solidFill>
                  <a:srgbClr val="000000"/>
                </a:solidFill>
                <a:effectLst/>
                <a:latin typeface="TimesNewRomanPSMT"/>
              </a:rPr>
              <a:t>Tavg</a:t>
            </a:r>
            <a:r>
              <a:rPr lang="en-US" sz="2400" b="0" i="0" dirty="0">
                <a:solidFill>
                  <a:srgbClr val="000000"/>
                </a:solidFill>
                <a:effectLst/>
                <a:latin typeface="TimesNewRomanPSMT"/>
              </a:rPr>
              <a:t>(n) appears a fair measure, it is often fallacious to assume that all inputs are equally likely. In practice, the average running time is often much harder to determine than the worst–case running time because the analysis becomes mathematically intractable and because the notion of “average” input frequently has no obvious meaning. Thus, we shall use worst – case</a:t>
            </a:r>
            <a:br>
              <a:rPr lang="en-US" sz="2400" b="0" i="0" dirty="0">
                <a:solidFill>
                  <a:srgbClr val="000000"/>
                </a:solidFill>
                <a:effectLst/>
                <a:latin typeface="TimesNewRomanPSMT"/>
              </a:rPr>
            </a:br>
            <a:r>
              <a:rPr lang="en-US" sz="2400" b="0" i="0" dirty="0">
                <a:solidFill>
                  <a:srgbClr val="000000"/>
                </a:solidFill>
                <a:effectLst/>
                <a:latin typeface="TimesNewRomanPSMT"/>
              </a:rPr>
              <a:t>running time as the principal measure of time complexity whenever we can do so meaningfully.</a:t>
            </a:r>
            <a:r>
              <a:rPr lang="en-US" sz="2800" dirty="0"/>
              <a:t> </a:t>
            </a:r>
            <a:br>
              <a:rPr lang="en-US" sz="2800" dirty="0"/>
            </a:br>
            <a:endParaRPr lang="en-US" sz="2800" dirty="0"/>
          </a:p>
        </p:txBody>
      </p:sp>
    </p:spTree>
    <p:extLst>
      <p:ext uri="{BB962C8B-B14F-4D97-AF65-F5344CB8AC3E}">
        <p14:creationId xmlns:p14="http://schemas.microsoft.com/office/powerpoint/2010/main" val="4074300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EEE0E-2FDA-D8C5-07E3-4A6CC3EEB949}"/>
              </a:ext>
            </a:extLst>
          </p:cNvPr>
          <p:cNvSpPr>
            <a:spLocks noGrp="1"/>
          </p:cNvSpPr>
          <p:nvPr>
            <p:ph type="title"/>
          </p:nvPr>
        </p:nvSpPr>
        <p:spPr/>
        <p:txBody>
          <a:bodyPr/>
          <a:lstStyle/>
          <a:p>
            <a:r>
              <a:rPr lang="en-US" dirty="0"/>
              <a:t>Measuring the Running Time of a Program contd.</a:t>
            </a:r>
          </a:p>
        </p:txBody>
      </p:sp>
      <p:sp>
        <p:nvSpPr>
          <p:cNvPr id="3" name="Content Placeholder 2">
            <a:extLst>
              <a:ext uri="{FF2B5EF4-FFF2-40B4-BE49-F238E27FC236}">
                <a16:creationId xmlns:a16="http://schemas.microsoft.com/office/drawing/2014/main" id="{C2788502-C822-1B58-1CC0-88EAB68E35E3}"/>
              </a:ext>
            </a:extLst>
          </p:cNvPr>
          <p:cNvSpPr>
            <a:spLocks noGrp="1"/>
          </p:cNvSpPr>
          <p:nvPr>
            <p:ph idx="1"/>
          </p:nvPr>
        </p:nvSpPr>
        <p:spPr/>
        <p:txBody>
          <a:bodyPr>
            <a:normAutofit/>
          </a:bodyPr>
          <a:lstStyle/>
          <a:p>
            <a:r>
              <a:rPr lang="en-US" sz="2800" b="0" i="0" dirty="0">
                <a:solidFill>
                  <a:srgbClr val="000000"/>
                </a:solidFill>
                <a:effectLst/>
                <a:latin typeface="TimesNewRomanPSMT"/>
              </a:rPr>
              <a:t>we cannot express the running time T(n) in standard time units such as seconds. Rather, we can only make remarks like “the running time of such – and – such an algorithm is proportional</a:t>
            </a:r>
            <a:br>
              <a:rPr lang="en-US" sz="2800" b="0" i="0" dirty="0">
                <a:solidFill>
                  <a:srgbClr val="000000"/>
                </a:solidFill>
                <a:effectLst/>
                <a:latin typeface="TimesNewRomanPSMT"/>
              </a:rPr>
            </a:br>
            <a:r>
              <a:rPr lang="en-US" sz="2800" b="0" i="0" dirty="0">
                <a:solidFill>
                  <a:srgbClr val="000000"/>
                </a:solidFill>
                <a:effectLst/>
                <a:latin typeface="TimesNewRomanPSMT"/>
              </a:rPr>
              <a:t>to </a:t>
            </a:r>
            <a:r>
              <a:rPr lang="en-US" sz="2800" b="0" i="1" dirty="0">
                <a:solidFill>
                  <a:srgbClr val="000000"/>
                </a:solidFill>
                <a:effectLst/>
                <a:latin typeface="TimesNewRomanPS-ItalicMT"/>
              </a:rPr>
              <a:t>n</a:t>
            </a:r>
            <a:r>
              <a:rPr lang="en-US" sz="2800" b="0" i="0" dirty="0">
                <a:solidFill>
                  <a:srgbClr val="000000"/>
                </a:solidFill>
                <a:effectLst/>
                <a:latin typeface="TimesNewRomanPSMT"/>
              </a:rPr>
              <a:t>. The constant of proportionality will remain unspecified since it depends so heavily on the compiler, the machine and other factors.</a:t>
            </a:r>
            <a:r>
              <a:rPr lang="en-US" sz="3200" dirty="0"/>
              <a:t> </a:t>
            </a:r>
            <a:br>
              <a:rPr lang="en-US" sz="3200" dirty="0"/>
            </a:br>
            <a:endParaRPr lang="en-US" sz="3200" dirty="0"/>
          </a:p>
        </p:txBody>
      </p:sp>
    </p:spTree>
    <p:extLst>
      <p:ext uri="{BB962C8B-B14F-4D97-AF65-F5344CB8AC3E}">
        <p14:creationId xmlns:p14="http://schemas.microsoft.com/office/powerpoint/2010/main" val="13597108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841</TotalTime>
  <Words>1601</Words>
  <Application>Microsoft Office PowerPoint</Application>
  <PresentationFormat>Widescreen</PresentationFormat>
  <Paragraphs>56</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CambriaMath</vt:lpstr>
      <vt:lpstr>TimesNewRomanPS-BoldMT</vt:lpstr>
      <vt:lpstr>TimesNewRomanPS-ItalicMT</vt:lpstr>
      <vt:lpstr>TimesNewRomanPSMT</vt:lpstr>
      <vt:lpstr>Tw Cen MT</vt:lpstr>
      <vt:lpstr>Tw Cen MT Condensed</vt:lpstr>
      <vt:lpstr>Wingdings</vt:lpstr>
      <vt:lpstr>Wingdings 3</vt:lpstr>
      <vt:lpstr>Integral</vt:lpstr>
      <vt:lpstr>DESIGN AND ANALYSIS OF ALGORITHM LECTURE 3</vt:lpstr>
      <vt:lpstr>MATHEMATICAL PROOF TECHNIQUES CONTD.  Proof by Mathematical Induction  </vt:lpstr>
      <vt:lpstr>Determination of the run-time of an algorithm</vt:lpstr>
      <vt:lpstr>The Running Time of an Algorithm </vt:lpstr>
      <vt:lpstr>Measuring the Running Time of a Program </vt:lpstr>
      <vt:lpstr>Measuring the Running Time of a Program contd.</vt:lpstr>
      <vt:lpstr>Measuring the Running Time of a Program contd.</vt:lpstr>
      <vt:lpstr>Measuring the Running Time of a Program contd.</vt:lpstr>
      <vt:lpstr>Measuring the Running Time of a Program contd.</vt:lpstr>
      <vt:lpstr>Growth of Functions </vt:lpstr>
      <vt:lpstr>Big – Oh and Big – Omega Notation </vt:lpstr>
      <vt:lpstr>Further Explanation on Growth Rate </vt:lpstr>
      <vt:lpstr>PowerPoint Presentation</vt:lpstr>
      <vt:lpstr>PowerPoint Presentation</vt:lpstr>
      <vt:lpstr>Example 1</vt:lpstr>
      <vt:lpstr>PowerPoint Presentation</vt:lpstr>
      <vt:lpstr>PowerPoint Presentation</vt:lpstr>
      <vt:lpstr>Running time table</vt:lpstr>
      <vt:lpstr>PowerPoint Presentation</vt:lpstr>
      <vt:lpstr>LECTURE 5: COMPLEXITY OF AN ALGORITHM </vt:lpstr>
      <vt:lpstr>Rate of Growth </vt:lpstr>
      <vt:lpstr>Rate of Growth contd</vt:lpstr>
      <vt:lpstr>Time complexity contd.</vt:lpstr>
      <vt:lpstr>HOW TO CALCULATE TIME COMPLEXITY</vt:lpstr>
      <vt:lpstr>QUIZ</vt:lpstr>
      <vt:lpstr>TIME COMPLEXITY ANALYSIS OF Bubble Sort Algorithm </vt:lpstr>
      <vt:lpstr>TIME COMPLEXITY OF LINEAR 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 LECTURE 3</dc:title>
  <dc:creator>olaewe ololade</dc:creator>
  <cp:lastModifiedBy>olaewe ololade</cp:lastModifiedBy>
  <cp:revision>111</cp:revision>
  <dcterms:created xsi:type="dcterms:W3CDTF">2023-02-03T14:34:32Z</dcterms:created>
  <dcterms:modified xsi:type="dcterms:W3CDTF">2023-02-21T10:05:31Z</dcterms:modified>
</cp:coreProperties>
</file>