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9" r:id="rId1"/>
    <p:sldMasterId id="2147484033" r:id="rId2"/>
    <p:sldMasterId id="2147484045" r:id="rId3"/>
  </p:sldMasterIdLst>
  <p:notesMasterIdLst>
    <p:notesMasterId r:id="rId57"/>
  </p:notesMasterIdLst>
  <p:handoutMasterIdLst>
    <p:handoutMasterId r:id="rId58"/>
  </p:handoutMasterIdLst>
  <p:sldIdLst>
    <p:sldId id="336" r:id="rId4"/>
    <p:sldId id="256" r:id="rId5"/>
    <p:sldId id="257" r:id="rId6"/>
    <p:sldId id="269" r:id="rId7"/>
    <p:sldId id="259" r:id="rId8"/>
    <p:sldId id="260" r:id="rId9"/>
    <p:sldId id="261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348" r:id="rId24"/>
    <p:sldId id="281" r:id="rId25"/>
    <p:sldId id="282" r:id="rId26"/>
    <p:sldId id="283" r:id="rId27"/>
    <p:sldId id="284" r:id="rId28"/>
    <p:sldId id="285" r:id="rId29"/>
    <p:sldId id="286" r:id="rId30"/>
    <p:sldId id="344" r:id="rId31"/>
    <p:sldId id="345" r:id="rId32"/>
    <p:sldId id="346" r:id="rId33"/>
    <p:sldId id="332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33" r:id="rId50"/>
    <p:sldId id="330" r:id="rId51"/>
    <p:sldId id="347" r:id="rId52"/>
    <p:sldId id="349" r:id="rId53"/>
    <p:sldId id="306" r:id="rId54"/>
    <p:sldId id="302" r:id="rId55"/>
    <p:sldId id="34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33FF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0" autoAdjust="0"/>
  </p:normalViewPr>
  <p:slideViewPr>
    <p:cSldViewPr>
      <p:cViewPr varScale="1">
        <p:scale>
          <a:sx n="60" d="100"/>
          <a:sy n="60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7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7D0B382-CAED-4494-A5B7-FE69BC9F8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115D3D-32FF-4950-A93D-49D6C618EEC1}" type="datetimeFigureOut">
              <a:rPr lang="en-US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AFEE760-BA2C-4724-9832-F8CED7574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Prepared by Dr </a:t>
            </a:r>
            <a:r>
              <a:rPr lang="en-US" dirty="0" err="1" smtClean="0"/>
              <a:t>Syed</a:t>
            </a:r>
            <a:r>
              <a:rPr lang="en-US" smtClean="0"/>
              <a:t> Khaldoon Khurshid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AFEE760-BA2C-4724-9832-F8CED7574AE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FEE760-BA2C-4724-9832-F8CED7574AE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4B7C23-267E-40C0-8A5E-380AB9CC4CAD}" type="slidenum">
              <a:rPr lang="en-US" smtClean="0">
                <a:solidFill>
                  <a:srgbClr val="000000"/>
                </a:solidFill>
              </a:rPr>
              <a:pPr/>
              <a:t>24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51D5A79-857E-4423-B3FA-6AD147A51E8C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</a:t>
            </a:r>
            <a:endParaRPr lang="en-US" baseline="0" dirty="0" smtClean="0"/>
          </a:p>
          <a:p>
            <a:r>
              <a:rPr lang="en-US" baseline="0" dirty="0" smtClean="0"/>
              <a:t>Richard </a:t>
            </a:r>
            <a:r>
              <a:rPr lang="en-US" baseline="0" dirty="0" err="1" smtClean="0"/>
              <a:t>Fayman</a:t>
            </a:r>
            <a:r>
              <a:rPr lang="en-US" baseline="0" dirty="0" smtClean="0"/>
              <a:t> -&gt; Biography -&gt; Interesting to read-&gt; Physics lectures</a:t>
            </a:r>
          </a:p>
          <a:p>
            <a:r>
              <a:rPr lang="en-US" baseline="0" dirty="0" smtClean="0"/>
              <a:t>Algorithms are eating our work-&gt; Ted Talk.</a:t>
            </a:r>
          </a:p>
          <a:p>
            <a:r>
              <a:rPr lang="en-US" baseline="0" dirty="0" smtClean="0"/>
              <a:t>Computer Limitations -&gt; Travel’s sale man problem.</a:t>
            </a:r>
          </a:p>
          <a:p>
            <a:r>
              <a:rPr lang="en-US" baseline="0" dirty="0" smtClean="0"/>
              <a:t>Contents are books, Grading  -&gt; not required</a:t>
            </a:r>
          </a:p>
          <a:p>
            <a:r>
              <a:rPr lang="en-US" baseline="0" dirty="0" smtClean="0"/>
              <a:t>Less Text should be replaced by Images.</a:t>
            </a:r>
          </a:p>
          <a:p>
            <a:r>
              <a:rPr lang="en-US" baseline="0" dirty="0" smtClean="0"/>
              <a:t>Slides makes students passive.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FEE760-BA2C-4724-9832-F8CED7574AE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F8109F9-E6DF-4EF4-8D32-FAD5EFBA29D8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DCAEE53-179C-490C-8342-DBB823E7D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BABEA-C16B-4A06-A7D4-5341B9FBCDF4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D57AE-F013-4D2F-8FA0-DA1733A7D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2E7F5-45C1-4907-B179-CE1D5F476827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85A4-9527-4B4C-A45B-919E5C843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A992871D-ED8E-4B60-88AA-8254711FD42E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F7EFB923-DC8A-4CEC-A6FF-53888D022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3657600" cy="304800"/>
          </a:xfr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14422DCE-5E74-436A-AEAC-FFDDD501E7FF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1DD9A511-98AC-4719-9416-19290BDF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22075F6-51DA-4E3A-8CB2-484DBF430B27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4FD4858-0649-4264-AF06-4B0FCC30E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1CF8730-798F-413A-9F00-2E3F34CA386A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B1F8160-E490-4DCD-B72F-5925D5926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4286A3C5-4044-40A7-94B5-904409FDAE6C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523DC13-DA95-4172-849D-D6F26A63B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110218A-0087-47B5-86C8-62C761EEE61A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7A9F7AE-4ABA-4FC8-9F5B-11CD994E1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6D2E5DF-697A-4977-B3C1-2BAA56936F02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3B50E99-94F1-460F-802B-06DC481F5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4230687" cy="365125"/>
          </a:xfrm>
        </p:spPr>
        <p:txBody>
          <a:bodyPr/>
          <a:lstStyle>
            <a:lvl1pPr>
              <a:defRPr sz="1600">
                <a:latin typeface="Cambria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Prepared by Dr </a:t>
            </a: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Khaldoon</a:t>
            </a:r>
            <a:r>
              <a:rPr lang="en-US" dirty="0" smtClean="0"/>
              <a:t> </a:t>
            </a:r>
            <a:r>
              <a:rPr lang="en-US" dirty="0" err="1" smtClean="0"/>
              <a:t>Khurshid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AEAA7E03-EE96-4A50-AFF7-31AE5FAE7BAC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499B19E8-116A-434F-B7E3-343C89D9E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FD5CD7DA-ECAA-4894-88EC-DC778A10E609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FA797024-13A7-473A-AF4E-BDCC9294A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6989203-6FA2-4912-97DC-6C5FCC7D9A28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E94976C-C856-4495-81D7-DDA5B01B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948EA59-7B57-4832-81E5-1ED82547553B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4EFCDD8-C814-4271-8668-FDD6356E9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35052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0536CC-20C1-4CE3-A499-AE866E8FD1C2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A8AA82E-838D-42C3-B9BE-85D8C239C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0CE3D5-A8EA-4996-A41F-C21BE6B1A16E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0C18D0E-560C-461B-A3D0-6F9D44CEC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7E7AFA6-E522-410A-94B4-AEBAC8B95E1F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F9C82F-5589-49A3-96E0-66296B78B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00E286A-F8D6-4194-B837-0AB2D8BEBBDF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16D1976-1E06-42C5-9A26-10E7ED414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731FAD7-8577-4114-BF2D-A88B6BE1437E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59E087C-BF56-4D69-8F20-74BEBF6FF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A04F96-B602-4067-9EF5-DFD64F7935DD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30AC4F-74CF-4AD4-BAB3-6D1B92886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FB85959-11F1-414E-B173-DA42780C8F8C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1147F7-570F-41C0-8068-8DEB328E1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4A2C29C-7254-42B1-8B48-B65E41C3CCB6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B977B4C-B5A6-41A7-9A18-DDE8D6779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016AE64-C2D0-40D6-ACE1-F6A88C18BAE3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B74531-2FEF-4A34-8D36-CB859058B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9B58E6-1DEB-4CB0-A94C-4F1E068FC8E1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3B829B5-6F0F-438C-802F-8F5C36984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75AABB-1C1D-4833-9D89-024601DAAB6C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60B041-0A6D-422B-8314-F5F7D4F77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7024DE-4BBF-40F6-B972-51499FAAF487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D447ED-9C3C-4B7A-846F-93DC911C0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4576B73-1690-4FA6-9E7C-B1C36F51FB72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5A4A73-9037-48B1-91EE-74FB2C473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9BF4F-B2D1-48CA-AACC-A85A7E1E6D5A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6A05C-D3A0-4B05-BE4E-FA07DD682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E2F43D-B3F4-4321-A8D5-B199F74C4591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DC8FF9-4455-410D-832F-AFA277A17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53D8679-AD47-4529-AFC2-18E2E51C0F16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689396-9A5B-44B9-BC40-A7D39A0826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532A1F5-8DF9-4586-9FAE-C2C7A3416B66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FA83524-68BF-488B-A616-28F71B468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96" r:id="rId2"/>
    <p:sldLayoutId id="2147484401" r:id="rId3"/>
    <p:sldLayoutId id="2147484402" r:id="rId4"/>
    <p:sldLayoutId id="2147484403" r:id="rId5"/>
    <p:sldLayoutId id="2147484404" r:id="rId6"/>
    <p:sldLayoutId id="2147484397" r:id="rId7"/>
    <p:sldLayoutId id="2147484405" r:id="rId8"/>
    <p:sldLayoutId id="2147484406" r:id="rId9"/>
    <p:sldLayoutId id="2147484398" r:id="rId10"/>
    <p:sldLayoutId id="214748439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7C2871CE-D45A-4DE9-A987-A780414B75AE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89C68381-45CB-4377-99FF-5AAA5C5B6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en-US" sz="1600">
              <a:solidFill>
                <a:srgbClr val="3333CC"/>
              </a:solidFill>
              <a:latin typeface="Times New Roman" charset="0"/>
              <a:cs typeface="+mn-cs"/>
            </a:endParaRPr>
          </a:p>
          <a:p>
            <a:pPr algn="r">
              <a:defRPr/>
            </a:pPr>
            <a:r>
              <a:rPr lang="en-US" sz="1600">
                <a:solidFill>
                  <a:srgbClr val="3333CC"/>
                </a:solidFill>
                <a:latin typeface="Times New Roman" charset="0"/>
                <a:cs typeface="+mn-cs"/>
              </a:rPr>
              <a:t>Slide 0-</a:t>
            </a:r>
            <a:fld id="{D0F9A43C-D3C7-4218-A230-A2F517B3BBA3}" type="slidenum">
              <a:rPr lang="en-US" sz="1600">
                <a:solidFill>
                  <a:srgbClr val="3333CC"/>
                </a:solidFill>
                <a:latin typeface="Times New Roman" charset="0"/>
                <a:cs typeface="+mn-cs"/>
              </a:rPr>
              <a:pPr algn="r">
                <a:defRPr/>
              </a:pPr>
              <a:t>‹#›</a:t>
            </a:fld>
            <a:endParaRPr lang="en-US" sz="1600">
              <a:solidFill>
                <a:srgbClr val="3333CC"/>
              </a:solidFill>
              <a:latin typeface="Times New Roman" charset="0"/>
              <a:cs typeface="+mn-cs"/>
            </a:endParaRPr>
          </a:p>
        </p:txBody>
      </p:sp>
      <p:pic>
        <p:nvPicPr>
          <p:cNvPr id="2056" name="Picture 11" descr="brookshear_mech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63000" y="0"/>
            <a:ext cx="381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871AE6-1622-4D68-99EE-32254D758013}" type="datetime1">
              <a:rPr lang="en-US" smtClean="0"/>
              <a:pPr>
                <a:defRPr/>
              </a:pPr>
              <a:t>16-Nov-21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71E0E2-22F0-440E-91F7-DB46E127B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en-US" sz="1600">
              <a:solidFill>
                <a:srgbClr val="3333CC"/>
              </a:solidFill>
              <a:latin typeface="Times New Roman"/>
            </a:endParaRPr>
          </a:p>
          <a:p>
            <a:pPr algn="r">
              <a:defRPr/>
            </a:pPr>
            <a:r>
              <a:rPr lang="en-US" sz="1600">
                <a:solidFill>
                  <a:srgbClr val="3333CC"/>
                </a:solidFill>
                <a:latin typeface="Times New Roman"/>
              </a:rPr>
              <a:t>Slide 0-</a:t>
            </a:r>
            <a:fld id="{29AC6707-ECC3-42B5-8012-B3DD512BBA03}" type="slidenum">
              <a:rPr lang="en-US" sz="1600">
                <a:solidFill>
                  <a:srgbClr val="3333CC"/>
                </a:solidFill>
                <a:latin typeface="Times New Roman"/>
              </a:rPr>
              <a:pPr algn="r">
                <a:defRPr/>
              </a:pPr>
              <a:t>‹#›</a:t>
            </a:fld>
            <a:endParaRPr lang="en-US" sz="1600">
              <a:solidFill>
                <a:srgbClr val="3333CC"/>
              </a:solidFill>
              <a:latin typeface="Times New Roman"/>
            </a:endParaRPr>
          </a:p>
        </p:txBody>
      </p:sp>
      <p:pic>
        <p:nvPicPr>
          <p:cNvPr id="3080" name="Picture 11" descr="brookshear_mechsid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763000" y="0"/>
            <a:ext cx="381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ItoC%20Course%20(Th)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295400"/>
            <a:ext cx="77724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W</a:t>
            </a:r>
            <a:r>
              <a:rPr lang="en-US" sz="7200" b="1" cap="none" spc="50" dirty="0" smtClean="0">
                <a:ln w="11430"/>
                <a:solidFill>
                  <a:srgbClr val="002060"/>
                </a:solidFill>
              </a:rPr>
              <a:t>e</a:t>
            </a:r>
            <a:r>
              <a:rPr lang="en-US" sz="7200" b="1" cap="none" spc="50" dirty="0" smtClean="0">
                <a:ln w="11430"/>
                <a:solidFill>
                  <a:srgbClr val="0070C0"/>
                </a:solidFill>
              </a:rPr>
              <a:t>l</a:t>
            </a:r>
            <a:r>
              <a:rPr lang="en-US" sz="7200" b="1" cap="none" spc="50" dirty="0" smtClean="0">
                <a:ln w="11430"/>
                <a:solidFill>
                  <a:srgbClr val="7030A0"/>
                </a:solidFill>
              </a:rPr>
              <a:t>c</a:t>
            </a:r>
            <a:r>
              <a:rPr lang="en-US" sz="7200" b="1" cap="none" spc="50" dirty="0" smtClean="0">
                <a:ln w="11430"/>
                <a:solidFill>
                  <a:srgbClr val="0000CC"/>
                </a:solidFill>
              </a:rPr>
              <a:t>o</a:t>
            </a:r>
            <a:r>
              <a:rPr lang="en-US" sz="7200" b="1" cap="none" spc="50" dirty="0" smtClean="0">
                <a:ln w="11430"/>
                <a:solidFill>
                  <a:srgbClr val="7030A0"/>
                </a:solidFill>
              </a:rPr>
              <a:t>m</a:t>
            </a:r>
            <a:r>
              <a:rPr 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e</a:t>
            </a:r>
            <a:br>
              <a:rPr 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</a:br>
            <a:r>
              <a:rPr lang="en-US" sz="7200" b="1" cap="none" spc="50" dirty="0" smtClean="0">
                <a:ln w="11430"/>
                <a:solidFill>
                  <a:srgbClr val="002060"/>
                </a:solidFill>
              </a:rPr>
              <a:t>S</a:t>
            </a:r>
            <a:r>
              <a:rPr lang="en-US" sz="7200" b="1" cap="none" spc="50" dirty="0" smtClean="0">
                <a:ln w="11430"/>
                <a:solidFill>
                  <a:srgbClr val="C00000"/>
                </a:solidFill>
              </a:rPr>
              <a:t>e</a:t>
            </a:r>
            <a:r>
              <a:rPr lang="en-US" sz="7200" b="1" cap="none" spc="50" dirty="0" smtClean="0">
                <a:ln w="11430"/>
                <a:solidFill>
                  <a:srgbClr val="7030A0"/>
                </a:solidFill>
              </a:rPr>
              <a:t>s</a:t>
            </a:r>
            <a:r>
              <a:rPr lang="en-US" sz="7200" b="1" cap="none" spc="50" dirty="0" smtClean="0">
                <a:ln w="11430"/>
                <a:solidFill>
                  <a:srgbClr val="C00000"/>
                </a:solidFill>
              </a:rPr>
              <a:t>s</a:t>
            </a:r>
            <a:r>
              <a:rPr lang="en-US" sz="7200" b="1" cap="none" spc="50" dirty="0" smtClean="0">
                <a:ln w="11430"/>
                <a:solidFill>
                  <a:srgbClr val="002060"/>
                </a:solidFill>
              </a:rPr>
              <a:t>i</a:t>
            </a:r>
            <a:r>
              <a:rPr lang="en-US" sz="7200" b="1" cap="none" spc="50" dirty="0" smtClean="0">
                <a:ln w="11430"/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7200" b="1" cap="none" spc="50" dirty="0" smtClean="0">
                <a:ln w="11430"/>
                <a:solidFill>
                  <a:srgbClr val="7030A0"/>
                </a:solidFill>
              </a:rPr>
              <a:t>n</a:t>
            </a:r>
            <a:r>
              <a:rPr lang="en-US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7200" b="1" cap="none" spc="50" dirty="0" smtClean="0">
                <a:ln w="11430"/>
                <a:solidFill>
                  <a:srgbClr val="00B0F0"/>
                </a:solidFill>
              </a:rPr>
              <a:t>2</a:t>
            </a:r>
            <a:r>
              <a:rPr lang="en-US" sz="7200" b="1" cap="none" spc="50" dirty="0" smtClean="0">
                <a:ln w="11430"/>
                <a:solidFill>
                  <a:srgbClr val="FFFF00"/>
                </a:solidFill>
              </a:rPr>
              <a:t>0</a:t>
            </a:r>
            <a:r>
              <a:rPr lang="en-US" sz="7200" b="1" spc="50" dirty="0" smtClean="0">
                <a:ln w="11430"/>
                <a:solidFill>
                  <a:schemeClr val="accent3"/>
                </a:solidFill>
              </a:rPr>
              <a:t>2</a:t>
            </a:r>
            <a:r>
              <a:rPr lang="en-US" sz="7200" b="1" spc="50" dirty="0" smtClean="0">
                <a:ln w="11430"/>
                <a:solidFill>
                  <a:srgbClr val="FFC000"/>
                </a:solidFill>
              </a:rPr>
              <a:t>1</a:t>
            </a:r>
          </a:p>
          <a:p>
            <a:pPr algn="ctr"/>
            <a:r>
              <a:rPr lang="en-US" sz="3600" b="1" cap="none" spc="50" dirty="0" smtClean="0">
                <a:ln w="11430"/>
                <a:solidFill>
                  <a:srgbClr val="0000CC"/>
                </a:solidFill>
              </a:rPr>
              <a:t>Department of Computer Science</a:t>
            </a:r>
            <a:endParaRPr lang="en-US" sz="3600" b="1" cap="none" spc="50" dirty="0">
              <a:ln w="11430"/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1143000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Home Assignment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Question: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7620000" cy="3276600"/>
          </a:xfrm>
        </p:spPr>
        <p:txBody>
          <a:bodyPr/>
          <a:lstStyle/>
          <a:p>
            <a:pPr algn="ctr">
              <a:buFontTx/>
              <a:buNone/>
            </a:pPr>
            <a:endParaRPr lang="en-US" sz="6600" b="1" dirty="0" smtClean="0"/>
          </a:p>
          <a:p>
            <a:pPr algn="ctr">
              <a:buFontTx/>
              <a:buNone/>
            </a:pPr>
            <a:r>
              <a:rPr lang="en-US" sz="6600" b="1" dirty="0" smtClean="0"/>
              <a:t>What is Computer 			Science? </a:t>
            </a:r>
            <a:r>
              <a:rPr lang="en-US" dirty="0" smtClean="0"/>
              <a:t>			</a:t>
            </a:r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0" y="5791200"/>
            <a:ext cx="23064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Cambria" pitchFamily="18" charset="0"/>
              </a:rPr>
              <a:t>Google it</a:t>
            </a:r>
            <a:endParaRPr lang="en-US" sz="4400" dirty="0">
              <a:solidFill>
                <a:srgbClr val="0070C0"/>
              </a:solidFill>
              <a:latin typeface="Cambria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Prepared by Dr </a:t>
            </a: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Khaldoon</a:t>
            </a:r>
            <a:r>
              <a:rPr lang="en-US" dirty="0" smtClean="0"/>
              <a:t> </a:t>
            </a:r>
            <a:r>
              <a:rPr lang="en-US" dirty="0" err="1" smtClean="0"/>
              <a:t>Khurshid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by Richard Feynman about computers</a:t>
            </a:r>
          </a:p>
          <a:p>
            <a:pPr lvl="1"/>
            <a:r>
              <a:rPr lang="en-US" dirty="0" smtClean="0"/>
              <a:t>Example of Librarian</a:t>
            </a:r>
            <a:endParaRPr lang="en-US" dirty="0"/>
          </a:p>
        </p:txBody>
      </p:sp>
      <p:pic>
        <p:nvPicPr>
          <p:cNvPr id="1026" name="Picture 2" descr="C:\Users\Administrator\AppData\Local\Microsoft\Windows\Temporary Internet Files\Content.IE5\EO26EQIA\librarian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200400"/>
            <a:ext cx="2750820" cy="24612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7111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Descriptive Example to make </a:t>
            </a:r>
          </a:p>
          <a:p>
            <a:r>
              <a:rPr lang="en-US" sz="4000" b="1" dirty="0" smtClean="0">
                <a:latin typeface="Cambria" pitchFamily="18" charset="0"/>
              </a:rPr>
              <a:t>you understand “Computers”</a:t>
            </a:r>
            <a:endParaRPr lang="en-US" sz="4000" b="1" dirty="0">
              <a:latin typeface="Cambria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6"/>
          <p:cNvGrpSpPr>
            <a:grpSpLocks/>
          </p:cNvGrpSpPr>
          <p:nvPr/>
        </p:nvGrpSpPr>
        <p:grpSpPr bwMode="auto">
          <a:xfrm>
            <a:off x="2133600" y="3962400"/>
            <a:ext cx="4467225" cy="2428875"/>
            <a:chOff x="1488" y="2352"/>
            <a:chExt cx="2814" cy="1530"/>
          </a:xfrm>
        </p:grpSpPr>
        <p:pic>
          <p:nvPicPr>
            <p:cNvPr id="44041" name="Picture 7" descr="headscratc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8" y="2496"/>
              <a:ext cx="602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2" name="Picture 8" descr="pc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2352"/>
              <a:ext cx="1662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Introduction:</a:t>
            </a:r>
            <a:br>
              <a:rPr lang="en-US" smtClean="0"/>
            </a:br>
            <a:r>
              <a:rPr lang="en-US" smtClean="0"/>
              <a:t>Computer Science - What is it? (1)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1981200"/>
          </a:xfrm>
        </p:spPr>
        <p:txBody>
          <a:bodyPr/>
          <a:lstStyle/>
          <a:p>
            <a:pPr eaLnBrk="1" hangingPunct="1"/>
            <a:r>
              <a:rPr lang="en-US" b="1" smtClean="0"/>
              <a:t>A combination of many things...</a:t>
            </a:r>
            <a:endParaRPr lang="en-US" smtClean="0"/>
          </a:p>
          <a:p>
            <a:pPr lvl="1" eaLnBrk="1" hangingPunct="1"/>
            <a:r>
              <a:rPr lang="en-US" smtClean="0"/>
              <a:t>includes a.o.:</a:t>
            </a:r>
          </a:p>
          <a:p>
            <a:pPr lvl="2" eaLnBrk="1" hangingPunct="1"/>
            <a:r>
              <a:rPr lang="en-US" smtClean="0"/>
              <a:t>(1) hardware design, (2) programming, (3) human computer interaction, (4) artificial intelligence, etc...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04800" y="3352800"/>
            <a:ext cx="8382000" cy="3124200"/>
            <a:chOff x="192" y="2112"/>
            <a:chExt cx="5280" cy="1968"/>
          </a:xfrm>
        </p:grpSpPr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192" y="2160"/>
              <a:ext cx="5232" cy="19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240" y="2112"/>
              <a:ext cx="5232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in other words:</a:t>
              </a: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mathematics, engineering, psychology, linguistics, biology, business administration, ethics, sociology, …</a:t>
              </a:r>
            </a:p>
          </p:txBody>
        </p:sp>
      </p:grp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81000" y="46482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b="1">
                <a:solidFill>
                  <a:srgbClr val="000000"/>
                </a:solidFill>
                <a:latin typeface="Times New Roman" pitchFamily="18" charset="0"/>
                <a:cs typeface="+mn-cs"/>
              </a:rPr>
              <a:t>Certainly not:</a:t>
            </a:r>
            <a:endParaRPr lang="en-US" sz="3200">
              <a:solidFill>
                <a:srgbClr val="000000"/>
              </a:solidFill>
              <a:latin typeface="Times New Roman" pitchFamily="18" charset="0"/>
              <a:cs typeface="+mn-c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‘science’ of computer applications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‘science’ of programming in language ‘X’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0"/>
          <p:cNvGrpSpPr>
            <a:grpSpLocks/>
          </p:cNvGrpSpPr>
          <p:nvPr/>
        </p:nvGrpSpPr>
        <p:grpSpPr bwMode="auto">
          <a:xfrm>
            <a:off x="2133600" y="3962400"/>
            <a:ext cx="4467225" cy="2428875"/>
            <a:chOff x="1488" y="2352"/>
            <a:chExt cx="2814" cy="1530"/>
          </a:xfrm>
        </p:grpSpPr>
        <p:pic>
          <p:nvPicPr>
            <p:cNvPr id="45065" name="Picture 7" descr="headscratc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8" y="2496"/>
              <a:ext cx="602" cy="1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6" name="Picture 8" descr="pc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2352"/>
              <a:ext cx="1662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Introduction:</a:t>
            </a:r>
            <a:br>
              <a:rPr lang="en-US" smtClean="0"/>
            </a:br>
            <a:r>
              <a:rPr lang="en-US" smtClean="0"/>
              <a:t>Computer Science - What is it? (2)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153400" cy="1981200"/>
          </a:xfrm>
        </p:spPr>
        <p:txBody>
          <a:bodyPr/>
          <a:lstStyle/>
          <a:p>
            <a:pPr eaLnBrk="1" hangingPunct="1"/>
            <a:r>
              <a:rPr lang="en-US" b="1" smtClean="0"/>
              <a:t>Science of algorithms:</a:t>
            </a:r>
            <a:endParaRPr lang="en-US" smtClean="0"/>
          </a:p>
          <a:p>
            <a:pPr lvl="1" eaLnBrk="1" hangingPunct="1"/>
            <a:r>
              <a:rPr lang="en-US" smtClean="0"/>
              <a:t>algorithm (informally):</a:t>
            </a:r>
          </a:p>
          <a:p>
            <a:pPr lvl="2" eaLnBrk="1" hangingPunct="1"/>
            <a:r>
              <a:rPr lang="en-US" smtClean="0"/>
              <a:t>set of steps that defines how a task is performed</a:t>
            </a:r>
          </a:p>
          <a:p>
            <a:pPr lvl="2" eaLnBrk="1" hangingPunct="1"/>
            <a:r>
              <a:rPr lang="en-US" smtClean="0"/>
              <a:t>Our Knowledge of algorithms would be the main driving force behind modern technology and this book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81000" y="3429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+mn-cs"/>
              </a:rPr>
              <a:t>machine-compatible representation = ‘program’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81000" y="3962400"/>
            <a:ext cx="8153400" cy="2438400"/>
            <a:chOff x="240" y="2496"/>
            <a:chExt cx="5136" cy="1536"/>
          </a:xfrm>
        </p:grpSpPr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384" y="2496"/>
              <a:ext cx="4848" cy="15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000" b="1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</p:txBody>
        </p:sp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240" y="2496"/>
              <a:ext cx="5136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central issues:</a:t>
              </a:r>
              <a:endParaRPr lang="en-US">
                <a:solidFill>
                  <a:srgbClr val="000000"/>
                </a:solidFill>
                <a:latin typeface="Times New Roman" pitchFamily="18" charset="0"/>
                <a:cs typeface="+mn-cs"/>
              </a:endParaRP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(1) algorithm discovery</a:t>
              </a: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(2) algorithm representation</a:t>
              </a: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(3) handling complex collections of algorithms</a:t>
              </a:r>
            </a:p>
            <a:p>
              <a:pPr marL="1143000" lvl="2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+mn-cs"/>
                </a:rPr>
                <a:t>(4) hardware implications, ...</a:t>
              </a:r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006600" algn="l"/>
              </a:tabLst>
            </a:pPr>
            <a:r>
              <a:rPr lang="en-US" smtClean="0"/>
              <a:t>The central role of algorithms in computer science  </a:t>
            </a:r>
          </a:p>
        </p:txBody>
      </p:sp>
      <p:pic>
        <p:nvPicPr>
          <p:cNvPr id="46083" name="Picture 5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447800"/>
            <a:ext cx="8035925" cy="493077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/>
          <a:lstStyle/>
          <a:p>
            <a:pPr eaLnBrk="1" hangingPunct="1"/>
            <a:r>
              <a:rPr lang="en-US" smtClean="0"/>
              <a:t>Orientation of Book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01000" cy="5486400"/>
          </a:xfrm>
        </p:spPr>
        <p:txBody>
          <a:bodyPr/>
          <a:lstStyle/>
          <a:p>
            <a:pPr algn="just" eaLnBrk="1" hangingPunct="1"/>
            <a:r>
              <a:rPr lang="en-US" sz="2800" b="1" dirty="0" smtClean="0"/>
              <a:t>Discovery</a:t>
            </a:r>
          </a:p>
          <a:p>
            <a:pPr lvl="1" algn="just" eaLnBrk="1" hangingPunct="1"/>
            <a:r>
              <a:rPr lang="en-US" sz="2400" dirty="0" smtClean="0"/>
              <a:t>Discover solution of a problem - </a:t>
            </a:r>
            <a:r>
              <a:rPr lang="en-US" sz="2400" b="1" dirty="0" smtClean="0"/>
              <a:t>Chapter 4</a:t>
            </a:r>
          </a:p>
          <a:p>
            <a:pPr algn="just" eaLnBrk="1" hangingPunct="1"/>
            <a:r>
              <a:rPr lang="en-US" sz="2800" b="1" dirty="0" smtClean="0"/>
              <a:t>Representation</a:t>
            </a:r>
          </a:p>
          <a:p>
            <a:pPr lvl="1" algn="just" eaLnBrk="1" hangingPunct="1"/>
            <a:r>
              <a:rPr lang="en-US" sz="2400" dirty="0" smtClean="0"/>
              <a:t>Communication to Machine-Programming Languages</a:t>
            </a:r>
          </a:p>
          <a:p>
            <a:pPr lvl="1" algn="just" eaLnBrk="1" hangingPunct="1"/>
            <a:r>
              <a:rPr lang="en-US" sz="2400" dirty="0" smtClean="0"/>
              <a:t>Programming Languages are based on programming paradigms or processes- </a:t>
            </a:r>
            <a:r>
              <a:rPr lang="en-US" sz="2400" b="1" dirty="0" smtClean="0"/>
              <a:t>Chapter 5</a:t>
            </a:r>
          </a:p>
          <a:p>
            <a:pPr algn="just" eaLnBrk="1" hangingPunct="1"/>
            <a:r>
              <a:rPr lang="en-US" sz="2800" b="1" dirty="0" smtClean="0"/>
              <a:t>Communication</a:t>
            </a:r>
          </a:p>
          <a:p>
            <a:pPr lvl="1" algn="just" eaLnBrk="1" hangingPunct="1"/>
            <a:r>
              <a:rPr lang="en-US" sz="2400" dirty="0" smtClean="0"/>
              <a:t>Communication among the algorithms - </a:t>
            </a:r>
            <a:r>
              <a:rPr lang="en-US" sz="2400" b="1" dirty="0" smtClean="0"/>
              <a:t>Chapter 10</a:t>
            </a:r>
          </a:p>
          <a:p>
            <a:pPr lvl="1" algn="just" eaLnBrk="1" hangingPunct="1"/>
            <a:r>
              <a:rPr lang="en-US" sz="2400" dirty="0" smtClean="0"/>
              <a:t>Interaction among the components - </a:t>
            </a:r>
            <a:r>
              <a:rPr lang="en-US" sz="2400" b="1" dirty="0" smtClean="0"/>
              <a:t>Chapter 6</a:t>
            </a:r>
          </a:p>
          <a:p>
            <a:pPr lvl="1" algn="just" eaLnBrk="1" hangingPunct="1"/>
            <a:r>
              <a:rPr lang="en-US" sz="2400" dirty="0" smtClean="0"/>
              <a:t>Computer Architecture – Data storage, presentation, manipulation and Retrieval - </a:t>
            </a:r>
            <a:r>
              <a:rPr lang="en-US" sz="2400" b="1" dirty="0" smtClean="0"/>
              <a:t>Chapters 1, 2, 7, 8 &amp;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pPr eaLnBrk="1" hangingPunct="1"/>
            <a:r>
              <a:rPr lang="en-US" smtClean="0"/>
              <a:t>Orientation of Book (2)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305800" cy="5410200"/>
          </a:xfrm>
        </p:spPr>
        <p:txBody>
          <a:bodyPr/>
          <a:lstStyle/>
          <a:p>
            <a:pPr algn="just" eaLnBrk="1" hangingPunct="1"/>
            <a:r>
              <a:rPr lang="en-US" sz="2800" b="1" smtClean="0"/>
              <a:t>Execution</a:t>
            </a:r>
          </a:p>
          <a:p>
            <a:pPr lvl="1" algn="just" eaLnBrk="1" hangingPunct="1"/>
            <a:r>
              <a:rPr lang="en-US" sz="2400" smtClean="0"/>
              <a:t>The design of large software system involve more development of individual algorithms for performing the required activities.</a:t>
            </a:r>
          </a:p>
          <a:p>
            <a:pPr lvl="1" algn="just" eaLnBrk="1" hangingPunct="1"/>
            <a:r>
              <a:rPr lang="en-US" sz="2400" smtClean="0"/>
              <a:t>Software Engineering - Project management, Personal management and programming language design.</a:t>
            </a:r>
          </a:p>
          <a:p>
            <a:pPr lvl="1" algn="just" eaLnBrk="1" hangingPunct="1"/>
            <a:r>
              <a:rPr lang="en-US" sz="2400" smtClean="0"/>
              <a:t>Software Engineering also deals with the development of the tools -</a:t>
            </a:r>
            <a:r>
              <a:rPr lang="en-US" sz="2400" b="1" smtClean="0"/>
              <a:t> Chapter 6</a:t>
            </a:r>
          </a:p>
          <a:p>
            <a:pPr lvl="1" algn="just" eaLnBrk="1" hangingPunct="1"/>
            <a:r>
              <a:rPr lang="en-US" sz="2400" smtClean="0"/>
              <a:t>How algorithms will be stored in machine? How algorithms will be executed by machine - </a:t>
            </a:r>
            <a:r>
              <a:rPr lang="en-US" sz="2400" b="1" smtClean="0"/>
              <a:t>Chapter 3</a:t>
            </a:r>
          </a:p>
          <a:p>
            <a:pPr lvl="1" algn="just" eaLnBrk="1" hangingPunct="1"/>
            <a:r>
              <a:rPr lang="en-US" sz="2400" smtClean="0"/>
              <a:t>Human intelligence is and will be simulated to machines so that machine can perform more activities like humans. </a:t>
            </a:r>
            <a:r>
              <a:rPr lang="en-US" sz="2400" b="1" smtClean="0"/>
              <a:t>Chapter 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Orientation of Book (3)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smtClean="0"/>
              <a:t>Limitations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  <a:r>
              <a:rPr lang="en-US" sz="2800" smtClean="0"/>
              <a:t>In Early 1900 Kurt Godel proposed “incompleteness theory”: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800" i="1" smtClean="0"/>
              <a:t>“Any Complete study of our arithmetic system lies beyond the capabilities of algorithmic activities”</a:t>
            </a:r>
            <a:r>
              <a:rPr lang="en-US" sz="2800" smtClean="0"/>
              <a:t>	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Limitation of algorithms study limits the mathematical studies to design hypothetical machines- </a:t>
            </a:r>
            <a:r>
              <a:rPr lang="en-US" b="1" smtClean="0"/>
              <a:t>Chapter 11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b="1" smtClean="0"/>
              <a:t>Analysis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/>
              <a:t>Analysis of algorithms is important to know which algorithm is more efficient and correct - </a:t>
            </a:r>
            <a:r>
              <a:rPr lang="en-US" b="1" smtClean="0"/>
              <a:t>Chapter 4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 smtClean="0"/>
              <a:t>Figure 0.7:  Viewing this text, itself, as a hierarchy 	of abstract tools (continued)</a:t>
            </a:r>
          </a:p>
        </p:txBody>
      </p:sp>
      <p:pic>
        <p:nvPicPr>
          <p:cNvPr id="51203" name="Picture 5" descr="C:\WINDOWS\Desktop\Sally\Brookshear\00\Fig.0.7a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484313"/>
            <a:ext cx="8305800" cy="487838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890713" algn="l"/>
              </a:tabLst>
            </a:pPr>
            <a:r>
              <a:rPr lang="en-US" smtClean="0"/>
              <a:t>Figure 0.7: Viewing this text, itself, as a hierarchy 	of abstract tools </a:t>
            </a:r>
          </a:p>
        </p:txBody>
      </p:sp>
      <p:pic>
        <p:nvPicPr>
          <p:cNvPr id="52227" name="Picture 5" descr="C:\WINDOWS\Desktop\Sally\Brookshear\00\Fig.0.7b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203450"/>
            <a:ext cx="8305800" cy="344011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2057400"/>
            <a:ext cx="6324600" cy="55562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/>
                <a:latin typeface="Comic Sans MS" pitchFamily="66" charset="0"/>
                <a:cs typeface="Times New Roman" pitchFamily="18" charset="0"/>
              </a:rPr>
              <a:t>Introduction to </a:t>
            </a:r>
            <a:r>
              <a:rPr lang="en-US" sz="3600" dirty="0" smtClean="0">
                <a:effectLst/>
                <a:latin typeface="Comic Sans MS" pitchFamily="66" charset="0"/>
                <a:cs typeface="Times New Roman" pitchFamily="18" charset="0"/>
              </a:rPr>
              <a:t>Computing</a:t>
            </a:r>
            <a:endParaRPr lang="en-US" sz="3600" dirty="0"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1219200"/>
          </a:xfrm>
        </p:spPr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 smtClean="0"/>
              <a:t>Figure 0.6:  The hierarchy of abstraction in the 		hardware of a typical personal computer</a:t>
            </a:r>
            <a:endParaRPr lang="en-US" smtClean="0">
              <a:solidFill>
                <a:srgbClr val="0000FF"/>
              </a:solidFill>
            </a:endParaRPr>
          </a:p>
        </p:txBody>
      </p:sp>
      <p:pic>
        <p:nvPicPr>
          <p:cNvPr id="53251" name="Picture 5" descr="C:\WINDOWS\Desktop\Sally\Brookshear\00\Fig.0.6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79488" y="1447800"/>
            <a:ext cx="7108825" cy="4953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6600" b="1" dirty="0" smtClean="0"/>
          </a:p>
          <a:p>
            <a:pPr algn="ctr">
              <a:buNone/>
            </a:pPr>
            <a:r>
              <a:rPr lang="en-US" sz="6600" b="1" dirty="0" smtClean="0"/>
              <a:t>One Hour Class End</a:t>
            </a:r>
            <a:endParaRPr lang="en-US" sz="6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Prepared by Dr </a:t>
            </a: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Khaldoon</a:t>
            </a:r>
            <a:r>
              <a:rPr lang="en-US" dirty="0" smtClean="0"/>
              <a:t> </a:t>
            </a:r>
            <a:r>
              <a:rPr lang="en-US" dirty="0" err="1" smtClean="0"/>
              <a:t>Khurshid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Introduction:</a:t>
            </a:r>
            <a:br>
              <a:rPr lang="en-US" smtClean="0"/>
            </a:br>
            <a:r>
              <a:rPr lang="en-US" smtClean="0"/>
              <a:t>Computer Science - What is it?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381000" y="1371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Science of ‘abstraction’:</a:t>
            </a:r>
            <a:endParaRPr 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obtaining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external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properties of an entity, by hiding its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internal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details.</a:t>
            </a:r>
          </a:p>
        </p:txBody>
      </p:sp>
      <p:pic>
        <p:nvPicPr>
          <p:cNvPr id="54276" name="Picture 8" descr="P-361-l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24200"/>
            <a:ext cx="4876800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Introduction:</a:t>
            </a:r>
            <a:br>
              <a:rPr lang="en-US" smtClean="0"/>
            </a:br>
            <a:r>
              <a:rPr lang="en-US" smtClean="0"/>
              <a:t>Computer Science - What is it?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1000" y="13716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>
                <a:solidFill>
                  <a:srgbClr val="000000"/>
                </a:solidFill>
                <a:latin typeface="Times New Roman" pitchFamily="18" charset="0"/>
              </a:rPr>
              <a:t>Abstraction... on abstraction... on...</a:t>
            </a:r>
            <a:endParaRPr lang="en-US" sz="32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5300" name="Picture 5" descr="bitstream"/>
          <p:cNvPicPr>
            <a:picLocks noChangeAspect="1" noChangeArrowheads="1"/>
          </p:cNvPicPr>
          <p:nvPr/>
        </p:nvPicPr>
        <p:blipFill>
          <a:blip r:embed="rId2" cstate="print"/>
          <a:srcRect t="23161" b="12801"/>
          <a:stretch>
            <a:fillRect/>
          </a:stretch>
        </p:blipFill>
        <p:spPr bwMode="auto">
          <a:xfrm>
            <a:off x="838200" y="2062163"/>
            <a:ext cx="3200400" cy="310515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78854" name="Picture 6" descr="mb_overlay_v1"/>
          <p:cNvPicPr>
            <a:picLocks noChangeAspect="1" noChangeArrowheads="1"/>
          </p:cNvPicPr>
          <p:nvPr/>
        </p:nvPicPr>
        <p:blipFill>
          <a:blip r:embed="rId3" cstate="print"/>
          <a:srcRect l="6300" t="9460" r="3712" b="7620"/>
          <a:stretch>
            <a:fillRect/>
          </a:stretch>
        </p:blipFill>
        <p:spPr bwMode="auto">
          <a:xfrm>
            <a:off x="1219200" y="2209800"/>
            <a:ext cx="4038600" cy="318611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78855" name="Picture 7" descr="pc2"/>
          <p:cNvPicPr>
            <a:picLocks noChangeAspect="1" noChangeArrowheads="1"/>
          </p:cNvPicPr>
          <p:nvPr/>
        </p:nvPicPr>
        <p:blipFill>
          <a:blip r:embed="rId4" cstate="print"/>
          <a:srcRect l="6012" t="3928" r="7443" b="4488"/>
          <a:stretch>
            <a:fillRect/>
          </a:stretch>
        </p:blipFill>
        <p:spPr bwMode="auto">
          <a:xfrm>
            <a:off x="1600200" y="2362200"/>
            <a:ext cx="3962400" cy="3208338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78857" name="Picture 9" descr="cgods"/>
          <p:cNvPicPr>
            <a:picLocks noChangeAspect="1" noChangeArrowheads="1"/>
          </p:cNvPicPr>
          <p:nvPr/>
        </p:nvPicPr>
        <p:blipFill>
          <a:blip r:embed="rId5" cstate="print"/>
          <a:srcRect l="21844" t="8000" r="2063" b="15625"/>
          <a:stretch>
            <a:fillRect/>
          </a:stretch>
        </p:blipFill>
        <p:spPr bwMode="auto">
          <a:xfrm>
            <a:off x="1981200" y="2514600"/>
            <a:ext cx="4422775" cy="333057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78858" name="Picture 10" descr="deskto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667000"/>
            <a:ext cx="4419600" cy="3424238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</p:spPr>
      </p:pic>
      <p:pic>
        <p:nvPicPr>
          <p:cNvPr id="78859" name="Picture 11" descr="network_global"/>
          <p:cNvPicPr>
            <a:picLocks noChangeAspect="1" noChangeArrowheads="1"/>
          </p:cNvPicPr>
          <p:nvPr/>
        </p:nvPicPr>
        <p:blipFill>
          <a:blip r:embed="rId7" cstate="print"/>
          <a:srcRect l="1236" t="4416" r="2162" b="519"/>
          <a:stretch>
            <a:fillRect/>
          </a:stretch>
        </p:blipFill>
        <p:spPr bwMode="auto">
          <a:xfrm>
            <a:off x="2740025" y="2974975"/>
            <a:ext cx="5719763" cy="334645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6" descr="pc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105400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Science in relation to desktop PC...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1000" y="914400"/>
            <a:ext cx="3275013" cy="1371600"/>
            <a:chOff x="240" y="576"/>
            <a:chExt cx="2063" cy="864"/>
          </a:xfrm>
        </p:grpSpPr>
        <p:sp>
          <p:nvSpPr>
            <p:cNvPr id="56337" name="Text Box 11"/>
            <p:cNvSpPr txBox="1">
              <a:spLocks noChangeArrowheads="1"/>
            </p:cNvSpPr>
            <p:nvPr/>
          </p:nvSpPr>
          <p:spPr bwMode="auto">
            <a:xfrm>
              <a:off x="240" y="576"/>
              <a:ext cx="2063" cy="438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2. Software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       (Operating Systems, Programming, ...)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1632" y="1056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257800" y="4800600"/>
            <a:ext cx="3213100" cy="1533525"/>
            <a:chOff x="3312" y="3024"/>
            <a:chExt cx="2024" cy="966"/>
          </a:xfrm>
        </p:grpSpPr>
        <p:sp>
          <p:nvSpPr>
            <p:cNvPr id="56335" name="Text Box 8"/>
            <p:cNvSpPr txBox="1">
              <a:spLocks noChangeArrowheads="1"/>
            </p:cNvSpPr>
            <p:nvPr/>
          </p:nvSpPr>
          <p:spPr bwMode="auto">
            <a:xfrm>
              <a:off x="3312" y="3552"/>
              <a:ext cx="2024" cy="438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1. Machine Architecture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       (Data Storage, Data Manipulation, ...)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336" name="Line 20"/>
            <p:cNvSpPr>
              <a:spLocks noChangeShapeType="1"/>
            </p:cNvSpPr>
            <p:nvPr/>
          </p:nvSpPr>
          <p:spPr bwMode="auto">
            <a:xfrm>
              <a:off x="3696" y="3024"/>
              <a:ext cx="48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1000" y="1676400"/>
            <a:ext cx="4800600" cy="4657725"/>
            <a:chOff x="240" y="1056"/>
            <a:chExt cx="3024" cy="2934"/>
          </a:xfrm>
        </p:grpSpPr>
        <p:sp>
          <p:nvSpPr>
            <p:cNvPr id="56332" name="Text Box 14"/>
            <p:cNvSpPr txBox="1">
              <a:spLocks noChangeArrowheads="1"/>
            </p:cNvSpPr>
            <p:nvPr/>
          </p:nvSpPr>
          <p:spPr bwMode="auto">
            <a:xfrm>
              <a:off x="240" y="3552"/>
              <a:ext cx="2488" cy="438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3. Data Organization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       (Data Structures, File Structures, Databases, …)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333" name="Line 21"/>
            <p:cNvSpPr>
              <a:spLocks noChangeShapeType="1"/>
            </p:cNvSpPr>
            <p:nvPr/>
          </p:nvSpPr>
          <p:spPr bwMode="auto">
            <a:xfrm>
              <a:off x="720" y="1056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22"/>
            <p:cNvSpPr>
              <a:spLocks noChangeShapeType="1"/>
            </p:cNvSpPr>
            <p:nvPr/>
          </p:nvSpPr>
          <p:spPr bwMode="auto">
            <a:xfrm flipH="1">
              <a:off x="2784" y="374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733800" y="914400"/>
            <a:ext cx="4710113" cy="4648200"/>
            <a:chOff x="2352" y="576"/>
            <a:chExt cx="2967" cy="2928"/>
          </a:xfrm>
        </p:grpSpPr>
        <p:sp>
          <p:nvSpPr>
            <p:cNvPr id="56329" name="Text Box 23"/>
            <p:cNvSpPr txBox="1">
              <a:spLocks noChangeArrowheads="1"/>
            </p:cNvSpPr>
            <p:nvPr/>
          </p:nvSpPr>
          <p:spPr bwMode="auto">
            <a:xfrm>
              <a:off x="3216" y="576"/>
              <a:ext cx="2103" cy="438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4. Potential of Computers</a:t>
              </a:r>
            </a:p>
            <a:p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       (A.I., Theory of Computation, …)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330" name="Line 24"/>
            <p:cNvSpPr>
              <a:spLocks noChangeShapeType="1"/>
            </p:cNvSpPr>
            <p:nvPr/>
          </p:nvSpPr>
          <p:spPr bwMode="auto">
            <a:xfrm flipH="1">
              <a:off x="2352" y="768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25"/>
            <p:cNvSpPr>
              <a:spLocks noChangeShapeType="1"/>
            </p:cNvSpPr>
            <p:nvPr/>
          </p:nvSpPr>
          <p:spPr bwMode="auto">
            <a:xfrm>
              <a:off x="4896" y="1056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8" name="Arc 32"/>
          <p:cNvSpPr>
            <a:spLocks/>
          </p:cNvSpPr>
          <p:nvPr/>
        </p:nvSpPr>
        <p:spPr bwMode="auto">
          <a:xfrm flipH="1" flipV="1">
            <a:off x="2133600" y="1674813"/>
            <a:ext cx="3429000" cy="3976687"/>
          </a:xfrm>
          <a:custGeom>
            <a:avLst/>
            <a:gdLst>
              <a:gd name="T0" fmla="*/ 2147483647 w 21599"/>
              <a:gd name="T1" fmla="*/ 0 h 21460"/>
              <a:gd name="T2" fmla="*/ 2147483647 w 21599"/>
              <a:gd name="T3" fmla="*/ 2147483647 h 21460"/>
              <a:gd name="T4" fmla="*/ 0 w 21599"/>
              <a:gd name="T5" fmla="*/ 2147483647 h 21460"/>
              <a:gd name="T6" fmla="*/ 0 60000 65536"/>
              <a:gd name="T7" fmla="*/ 0 60000 65536"/>
              <a:gd name="T8" fmla="*/ 0 60000 65536"/>
              <a:gd name="T9" fmla="*/ 0 w 21599"/>
              <a:gd name="T10" fmla="*/ 0 h 21460"/>
              <a:gd name="T11" fmla="*/ 21599 w 21599"/>
              <a:gd name="T12" fmla="*/ 21460 h 21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9" h="21460" fill="none" extrusionOk="0">
                <a:moveTo>
                  <a:pt x="2456" y="0"/>
                </a:moveTo>
                <a:cubicBezTo>
                  <a:pt x="13305" y="1242"/>
                  <a:pt x="21521" y="10385"/>
                  <a:pt x="21599" y="21304"/>
                </a:cubicBezTo>
              </a:path>
              <a:path w="21599" h="21460" stroke="0" extrusionOk="0">
                <a:moveTo>
                  <a:pt x="2456" y="0"/>
                </a:moveTo>
                <a:cubicBezTo>
                  <a:pt x="13305" y="1242"/>
                  <a:pt x="21521" y="10385"/>
                  <a:pt x="21599" y="21304"/>
                </a:cubicBezTo>
                <a:lnTo>
                  <a:pt x="0" y="2146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origin of computing machines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First Computing device: Abacus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Mechanical Devices before the invent of Electricity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Efforts by Pascal, Leibuiz and Charles babbage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Babbage’s machine was programmable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Augusta Ada is considered first programmer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3200" smtClean="0"/>
              <a:t>After the invention of electricity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1944- </a:t>
            </a:r>
            <a:r>
              <a:rPr lang="en-US" b="1" smtClean="0"/>
              <a:t>Mark I</a:t>
            </a:r>
            <a:r>
              <a:rPr lang="en-US" smtClean="0"/>
              <a:t> at Harvard university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Obsoleted soon, because work on vacuum tube technology has been done to construct Electronic Digital Computers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    1945- </a:t>
            </a:r>
            <a:r>
              <a:rPr lang="en-US" b="1" smtClean="0"/>
              <a:t>ENIAC</a:t>
            </a:r>
            <a:r>
              <a:rPr lang="en-US" smtClean="0"/>
              <a:t>- Electronic Numerical Integrator Calculator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1981- </a:t>
            </a:r>
            <a:r>
              <a:rPr lang="en-US" b="1" smtClean="0"/>
              <a:t>PC</a:t>
            </a:r>
            <a:r>
              <a:rPr lang="en-US" smtClean="0"/>
              <a:t>- IBM first personal Computer, software by Microsoft</a:t>
            </a:r>
          </a:p>
          <a:p>
            <a:pPr lvl="3" eaLnBrk="1" hangingPunct="1"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Central issues identical in the past...</a:t>
            </a:r>
          </a:p>
        </p:txBody>
      </p:sp>
      <p:sp>
        <p:nvSpPr>
          <p:cNvPr id="58371" name="Text Box 22"/>
          <p:cNvSpPr txBox="1">
            <a:spLocks noChangeArrowheads="1"/>
          </p:cNvSpPr>
          <p:nvPr/>
        </p:nvSpPr>
        <p:spPr bwMode="auto">
          <a:xfrm>
            <a:off x="2819400" y="1676400"/>
            <a:ext cx="276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- Abacus (ca. 50 BC)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14400" y="2743200"/>
            <a:ext cx="7620000" cy="2311400"/>
            <a:chOff x="576" y="1632"/>
            <a:chExt cx="4800" cy="1456"/>
          </a:xfrm>
        </p:grpSpPr>
        <p:pic>
          <p:nvPicPr>
            <p:cNvPr id="58377" name="Picture 21" descr="babb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8" y="1632"/>
              <a:ext cx="1488" cy="1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8378" name="Text Box 23"/>
            <p:cNvSpPr txBox="1">
              <a:spLocks noChangeArrowheads="1"/>
            </p:cNvSpPr>
            <p:nvPr/>
          </p:nvSpPr>
          <p:spPr bwMode="auto">
            <a:xfrm>
              <a:off x="576" y="2112"/>
              <a:ext cx="3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- Difference Engine (Babbage, ca. 1822)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81000" y="4343400"/>
            <a:ext cx="7947025" cy="2073275"/>
            <a:chOff x="240" y="2736"/>
            <a:chExt cx="5006" cy="1306"/>
          </a:xfrm>
        </p:grpSpPr>
        <p:pic>
          <p:nvPicPr>
            <p:cNvPr id="58375" name="Picture 24" descr="eniac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0" y="2736"/>
              <a:ext cx="1772" cy="1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8376" name="Text Box 25"/>
            <p:cNvSpPr txBox="1">
              <a:spLocks noChangeArrowheads="1"/>
            </p:cNvSpPr>
            <p:nvPr/>
          </p:nvSpPr>
          <p:spPr bwMode="auto">
            <a:xfrm>
              <a:off x="2064" y="3312"/>
              <a:ext cx="31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- ENIAC (Univ. of Pennsylvania, 1945)</a:t>
              </a:r>
            </a:p>
          </p:txBody>
        </p:sp>
      </p:grpSp>
      <p:pic>
        <p:nvPicPr>
          <p:cNvPr id="58374" name="Picture 29" descr="computer"/>
          <p:cNvPicPr>
            <a:picLocks noChangeAspect="1" noChangeArrowheads="1"/>
          </p:cNvPicPr>
          <p:nvPr/>
        </p:nvPicPr>
        <p:blipFill>
          <a:blip r:embed="rId5" cstate="print"/>
          <a:srcRect t="35460" r="53380" b="1656"/>
          <a:stretch>
            <a:fillRect/>
          </a:stretch>
        </p:blipFill>
        <p:spPr bwMode="auto">
          <a:xfrm>
            <a:off x="381000" y="909638"/>
            <a:ext cx="2365375" cy="229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543800" cy="914400"/>
          </a:xfrm>
        </p:spPr>
        <p:txBody>
          <a:bodyPr/>
          <a:lstStyle/>
          <a:p>
            <a:pPr eaLnBrk="1" hangingPunct="1"/>
            <a:r>
              <a:rPr lang="en-US" smtClean="0"/>
              <a:t>The Evolution of Computers: Then &amp; Now</a:t>
            </a:r>
            <a:br>
              <a:rPr lang="en-US" smtClean="0"/>
            </a:br>
            <a:endParaRPr lang="en-US" smtClean="0"/>
          </a:p>
        </p:txBody>
      </p:sp>
      <p:pic>
        <p:nvPicPr>
          <p:cNvPr id="59395" name="Picture 2" descr="C:\Users\Khaldoon\Desktop\evolution-of-comput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81263"/>
            <a:ext cx="7943850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3048000" cy="762000"/>
          </a:xfrm>
        </p:spPr>
        <p:txBody>
          <a:bodyPr/>
          <a:lstStyle/>
          <a:p>
            <a:pPr eaLnBrk="1" hangingPunct="1"/>
            <a:r>
              <a:rPr lang="en-US" sz="4000" b="1" smtClean="0"/>
              <a:t>Questions</a:t>
            </a:r>
            <a:r>
              <a:rPr lang="en-US" sz="4000" smtClean="0"/>
              <a:t>: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1295400"/>
          </a:xfrm>
        </p:spPr>
        <p:txBody>
          <a:bodyPr/>
          <a:lstStyle/>
          <a:p>
            <a:pPr eaLnBrk="1" hangingPunct="1"/>
            <a:r>
              <a:rPr lang="en-US" smtClean="0"/>
              <a:t>Can you think of any other common computing device other than computers?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2971800"/>
            <a:ext cx="7086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Mobiles</a:t>
            </a:r>
          </a:p>
          <a:p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Correct Answer </a:t>
            </a:r>
          </a:p>
          <a:p>
            <a:r>
              <a:rPr lang="en-US" sz="4000" b="1">
                <a:solidFill>
                  <a:srgbClr val="000000"/>
                </a:solidFill>
                <a:latin typeface="Times New Roman" pitchFamily="18" charset="0"/>
              </a:rPr>
              <a:t>But Why?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715000" cy="838200"/>
          </a:xfrm>
        </p:spPr>
        <p:txBody>
          <a:bodyPr/>
          <a:lstStyle/>
          <a:p>
            <a:pPr eaLnBrk="1" hangingPunct="1"/>
            <a:r>
              <a:rPr lang="en-US" smtClean="0"/>
              <a:t>Today Mobiles and Devices</a:t>
            </a:r>
          </a:p>
        </p:txBody>
      </p:sp>
      <p:pic>
        <p:nvPicPr>
          <p:cNvPr id="72707" name="Content Placeholder 3" descr="softmaker-office-android-combo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752600"/>
            <a:ext cx="7162800" cy="46482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696200" cy="5562600"/>
          </a:xfrm>
        </p:spPr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Dr. Syed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Khaldoon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Khurshid</a:t>
            </a:r>
          </a:p>
          <a:p>
            <a:pPr marL="640080" lvl="1" indent="-274320" algn="just" eaLnBrk="1" fontAlgn="auto" hangingPunct="1">
              <a:spcBef>
                <a:spcPts val="324"/>
              </a:spcBef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ssistant Professor)</a:t>
            </a:r>
          </a:p>
          <a:p>
            <a:pPr marL="640080" lvl="1" indent="-274320" algn="just" eaLnBrk="1" fontAlgn="auto" hangingPunct="1">
              <a:spcBef>
                <a:spcPts val="324"/>
              </a:spcBef>
              <a:spcAft>
                <a:spcPts val="0"/>
              </a:spcAft>
              <a:buFont typeface="Verdana" pitchFamily="34" charset="0"/>
              <a:buNone/>
              <a:defRPr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pPr marL="640080" lvl="1" indent="-274320" algn="just" eaLnBrk="1" fontAlgn="auto" hangingPunct="1">
              <a:spcBef>
                <a:spcPts val="324"/>
              </a:spcBef>
              <a:spcAft>
                <a:spcPts val="0"/>
              </a:spcAft>
              <a:buFont typeface="Verdana" pitchFamily="34" charset="0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 algn="just" eaLnBrk="1" fontAlgn="auto" hangingPunct="1"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 will be teaching theory class and</a:t>
            </a:r>
          </a:p>
          <a:p>
            <a:pPr marL="274320" lvl="1" indent="-274320" algn="just" eaLnBrk="1" fontAlgn="auto" hangingPunct="1"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 algn="just" eaLnBrk="1" fontAlgn="auto" hangingPunct="1"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Laiq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(Teaching Fellow) for Lab.</a:t>
            </a:r>
          </a:p>
          <a:p>
            <a:pPr marL="274320" lvl="1" indent="-274320" algn="just" eaLnBrk="1" fontAlgn="auto" hangingPunct="1">
              <a:spcBef>
                <a:spcPts val="600"/>
              </a:spcBef>
              <a:spcAft>
                <a:spcPts val="0"/>
              </a:spcAft>
              <a:buSzPct val="70000"/>
              <a:buNone/>
              <a:defRPr/>
            </a:pPr>
            <a:endParaRPr lang="en-US" sz="3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 algn="just" eaLnBrk="1" fontAlgn="auto" hangingPunct="1">
              <a:spcBef>
                <a:spcPts val="600"/>
              </a:spcBef>
              <a:spcAft>
                <a:spcPts val="0"/>
              </a:spcAft>
              <a:buSzPct val="70000"/>
              <a:buFont typeface="Verdana" pitchFamily="34" charset="0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74320" algn="just" eaLnBrk="1" fontAlgn="auto" hangingPunct="1">
              <a:spcBef>
                <a:spcPts val="324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Of Teacher and T.F.: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0772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 </a:t>
            </a:r>
            <a:r>
              <a:rPr lang="en-US" sz="2000" b="1" dirty="0" smtClean="0"/>
              <a:t>Dream Smartphone Devices| Intelligent Personnel Assistant Mobile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886200" cy="5257800"/>
          </a:xfrm>
        </p:spPr>
        <p:txBody>
          <a:bodyPr/>
          <a:lstStyle/>
          <a:p>
            <a:pPr algn="just" eaLnBrk="1" hangingPunct="1"/>
            <a:r>
              <a:rPr lang="en-US" sz="1400" smtClean="0"/>
              <a:t>No need to take tension about its charging time. it can be charge from body heat or electromagnetic waves. </a:t>
            </a:r>
          </a:p>
          <a:p>
            <a:pPr algn="just" eaLnBrk="1" hangingPunct="1"/>
            <a:r>
              <a:rPr lang="en-US" sz="1400" smtClean="0"/>
              <a:t>it check my mood and set the wallpaper of mobile phone according to my mood. </a:t>
            </a:r>
          </a:p>
          <a:p>
            <a:pPr algn="just" eaLnBrk="1" hangingPunct="1"/>
            <a:r>
              <a:rPr lang="en-US" sz="1400" smtClean="0"/>
              <a:t>Make a record of my decision and give me opinion is my every day problem. </a:t>
            </a:r>
          </a:p>
          <a:p>
            <a:pPr algn="just" eaLnBrk="1" hangingPunct="1"/>
            <a:r>
              <a:rPr lang="en-US" sz="1400" smtClean="0"/>
              <a:t>Detecting your Geo location and hence providing you help like mulch-language translation support and best traffic routing via GPS.</a:t>
            </a:r>
          </a:p>
          <a:p>
            <a:pPr eaLnBrk="1" hangingPunct="1"/>
            <a:r>
              <a:rPr lang="en-US" sz="1400" smtClean="0"/>
              <a:t>Direct satellite connection for 24/7 uninterrupted service/internet connection. </a:t>
            </a:r>
          </a:p>
          <a:p>
            <a:pPr eaLnBrk="1" hangingPunct="1"/>
            <a:r>
              <a:rPr lang="en-US" sz="1400" smtClean="0"/>
              <a:t>Looking at your schedule and replying to an incoming invitation for a party/get together. </a:t>
            </a:r>
          </a:p>
          <a:p>
            <a:pPr eaLnBrk="1" hangingPunct="1"/>
            <a:r>
              <a:rPr lang="en-US" sz="1400" smtClean="0"/>
              <a:t>Fully voice functional. </a:t>
            </a:r>
          </a:p>
          <a:p>
            <a:pPr eaLnBrk="1" hangingPunct="1"/>
            <a:r>
              <a:rPr lang="en-US" sz="1400" smtClean="0"/>
              <a:t>Ability to provide you suggestion about your schedule/adjusting your schedule as it best fits. </a:t>
            </a:r>
          </a:p>
          <a:p>
            <a:pPr eaLnBrk="1" hangingPunct="1"/>
            <a:r>
              <a:rPr lang="en-US" sz="1400" smtClean="0"/>
              <a:t>Behavior based detection of messages hence informing you about the important ones only. </a:t>
            </a:r>
          </a:p>
          <a:p>
            <a:pPr eaLnBrk="1" hangingPunct="1"/>
            <a:r>
              <a:rPr lang="en-US" sz="1400" smtClean="0"/>
              <a:t>Practically 100% unbreakable and stealth proof/secure</a:t>
            </a:r>
          </a:p>
          <a:p>
            <a:pPr algn="just" eaLnBrk="1" hangingPunct="1">
              <a:buFontTx/>
              <a:buNone/>
            </a:pPr>
            <a:r>
              <a:rPr lang="en-US" sz="2800" smtClean="0"/>
              <a:t> 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76804" name="Picture 2" descr="C:\Users\Khaldoon\Desktop\dream-mobile-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19200"/>
            <a:ext cx="3276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3" descr="C:\Users\Khaldoon\Desktop\concept-mobile-2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4191000"/>
            <a:ext cx="41719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6" name="TextBox 5"/>
          <p:cNvSpPr txBox="1">
            <a:spLocks noChangeArrowheads="1"/>
          </p:cNvSpPr>
          <p:nvPr/>
        </p:nvSpPr>
        <p:spPr bwMode="auto">
          <a:xfrm>
            <a:off x="0" y="6324600"/>
            <a:ext cx="46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KI_Motiv_RG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1-10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2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8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9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10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11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28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4724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Email: khaldoon@uet.edu.pk</a:t>
            </a:r>
          </a:p>
          <a:p>
            <a:pPr marL="273050" indent="-273050">
              <a:spcBef>
                <a:spcPts val="600"/>
              </a:spcBef>
              <a:buClr>
                <a:srgbClr val="FE8637"/>
              </a:buClr>
              <a:buSzPct val="70000"/>
              <a:buFont typeface="Wingdings 3" pitchFamily="18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Office:  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Computer Science Department (1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Floor)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	University of Engineering and Technology, Lahore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Course Contents, CLOs and PLOs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1596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effectLst/>
                <a:latin typeface="Cambria" pitchFamily="18" charset="0"/>
              </a:rPr>
              <a:t> Contact details</a:t>
            </a:r>
            <a:endParaRPr lang="en-US" sz="4400" dirty="0">
              <a:effectLst/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29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32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34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828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35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39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40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2-breakthrough-future-technology-20192055-seminar-topics-46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xtreme-apprenticeship-a-new-way-of-teaching-computer-science-4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916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in-qimg-2528be9f43475bb6b5a992be8addfba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-15240"/>
            <a:ext cx="9220200" cy="68732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7879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Lectures will be preferably delivered in English.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through multimedia and white board.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important part of learning in university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individual test.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participation is encouraged throughout the course.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Attendance marks will effect your final grades.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Lecture Format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p Skill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28600"/>
            <a:ext cx="5562600" cy="577972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19800"/>
            <a:ext cx="842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Ref: https</a:t>
            </a:r>
            <a:r>
              <a:rPr lang="en-US" sz="1200" dirty="0" smtClean="0"/>
              <a:t>://www.weforum.org/agenda/2020/10/top-10-work-skills-of-tomorrow-how-long-it-takes-to-learn-them/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3810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Create your own Gmail email address; if you don’t have one.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You all will be </a:t>
            </a:r>
            <a:r>
              <a:rPr lang="en-US" smtClean="0">
                <a:cs typeface="Times New Roman" pitchFamily="18" charset="0"/>
              </a:rPr>
              <a:t>joining </a:t>
            </a:r>
            <a:r>
              <a:rPr lang="en-US" err="1" smtClean="0">
                <a:cs typeface="Times New Roman" pitchFamily="18" charset="0"/>
              </a:rPr>
              <a:t>G</a:t>
            </a:r>
            <a:r>
              <a:rPr lang="en-US" smtClean="0">
                <a:cs typeface="Times New Roman" pitchFamily="18" charset="0"/>
              </a:rPr>
              <a:t>oogle groups </a:t>
            </a:r>
            <a:r>
              <a:rPr lang="en-US" dirty="0" smtClean="0">
                <a:cs typeface="Times New Roman" pitchFamily="18" charset="0"/>
              </a:rPr>
              <a:t>for class contents and materials.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>
                <a:latin typeface="Cambria" pitchFamily="18" charset="0"/>
                <a:cs typeface="Times New Roman" pitchFamily="18" charset="0"/>
              </a:rPr>
              <a:t>Home</a:t>
            </a:r>
            <a:r>
              <a:rPr lang="en-US" sz="6600" dirty="0">
                <a:latin typeface="Cambria" pitchFamily="18" charset="0"/>
              </a:rPr>
              <a:t> Assignment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3505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latin typeface="Cambria" pitchFamily="18" charset="0"/>
              </a:rPr>
              <a:t>Last </a:t>
            </a:r>
            <a:r>
              <a:rPr lang="en-US" sz="4000" b="1" dirty="0" smtClean="0">
                <a:latin typeface="Cambria" pitchFamily="18" charset="0"/>
              </a:rPr>
              <a:t>topic of Chapter: </a:t>
            </a:r>
            <a:r>
              <a:rPr lang="en-US" sz="4000" b="1" dirty="0" smtClean="0">
                <a:latin typeface="Cambria" pitchFamily="18" charset="0"/>
              </a:rPr>
              <a:t>Introduction 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dirty="0" smtClean="0">
                <a:latin typeface="Cambria" pitchFamily="18" charset="0"/>
              </a:rPr>
              <a:t>Ethical, Social and Legal Repercussions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600" b="1" dirty="0" smtClean="0">
                <a:latin typeface="Cambria" pitchFamily="18" charset="0"/>
              </a:rPr>
              <a:t>Home 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600" b="1" dirty="0" smtClean="0">
                <a:latin typeface="Cambria" pitchFamily="18" charset="0"/>
              </a:rPr>
              <a:t>Verbal presentation in the next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467600" cy="685800"/>
          </a:xfrm>
        </p:spPr>
        <p:txBody>
          <a:bodyPr/>
          <a:lstStyle/>
          <a:p>
            <a:pPr eaLnBrk="1" hangingPunct="1"/>
            <a:r>
              <a:rPr lang="en-US" sz="6000" b="1" smtClean="0"/>
              <a:t>Any Questions?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Theory				Total= 100 Marks</a:t>
            </a:r>
          </a:p>
          <a:p>
            <a:pPr marL="822960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paper contains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% Marks </a:t>
            </a:r>
          </a:p>
          <a:p>
            <a:pPr marL="822960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Mid-terms contain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30% Marks </a:t>
            </a:r>
          </a:p>
          <a:p>
            <a:pPr marL="822960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Quizzes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contain 30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Marks</a:t>
            </a:r>
          </a:p>
          <a:p>
            <a:pPr marL="822960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None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 Project			Total= 100 Marks</a:t>
            </a:r>
            <a:endParaRPr lang="en-US" sz="2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22960" lvl="1" indent="-457200" eaLnBrk="1" fontAlgn="auto" hangingPunct="1">
              <a:spcBef>
                <a:spcPts val="324"/>
              </a:spcBef>
              <a:spcAft>
                <a:spcPts val="0"/>
              </a:spcAft>
              <a:buClr>
                <a:srgbClr val="2DA2BF"/>
              </a:buClr>
              <a:buFont typeface="Wingdings 2"/>
              <a:buChar char=""/>
              <a:defRPr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Class projects contain 100% Marks</a:t>
            </a:r>
          </a:p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SzPct val="70000"/>
              <a:buFont typeface="Verdana"/>
              <a:buNone/>
              <a:defRPr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Marks distribution of the course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may be written (or) verbal.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main Quizzes.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can be number of surprise quizzes throughout the semester.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Theory Quizzes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Recommended Book: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Computer Science an Overview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Author: J. Glenn Brook Shear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Brilliant Application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 and Application: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467600" cy="49530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 semester System there is very little time for students to waste. 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Don’t indulge yourself in other activities except your studies.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>
                <a:latin typeface="Cambria" pitchFamily="18" charset="0"/>
                <a:cs typeface="Times New Roman" pitchFamily="18" charset="0"/>
              </a:rPr>
              <a:t>A piece of advice </a:t>
            </a:r>
            <a:r>
              <a:rPr lang="en-US" sz="3600" b="1" dirty="0" smtClean="0">
                <a:latin typeface="Cambria" pitchFamily="18" charset="0"/>
                <a:cs typeface="Times New Roman" pitchFamily="18" charset="0"/>
              </a:rPr>
              <a:t>before start of formal Lectures</a:t>
            </a:r>
            <a:endParaRPr lang="en-US" sz="3600" b="1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Syed Khaldoon Khurshid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1351</TotalTime>
  <Words>1256</Words>
  <Application>Microsoft Office PowerPoint</Application>
  <PresentationFormat>On-screen Show (4:3)</PresentationFormat>
  <Paragraphs>212</Paragraphs>
  <Slides>53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Concourse</vt:lpstr>
      <vt:lpstr>Default Design</vt:lpstr>
      <vt:lpstr>1_Default Design</vt:lpstr>
      <vt:lpstr>Slide 1</vt:lpstr>
      <vt:lpstr>Introduction to Computing</vt:lpstr>
      <vt:lpstr>Introduction Of Teacher and T.F.:</vt:lpstr>
      <vt:lpstr> Contact details</vt:lpstr>
      <vt:lpstr>Lecture Format</vt:lpstr>
      <vt:lpstr>Marks distribution of the course</vt:lpstr>
      <vt:lpstr>Theory Quizzes</vt:lpstr>
      <vt:lpstr>Book and Application:</vt:lpstr>
      <vt:lpstr>Slide 9</vt:lpstr>
      <vt:lpstr> Home Assignment Question:</vt:lpstr>
      <vt:lpstr>Slide 11</vt:lpstr>
      <vt:lpstr>Introduction: Computer Science - What is it? (1)</vt:lpstr>
      <vt:lpstr>Introduction: Computer Science - What is it? (2)</vt:lpstr>
      <vt:lpstr>The central role of algorithms in computer science  </vt:lpstr>
      <vt:lpstr>Orientation of Book </vt:lpstr>
      <vt:lpstr>Orientation of Book (2)</vt:lpstr>
      <vt:lpstr>Orientation of Book (3)</vt:lpstr>
      <vt:lpstr>Figure 0.7:  Viewing this text, itself, as a hierarchy  of abstract tools (continued)</vt:lpstr>
      <vt:lpstr>Figure 0.7: Viewing this text, itself, as a hierarchy  of abstract tools </vt:lpstr>
      <vt:lpstr>Figure 0.6:  The hierarchy of abstraction in the   hardware of a typical personal computer</vt:lpstr>
      <vt:lpstr>Slide 21</vt:lpstr>
      <vt:lpstr>Introduction: Computer Science - What is it? </vt:lpstr>
      <vt:lpstr>Introduction: Computer Science - What is it? </vt:lpstr>
      <vt:lpstr>Computer Science in relation to desktop PC...</vt:lpstr>
      <vt:lpstr>The origin of computing machines</vt:lpstr>
      <vt:lpstr>Central issues identical in the past...</vt:lpstr>
      <vt:lpstr>The Evolution of Computers: Then &amp; Now </vt:lpstr>
      <vt:lpstr>Questions:</vt:lpstr>
      <vt:lpstr>Today Mobiles and Devices</vt:lpstr>
      <vt:lpstr> Dream Smartphone Devices| Intelligent Personnel Assistant Mobile 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Home Assignment</vt:lpstr>
      <vt:lpstr>Last topic of Chapter: Introduction </vt:lpstr>
      <vt:lpstr>Slide 53</vt:lpstr>
    </vt:vector>
  </TitlesOfParts>
  <Company>UET, Lahore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Computing</dc:title>
  <dc:creator>Khaldoon</dc:creator>
  <cp:lastModifiedBy>Administrator</cp:lastModifiedBy>
  <cp:revision>99</cp:revision>
  <dcterms:created xsi:type="dcterms:W3CDTF">2008-10-05T13:03:15Z</dcterms:created>
  <dcterms:modified xsi:type="dcterms:W3CDTF">2021-11-16T04:47:35Z</dcterms:modified>
</cp:coreProperties>
</file>