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  <p:sldMasterId id="2147483698" r:id="rId2"/>
  </p:sldMasterIdLst>
  <p:notesMasterIdLst>
    <p:notesMasterId r:id="rId77"/>
  </p:notesMasterIdLst>
  <p:handoutMasterIdLst>
    <p:handoutMasterId r:id="rId78"/>
  </p:handoutMasterIdLst>
  <p:sldIdLst>
    <p:sldId id="636" r:id="rId3"/>
    <p:sldId id="637" r:id="rId4"/>
    <p:sldId id="638" r:id="rId5"/>
    <p:sldId id="639" r:id="rId6"/>
    <p:sldId id="640" r:id="rId7"/>
    <p:sldId id="641" r:id="rId8"/>
    <p:sldId id="642" r:id="rId9"/>
    <p:sldId id="643" r:id="rId10"/>
    <p:sldId id="644" r:id="rId11"/>
    <p:sldId id="645" r:id="rId12"/>
    <p:sldId id="646" r:id="rId13"/>
    <p:sldId id="647" r:id="rId14"/>
    <p:sldId id="648" r:id="rId15"/>
    <p:sldId id="649" r:id="rId16"/>
    <p:sldId id="650" r:id="rId17"/>
    <p:sldId id="651" r:id="rId18"/>
    <p:sldId id="652" r:id="rId19"/>
    <p:sldId id="653" r:id="rId20"/>
    <p:sldId id="654" r:id="rId21"/>
    <p:sldId id="655" r:id="rId22"/>
    <p:sldId id="656" r:id="rId23"/>
    <p:sldId id="657" r:id="rId24"/>
    <p:sldId id="658" r:id="rId25"/>
    <p:sldId id="659" r:id="rId26"/>
    <p:sldId id="660" r:id="rId27"/>
    <p:sldId id="661" r:id="rId28"/>
    <p:sldId id="600" r:id="rId29"/>
    <p:sldId id="601" r:id="rId30"/>
    <p:sldId id="602" r:id="rId31"/>
    <p:sldId id="603" r:id="rId32"/>
    <p:sldId id="604" r:id="rId33"/>
    <p:sldId id="605" r:id="rId34"/>
    <p:sldId id="606" r:id="rId35"/>
    <p:sldId id="607" r:id="rId36"/>
    <p:sldId id="608" r:id="rId37"/>
    <p:sldId id="609" r:id="rId38"/>
    <p:sldId id="610" r:id="rId39"/>
    <p:sldId id="611" r:id="rId40"/>
    <p:sldId id="612" r:id="rId41"/>
    <p:sldId id="613" r:id="rId42"/>
    <p:sldId id="614" r:id="rId43"/>
    <p:sldId id="615" r:id="rId44"/>
    <p:sldId id="616" r:id="rId45"/>
    <p:sldId id="617" r:id="rId46"/>
    <p:sldId id="618" r:id="rId47"/>
    <p:sldId id="619" r:id="rId48"/>
    <p:sldId id="620" r:id="rId49"/>
    <p:sldId id="621" r:id="rId50"/>
    <p:sldId id="622" r:id="rId51"/>
    <p:sldId id="623" r:id="rId52"/>
    <p:sldId id="624" r:id="rId53"/>
    <p:sldId id="625" r:id="rId54"/>
    <p:sldId id="626" r:id="rId55"/>
    <p:sldId id="627" r:id="rId56"/>
    <p:sldId id="628" r:id="rId57"/>
    <p:sldId id="629" r:id="rId58"/>
    <p:sldId id="630" r:id="rId59"/>
    <p:sldId id="631" r:id="rId60"/>
    <p:sldId id="632" r:id="rId61"/>
    <p:sldId id="633" r:id="rId62"/>
    <p:sldId id="634" r:id="rId63"/>
    <p:sldId id="635" r:id="rId64"/>
    <p:sldId id="597" r:id="rId65"/>
    <p:sldId id="508" r:id="rId66"/>
    <p:sldId id="571" r:id="rId67"/>
    <p:sldId id="509" r:id="rId68"/>
    <p:sldId id="510" r:id="rId69"/>
    <p:sldId id="575" r:id="rId70"/>
    <p:sldId id="511" r:id="rId71"/>
    <p:sldId id="594" r:id="rId72"/>
    <p:sldId id="572" r:id="rId73"/>
    <p:sldId id="576" r:id="rId74"/>
    <p:sldId id="598" r:id="rId75"/>
    <p:sldId id="579" r:id="rId7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FFF"/>
    <a:srgbClr val="6B9941"/>
    <a:srgbClr val="8F8E7F"/>
    <a:srgbClr val="9A3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54"/>
      </p:cViewPr>
      <p:guideLst>
        <p:guide orient="horz" pos="10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50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5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627BCDB4-D8EC-4A67-86E2-539419ABB8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9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9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9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6BA63C9C-081D-40FC-9F9F-44E6FC08D7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7912AA-0F32-4A7E-95DD-70BCD2B85983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1D0DEE-0A4D-4A5E-AEC9-E2142FFD9DFC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C1D01-C671-4020-A063-9A9B19156478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84905F-468E-485C-895F-2AE447BAF5B3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7CD47-9FC3-4D0D-A8E0-27C29EF44A9C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F44BD-A5E6-42F9-94BC-0B443C780601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BE8D8-E5C4-4D3D-B40B-0D4D7BFBE94E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Internet Message Access Protocol (IMAP) is a </a:t>
            </a:r>
            <a:r>
              <a:rPr lang="en-US" b="1" dirty="0"/>
              <a:t>protocol for accessing email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E9B9D0-884F-439E-A7E7-0F4785176595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859FAB-36CD-48B2-B7B1-2EDC8DCC6D10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782F68-5130-4F33-8748-0FEFB1723226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B56507-C720-4626-91E4-D6F11AF19EA7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DBFFD6-6487-4A51-A0B0-BE5373451833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CE55C-D1F4-4D0D-9A91-35D233253D22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F09DA0-6C7E-49B6-BEBE-108B8D0D6DF9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A1DB92-516C-491B-AAC1-5AA54C56570C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CB0F92-2284-48C1-AFCE-E49B0FEFC15F}" type="slidenum">
              <a:rPr lang="en-US" smtClean="0">
                <a:ea typeface="ヒラギノ角ゴ Pro W3" pitchFamily="1" charset="-128"/>
              </a:rPr>
              <a:pPr/>
              <a:t>64</a:t>
            </a:fld>
            <a:endParaRPr lang="en-US">
              <a:ea typeface="ヒラギノ角ゴ Pro W3" pitchFamily="1" charset="-128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219626-558F-4E87-B2FA-D9AFB8B1071D}" type="slidenum">
              <a:rPr lang="en-US" smtClean="0">
                <a:ea typeface="ヒラギノ角ゴ Pro W3" pitchFamily="1" charset="-128"/>
              </a:rPr>
              <a:pPr/>
              <a:t>65</a:t>
            </a:fld>
            <a:endParaRPr lang="en-US">
              <a:ea typeface="ヒラギノ角ゴ Pro W3" pitchFamily="1" charset="-128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7AA11F-7249-4D63-A24D-DD5D8747156C}" type="slidenum">
              <a:rPr lang="en-US" smtClean="0">
                <a:ea typeface="ヒラギノ角ゴ Pro W3" pitchFamily="1" charset="-128"/>
              </a:rPr>
              <a:pPr/>
              <a:t>66</a:t>
            </a:fld>
            <a:endParaRPr lang="en-US">
              <a:ea typeface="ヒラギノ角ゴ Pro W3" pitchFamily="1" charset="-128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24D02F-AA06-4418-8E10-E4CB39AE57EB}" type="slidenum">
              <a:rPr lang="en-US" smtClean="0">
                <a:ea typeface="ヒラギノ角ゴ Pro W3" pitchFamily="1" charset="-128"/>
              </a:rPr>
              <a:pPr/>
              <a:t>67</a:t>
            </a:fld>
            <a:endParaRPr lang="en-US">
              <a:ea typeface="ヒラギノ角ゴ Pro W3" pitchFamily="1" charset="-128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5683B8-ED92-4F80-97E7-D1D19DA7BEA0}" type="slidenum">
              <a:rPr lang="en-US" smtClean="0">
                <a:ea typeface="ヒラギノ角ゴ Pro W3" pitchFamily="1" charset="-128"/>
              </a:rPr>
              <a:pPr/>
              <a:t>68</a:t>
            </a:fld>
            <a:endParaRPr lang="en-US">
              <a:ea typeface="ヒラギノ角ゴ Pro W3" pitchFamily="1" charset="-128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6A342B-75EF-4F69-B54D-D9930889A4E0}" type="slidenum">
              <a:rPr lang="en-US" smtClean="0">
                <a:ea typeface="ヒラギノ角ゴ Pro W3" pitchFamily="1" charset="-128"/>
              </a:rPr>
              <a:pPr/>
              <a:t>69</a:t>
            </a:fld>
            <a:endParaRPr lang="en-US">
              <a:ea typeface="ヒラギノ角ゴ Pro W3" pitchFamily="1" charset="-128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4ECACE-6759-40D8-AA44-05F76A3B83F6}" type="slidenum">
              <a:rPr lang="en-US" smtClean="0">
                <a:ea typeface="ヒラギノ角ゴ Pro W3" pitchFamily="1" charset="-128"/>
              </a:rPr>
              <a:pPr/>
              <a:t>71</a:t>
            </a:fld>
            <a:endParaRPr lang="en-US">
              <a:ea typeface="ヒラギノ角ゴ Pro W3" pitchFamily="1" charset="-128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F3861D-AB85-4764-821E-F6122DAD22AC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CA4F42-B932-49A5-91AC-BE03807A2672}" type="slidenum">
              <a:rPr lang="en-US" smtClean="0">
                <a:ea typeface="ヒラギノ角ゴ Pro W3" pitchFamily="1" charset="-128"/>
              </a:rPr>
              <a:pPr/>
              <a:t>72</a:t>
            </a:fld>
            <a:endParaRPr lang="en-US">
              <a:ea typeface="ヒラギノ角ゴ Pro W3" pitchFamily="1" charset="-128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3E0345-1DAD-486B-BB9D-18D732EEEC3F}" type="slidenum">
              <a:rPr lang="en-US" smtClean="0">
                <a:ea typeface="ヒラギノ角ゴ Pro W3" pitchFamily="1" charset="-128"/>
              </a:rPr>
              <a:pPr/>
              <a:t>73</a:t>
            </a:fld>
            <a:endParaRPr lang="en-US">
              <a:ea typeface="ヒラギノ角ゴ Pro W3" pitchFamily="1" charset="-128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085DF0-BFCF-441E-A7E7-57645B8092A1}" type="slidenum">
              <a:rPr lang="en-US" smtClean="0">
                <a:ea typeface="ヒラギノ角ゴ Pro W3" pitchFamily="1" charset="-128"/>
              </a:rPr>
              <a:pPr/>
              <a:t>74</a:t>
            </a:fld>
            <a:endParaRPr lang="en-US">
              <a:ea typeface="ヒラギノ角ゴ Pro W3" pitchFamily="1" charset="-128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24A7F1-62CE-49F7-8F89-6384F4759872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6AAA03-55AF-46D1-8169-C1392DE6BE1A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CC4F06-3473-49CE-A1BA-CBD071E17825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4BC7C5-387D-4E08-82CA-15353C96F043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97590D-ACC0-42F2-B46A-2A658108F1BD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69E4E-3AFC-4F85-9F23-DA00A0F57F4B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wtri_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47763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r>
              <a:rPr lang="en-US" sz="1200">
                <a:latin typeface="Times New Roman" charset="0"/>
                <a:ea typeface="+mn-ea"/>
              </a:rPr>
              <a:t>Copyright © 2008 Pearson Education, Inc. Publishing as Pearson Addison-Wesley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sz="2400" baseline="-25000">
              <a:latin typeface="Times New Roman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38DD49B7-B5A3-46C7-96CF-B3480863C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C1535865-0D8A-436B-8277-32B4291B3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2895600" y="4303713"/>
            <a:ext cx="3276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en-US" sz="240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066800"/>
            <a:ext cx="8686800" cy="5334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" y="0"/>
            <a:ext cx="3276600" cy="2133600"/>
            <a:chOff x="336" y="0"/>
            <a:chExt cx="2064" cy="1344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008" y="672"/>
              <a:ext cx="336" cy="336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en-US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344" y="1008"/>
              <a:ext cx="336" cy="336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en-US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728" y="336"/>
              <a:ext cx="336" cy="336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en-US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064" y="672"/>
              <a:ext cx="336" cy="336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en-US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672" y="336"/>
              <a:ext cx="336" cy="336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en-US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36" y="0"/>
              <a:ext cx="336" cy="336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en-US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33400" y="0"/>
            <a:ext cx="3276600" cy="2133600"/>
            <a:chOff x="2736" y="96"/>
            <a:chExt cx="2064" cy="1344"/>
          </a:xfrm>
        </p:grpSpPr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08" y="768"/>
              <a:ext cx="336" cy="336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en-US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744" y="1104"/>
              <a:ext cx="336" cy="336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en-US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128" y="432"/>
              <a:ext cx="336" cy="336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en-US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464" y="768"/>
              <a:ext cx="336" cy="336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en-US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072" y="432"/>
              <a:ext cx="336" cy="336"/>
            </a:xfrm>
            <a:prstGeom prst="rect">
              <a:avLst/>
            </a:prstGeom>
            <a:solidFill>
              <a:schemeClr val="tx2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en-US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2736" y="96"/>
              <a:ext cx="336" cy="336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en-US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114800" y="4191000"/>
            <a:ext cx="211138" cy="21113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4419600" y="4191000"/>
            <a:ext cx="211138" cy="211138"/>
          </a:xfrm>
          <a:prstGeom prst="rect">
            <a:avLst/>
          </a:prstGeom>
          <a:solidFill>
            <a:schemeClr val="bg2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4724400" y="4191000"/>
            <a:ext cx="211138" cy="2111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752600"/>
          </a:xfrm>
        </p:spPr>
        <p:txBody>
          <a:bodyPr anchor="t"/>
          <a:lstStyle>
            <a:lvl1pPr algn="ctr">
              <a:lnSpc>
                <a:spcPct val="90000"/>
              </a:lnSpc>
              <a:defRPr/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524000"/>
          </a:xfrm>
        </p:spPr>
        <p:txBody>
          <a:bodyPr anchor="ctr"/>
          <a:lstStyle>
            <a:lvl1pPr marL="0" indent="0" algn="ctr">
              <a:lnSpc>
                <a:spcPct val="80000"/>
              </a:lnSpc>
              <a:buFont typeface="Wingdings" pitchFamily="2" charset="2"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AU" noProof="0"/>
              <a:t>Click to edit Master subtitle style</a:t>
            </a:r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553200" y="6507163"/>
            <a:ext cx="1828800" cy="2746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200">
                <a:solidFill>
                  <a:schemeClr val="folHlink"/>
                </a:solidFill>
                <a:latin typeface="Tahoma" pitchFamily="34" charset="0"/>
              </a:defRPr>
            </a:lvl1pPr>
          </a:lstStyle>
          <a:p>
            <a:pPr eaLnBrk="1" hangingPunct="1">
              <a:defRPr/>
            </a:pPr>
            <a:endParaRPr lang="en-AU">
              <a:solidFill>
                <a:srgbClr val="B2B2B2"/>
              </a:solidFill>
              <a:ea typeface="+mn-ea"/>
            </a:endParaRPr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0" y="6507163"/>
            <a:ext cx="2895600" cy="274637"/>
          </a:xfrm>
        </p:spPr>
        <p:txBody>
          <a:bodyPr/>
          <a:lstStyle>
            <a:lvl1pPr>
              <a:defRPr sz="1200" b="0" i="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r>
              <a:rPr lang="en-AU">
                <a:solidFill>
                  <a:srgbClr val="B2B2B2"/>
                </a:solidFill>
              </a:rPr>
              <a:t>Peter Smith</a:t>
            </a:r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791200" y="6172200"/>
            <a:ext cx="762000" cy="609600"/>
          </a:xfrm>
        </p:spPr>
        <p:txBody>
          <a:bodyPr/>
          <a:lstStyle>
            <a:lvl1pPr>
              <a:defRPr sz="3200"/>
            </a:lvl1pPr>
          </a:lstStyle>
          <a:p>
            <a:pPr>
              <a:defRPr/>
            </a:pPr>
            <a:fld id="{74A2FD5B-99A5-4EA0-8603-BFC254240B9A}" type="slidenum">
              <a:rPr lang="en-AU">
                <a:solidFill>
                  <a:srgbClr val="000066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Peter Smith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44751-0AC2-4284-9EF6-9585DC7B7BAB}" type="slidenum">
              <a:rPr lang="en-AU">
                <a:solidFill>
                  <a:srgbClr val="000066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66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Peter Smith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AB40A-3497-4F4D-B7C6-8E94128CD8E8}" type="slidenum">
              <a:rPr lang="en-AU">
                <a:solidFill>
                  <a:srgbClr val="000066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66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2133600"/>
            <a:ext cx="34671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2133600"/>
            <a:ext cx="34671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Peter Smith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86407-7F9C-455D-A824-32AAD830DE9A}" type="slidenum">
              <a:rPr lang="en-AU">
                <a:solidFill>
                  <a:srgbClr val="000066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66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Peter Smith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D9228-5F77-4B45-948B-8B6918DE806C}" type="slidenum">
              <a:rPr lang="en-AU">
                <a:solidFill>
                  <a:srgbClr val="000066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66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Peter Smith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342FC-65D0-4F61-A16A-29CC9AA1FE13}" type="slidenum">
              <a:rPr lang="en-AU">
                <a:solidFill>
                  <a:srgbClr val="000066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66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Peter Smith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92E19-955E-4428-A08A-90CB038495DC}" type="slidenum">
              <a:rPr lang="en-AU">
                <a:solidFill>
                  <a:srgbClr val="000066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66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Peter Smith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7C7C0-F17B-44C8-81E1-95285B70A3B3}" type="slidenum">
              <a:rPr lang="en-AU">
                <a:solidFill>
                  <a:srgbClr val="000066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66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8717531-D7AF-42F2-B4B3-14B9287B41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Peter Smith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C5C5C-CF78-455B-8D00-AC2E890B79E5}" type="slidenum">
              <a:rPr lang="en-AU">
                <a:solidFill>
                  <a:srgbClr val="000066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66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Peter Smith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83065-AEE3-4989-B280-451A750775E4}" type="slidenum">
              <a:rPr lang="en-AU">
                <a:solidFill>
                  <a:srgbClr val="000066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66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990600"/>
            <a:ext cx="177165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990600"/>
            <a:ext cx="516255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Peter Smith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53495-DBBF-4606-A847-66A0244894B4}" type="slidenum">
              <a:rPr lang="en-AU">
                <a:solidFill>
                  <a:srgbClr val="000066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66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BF458E43-6266-4A09-98B2-A01AFCDF9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4203114D-7AD5-40F9-94E6-78055735D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2DE9CDF-354F-4AB6-A6A2-D469E2249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6770E0F4-AEAC-4B07-A0E8-F594F4265E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A1459DD7-B060-4998-956B-4244194F5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24DB9D6C-0F17-49B6-A22B-FF5E6CDF7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40F35D23-A512-40E5-84FE-1CCB0851B7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sz="2400" baseline="-25000">
              <a:latin typeface="Times New Roman" charset="0"/>
              <a:ea typeface="+mn-ea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110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4-</a:t>
            </a:r>
            <a:fld id="{32B778F0-5E27-487C-BCB2-8F9AD3331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31111" name="Rectangle 7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r>
              <a:rPr lang="en-US" sz="1200">
                <a:ea typeface="+mn-ea"/>
              </a:rPr>
              <a:t>Copyright © 2008 Pearson Education, Inc. Publishing as Pearson Addison-Wesley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Font typeface="Times" pitchFamily="1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2133600"/>
            <a:ext cx="7086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2286000"/>
            <a:ext cx="533400" cy="5334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33400" y="2819400"/>
            <a:ext cx="533400" cy="5334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81200" y="533400"/>
            <a:ext cx="381000" cy="3810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0" y="1066800"/>
            <a:ext cx="381000" cy="3810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143000" y="685800"/>
            <a:ext cx="381000" cy="3810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362200" y="152400"/>
            <a:ext cx="381000" cy="3810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755650"/>
            <a:ext cx="5867400" cy="762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5715000" y="609600"/>
            <a:ext cx="304800" cy="30480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5562600" y="457200"/>
            <a:ext cx="304800" cy="3048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58200" y="3962400"/>
            <a:ext cx="381000" cy="38100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8686800" y="3657600"/>
            <a:ext cx="381000" cy="381000"/>
          </a:xfrm>
          <a:prstGeom prst="rect">
            <a:avLst/>
          </a:prstGeom>
          <a:solidFill>
            <a:schemeClr val="bg2"/>
          </a:solidFill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0" y="2286000"/>
            <a:ext cx="1066800" cy="1066800"/>
            <a:chOff x="0" y="2496"/>
            <a:chExt cx="672" cy="672"/>
          </a:xfrm>
        </p:grpSpPr>
        <p:sp>
          <p:nvSpPr>
            <p:cNvPr id="1047" name="Rectangle 15"/>
            <p:cNvSpPr>
              <a:spLocks noChangeArrowheads="1"/>
            </p:cNvSpPr>
            <p:nvPr/>
          </p:nvSpPr>
          <p:spPr bwMode="auto">
            <a:xfrm>
              <a:off x="0" y="2496"/>
              <a:ext cx="336" cy="336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en-US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auto">
            <a:xfrm>
              <a:off x="336" y="2832"/>
              <a:ext cx="336" cy="336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en-US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971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990600"/>
            <a:ext cx="67056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29715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00800"/>
            <a:ext cx="28956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sz="1400" b="1" i="1">
                <a:solidFill>
                  <a:srgbClr val="3366CC"/>
                </a:solidFill>
                <a:latin typeface="Tahoma" pitchFamily="34" charset="0"/>
              </a:defRPr>
            </a:lvl1pPr>
          </a:lstStyle>
          <a:p>
            <a:pPr eaLnBrk="1" hangingPunct="1">
              <a:defRPr/>
            </a:pPr>
            <a:r>
              <a:rPr lang="en-AU">
                <a:ea typeface="+mn-ea"/>
              </a:rPr>
              <a:t>Peter Smith</a:t>
            </a:r>
          </a:p>
        </p:txBody>
      </p:sp>
      <p:sp>
        <p:nvSpPr>
          <p:cNvPr id="2971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400800"/>
            <a:ext cx="609600" cy="4572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2800" b="1"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pPr eaLnBrk="1" hangingPunct="1">
              <a:defRPr/>
            </a:pPr>
            <a:fld id="{1EDF5E0A-46B4-486C-9467-A9F387C7BA21}" type="slidenum">
              <a:rPr lang="en-AU">
                <a:solidFill>
                  <a:srgbClr val="000066"/>
                </a:solidFill>
                <a:ea typeface="+mn-ea"/>
              </a:rPr>
              <a:pPr eaLnBrk="1" hangingPunct="1">
                <a:defRPr/>
              </a:pPr>
              <a:t>‹#›</a:t>
            </a:fld>
            <a:endParaRPr lang="en-AU">
              <a:solidFill>
                <a:srgbClr val="000066"/>
              </a:solidFill>
              <a:ea typeface="+mn-ea"/>
            </a:endParaRP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762000" y="152400"/>
            <a:ext cx="1981200" cy="1295400"/>
            <a:chOff x="3888" y="96"/>
            <a:chExt cx="1248" cy="816"/>
          </a:xfrm>
        </p:grpSpPr>
        <p:sp>
          <p:nvSpPr>
            <p:cNvPr id="1043" name="Rectangle 22"/>
            <p:cNvSpPr>
              <a:spLocks noChangeArrowheads="1"/>
            </p:cNvSpPr>
            <p:nvPr/>
          </p:nvSpPr>
          <p:spPr bwMode="auto">
            <a:xfrm>
              <a:off x="4656" y="336"/>
              <a:ext cx="240" cy="240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en-US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044" name="Rectangle 23"/>
            <p:cNvSpPr>
              <a:spLocks noChangeArrowheads="1"/>
            </p:cNvSpPr>
            <p:nvPr/>
          </p:nvSpPr>
          <p:spPr bwMode="auto">
            <a:xfrm>
              <a:off x="3888" y="672"/>
              <a:ext cx="240" cy="240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en-US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045" name="Rectangle 24"/>
            <p:cNvSpPr>
              <a:spLocks noChangeArrowheads="1"/>
            </p:cNvSpPr>
            <p:nvPr/>
          </p:nvSpPr>
          <p:spPr bwMode="auto">
            <a:xfrm>
              <a:off x="4128" y="432"/>
              <a:ext cx="240" cy="240"/>
            </a:xfrm>
            <a:prstGeom prst="rect">
              <a:avLst/>
            </a:prstGeom>
            <a:solidFill>
              <a:schemeClr val="tx2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en-US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046" name="Rectangle 25"/>
            <p:cNvSpPr>
              <a:spLocks noChangeArrowheads="1"/>
            </p:cNvSpPr>
            <p:nvPr/>
          </p:nvSpPr>
          <p:spPr bwMode="auto">
            <a:xfrm>
              <a:off x="4896" y="96"/>
              <a:ext cx="240" cy="240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en-US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CC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CC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CC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66CC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3366CC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3366CC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3366CC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3366CC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n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4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4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4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4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4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/>
            <a:r>
              <a:rPr lang="en-US" sz="3200" b="1">
                <a:solidFill>
                  <a:srgbClr val="000000"/>
                </a:solidFill>
                <a:latin typeface="Times" pitchFamily="1" charset="0"/>
                <a:ea typeface="ヒラギノ角ゴ Pro W3"/>
              </a:rPr>
              <a:t>Chapter 4:</a:t>
            </a:r>
            <a:br>
              <a:rPr lang="en-US" sz="3200" b="1">
                <a:solidFill>
                  <a:srgbClr val="000000"/>
                </a:solidFill>
                <a:latin typeface="Times" pitchFamily="1" charset="0"/>
                <a:ea typeface="ヒラギノ角ゴ Pro W3"/>
              </a:rPr>
            </a:br>
            <a:r>
              <a:rPr lang="en-US" sz="3200" b="1">
                <a:solidFill>
                  <a:srgbClr val="000000"/>
                </a:solidFill>
                <a:latin typeface="Times" pitchFamily="1" charset="0"/>
                <a:ea typeface="ヒラギノ角ゴ Pro W3"/>
              </a:rPr>
              <a:t>Networking and the Internet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990600" y="21336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  <a:buFont typeface="Times" pitchFamily="1" charset="0"/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ヒラギノ角ゴ Pro W3"/>
              </a:rPr>
              <a:t>Ref: Computer Science: An Overview</a:t>
            </a:r>
            <a:br>
              <a:rPr lang="en-US" sz="2400" b="1">
                <a:solidFill>
                  <a:srgbClr val="000000"/>
                </a:solidFill>
                <a:latin typeface="Arial"/>
                <a:ea typeface="ヒラギノ角ゴ Pro W3"/>
              </a:rPr>
            </a:br>
            <a:r>
              <a:rPr lang="en-US" sz="2400" b="1">
                <a:solidFill>
                  <a:srgbClr val="000000"/>
                </a:solidFill>
                <a:latin typeface="Arial"/>
                <a:ea typeface="ヒラギノ角ゴ Pro W3"/>
              </a:rPr>
              <a:t>Tenth Edition</a:t>
            </a:r>
          </a:p>
          <a:p>
            <a:pPr eaLnBrk="1" hangingPunct="1">
              <a:spcBef>
                <a:spcPct val="20000"/>
              </a:spcBef>
              <a:buClr>
                <a:srgbClr val="6B9941"/>
              </a:buClr>
              <a:buFont typeface="Times" pitchFamily="1" charset="0"/>
              <a:buNone/>
            </a:pPr>
            <a:r>
              <a:rPr lang="en-US" sz="2200" b="1">
                <a:solidFill>
                  <a:srgbClr val="000000"/>
                </a:solidFill>
                <a:latin typeface="Arial"/>
                <a:ea typeface="ヒラギノ角ゴ Pro W3"/>
              </a:rPr>
              <a:t>by </a:t>
            </a:r>
            <a:br>
              <a:rPr lang="en-US" sz="2200" b="1">
                <a:solidFill>
                  <a:srgbClr val="000000"/>
                </a:solidFill>
                <a:latin typeface="Arial"/>
                <a:ea typeface="ヒラギノ角ゴ Pro W3"/>
              </a:rPr>
            </a:br>
            <a:r>
              <a:rPr lang="en-US" sz="2200" b="1">
                <a:solidFill>
                  <a:srgbClr val="000000"/>
                </a:solidFill>
                <a:latin typeface="Arial"/>
                <a:ea typeface="ヒラギノ角ゴ Pro W3"/>
              </a:rPr>
              <a:t>J. Glenn Brookshear</a:t>
            </a:r>
          </a:p>
          <a:p>
            <a:pPr algn="ctr" eaLnBrk="1" hangingPunct="1">
              <a:spcBef>
                <a:spcPct val="20000"/>
              </a:spcBef>
              <a:buClr>
                <a:srgbClr val="6B9941"/>
              </a:buClr>
              <a:buFont typeface="Times" pitchFamily="1" charset="0"/>
              <a:buNone/>
            </a:pPr>
            <a:endParaRPr lang="en-US" sz="2200" b="1">
              <a:solidFill>
                <a:srgbClr val="000000"/>
              </a:solidFill>
              <a:latin typeface="Arial"/>
              <a:ea typeface="ヒラギノ角ゴ Pro W3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4953000"/>
            <a:ext cx="6974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Lecture Given by Dr. </a:t>
            </a:r>
            <a:r>
              <a:rPr lang="en-US" dirty="0" err="1"/>
              <a:t>Syed</a:t>
            </a:r>
            <a:r>
              <a:rPr lang="en-US" dirty="0"/>
              <a:t> </a:t>
            </a:r>
            <a:r>
              <a:rPr lang="en-US" dirty="0" err="1"/>
              <a:t>Khaldoon</a:t>
            </a:r>
            <a:r>
              <a:rPr lang="en-US" dirty="0"/>
              <a:t> </a:t>
            </a:r>
            <a:r>
              <a:rPr lang="en-US" dirty="0" err="1"/>
              <a:t>Khurshid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4-</a:t>
            </a:r>
            <a:fld id="{810B7A79-310F-4076-AB19-39E43C8957A6}" type="slidenum">
              <a:rPr lang="en-US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1143000"/>
          </a:xfrm>
        </p:spPr>
        <p:txBody>
          <a:bodyPr/>
          <a:lstStyle/>
          <a:p>
            <a:pPr eaLnBrk="1" hangingPunct="1"/>
            <a:r>
              <a:rPr lang="en-US" b="0"/>
              <a:t>Figure 4.4</a:t>
            </a:r>
            <a:r>
              <a:rPr lang="en-US"/>
              <a:t>  Building a large bus network from smaller ones</a:t>
            </a:r>
          </a:p>
        </p:txBody>
      </p:sp>
      <p:pic>
        <p:nvPicPr>
          <p:cNvPr id="12292" name="Picture 7" descr="4-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grayscl/>
          </a:blip>
          <a:srcRect/>
          <a:stretch>
            <a:fillRect/>
          </a:stretch>
        </p:blipFill>
        <p:spPr>
          <a:xfrm>
            <a:off x="684213" y="2033588"/>
            <a:ext cx="7550150" cy="3606800"/>
          </a:xfrm>
          <a:noFill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4-</a:t>
            </a:r>
            <a:fld id="{0F919C6F-0C4D-4412-91CE-984BD333A245}" type="slidenum">
              <a:rPr lang="en-US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524000"/>
          </a:xfrm>
        </p:spPr>
        <p:txBody>
          <a:bodyPr/>
          <a:lstStyle/>
          <a:p>
            <a:pPr eaLnBrk="1" hangingPunct="1"/>
            <a:r>
              <a:rPr lang="en-US" b="0"/>
              <a:t>Figure 4.5</a:t>
            </a:r>
            <a:r>
              <a:rPr lang="en-US"/>
              <a:t>  Routers connecting two WiFi networks and an Ethernet network to form an internet</a:t>
            </a:r>
            <a:endParaRPr lang="en-US" b="0">
              <a:solidFill>
                <a:schemeClr val="tx1"/>
              </a:solidFill>
            </a:endParaRPr>
          </a:p>
        </p:txBody>
      </p:sp>
      <p:pic>
        <p:nvPicPr>
          <p:cNvPr id="13316" name="Picture 9" descr="fig04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905000"/>
            <a:ext cx="66484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pPr algn="ctr" eaLnBrk="1" hangingPunct="1"/>
            <a:r>
              <a:rPr lang="en-US" sz="3200" b="0"/>
              <a:t>The Internet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4-</a:t>
            </a:r>
            <a:fld id="{5DF6486B-ED73-4892-8A3E-369189677C36}" type="slidenum">
              <a:rPr lang="en-US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Internet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Internet: An internet that spans the world</a:t>
            </a:r>
          </a:p>
          <a:p>
            <a:pPr lvl="1" eaLnBrk="1" hangingPunct="1"/>
            <a:r>
              <a:rPr lang="en-US"/>
              <a:t>Original goal was to develop a means of connecting networks that would not be disrupted by local disasters.</a:t>
            </a:r>
          </a:p>
          <a:p>
            <a:pPr lvl="1" eaLnBrk="1" hangingPunct="1"/>
            <a:r>
              <a:rPr lang="en-US"/>
              <a:t>Today it has shifted from an academic research project to a commercial undertaking.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4-</a:t>
            </a:r>
            <a:fld id="{07001BB3-3EC7-41EC-A040-BA13FA361F3F}" type="slidenum">
              <a:rPr lang="en-US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Internet Architecture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Internet Service Provider (ISP)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Access ISP: Provides connectivity to the Internet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Traditional telephone (dial up connection)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Cable connections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DSL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Wireless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4-</a:t>
            </a:r>
            <a:fld id="{2467F180-113C-4463-A110-85DFC7939188}" type="slidenum">
              <a:rPr lang="en-US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Internet Addressing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IP address: pattern of 32 or 128 bits often represented in dotted decimal notation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Mnemonic address: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Domain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Top-Level Domains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Domain name system (DNS)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Name servers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DNS lookup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4-</a:t>
            </a:r>
            <a:fld id="{607938C6-3F72-4558-996B-AF6194AC8B17}" type="slidenum">
              <a:rPr lang="en-US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Internet Corporation for Assigned Names &amp; Numbers (ICANN)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Allocates IP addresses to ISPs who then assign those addresses within their regions.</a:t>
            </a:r>
          </a:p>
          <a:p>
            <a:pPr eaLnBrk="1" hangingPunct="1"/>
            <a:r>
              <a:rPr lang="en-US"/>
              <a:t>Oversees the registration of domains and domain names.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4-</a:t>
            </a:r>
            <a:fld id="{ED00CA81-BAFA-4557-806F-B38B9113E4A4}" type="slidenum">
              <a:rPr lang="en-US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Traditional Internet Applications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Electronic Mail (email)</a:t>
            </a:r>
          </a:p>
          <a:p>
            <a:pPr lvl="1" eaLnBrk="1" hangingPunct="1"/>
            <a:r>
              <a:rPr lang="en-US"/>
              <a:t>Domain mail server collects incoming mail and transmits outgoing mail</a:t>
            </a:r>
          </a:p>
          <a:p>
            <a:pPr lvl="1" eaLnBrk="1" hangingPunct="1"/>
            <a:r>
              <a:rPr lang="en-US"/>
              <a:t>Mail server delivers collected incoming mail to clients via POP3 or IMAP</a:t>
            </a:r>
          </a:p>
          <a:p>
            <a:pPr eaLnBrk="1" hangingPunct="1"/>
            <a:r>
              <a:rPr lang="en-US"/>
              <a:t>File Transfer Protocol (FTP)</a:t>
            </a:r>
          </a:p>
          <a:p>
            <a:pPr eaLnBrk="1" hangingPunct="1"/>
            <a:r>
              <a:rPr lang="en-US"/>
              <a:t>Telnet and SSH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pPr algn="ctr" eaLnBrk="1" hangingPunct="1"/>
            <a:r>
              <a:rPr lang="en-US" sz="3200" b="0"/>
              <a:t>The World Wide Web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4-</a:t>
            </a:r>
            <a:fld id="{8FD2C155-2C76-4AC4-8550-82F70F3B2DFE}" type="slidenum">
              <a:rPr lang="en-US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World Wide Web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Hypertext and HTTP</a:t>
            </a:r>
          </a:p>
          <a:p>
            <a:pPr eaLnBrk="1" hangingPunct="1"/>
            <a:r>
              <a:rPr lang="en-US"/>
              <a:t>Browser gets documents from Web server</a:t>
            </a:r>
          </a:p>
          <a:p>
            <a:pPr eaLnBrk="1" hangingPunct="1"/>
            <a:r>
              <a:rPr lang="en-US"/>
              <a:t>Documents identified by URLs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4-</a:t>
            </a:r>
            <a:fld id="{39F8D240-2B57-42B2-B033-05426205FC56}" type="slidenum">
              <a:rPr lang="en-US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Chapter 4:  Networking and the Internet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4.1 Network Fundamentals</a:t>
            </a:r>
          </a:p>
          <a:p>
            <a:pPr eaLnBrk="1" hangingPunct="1"/>
            <a:r>
              <a:rPr lang="en-US"/>
              <a:t>4.2 The Internet</a:t>
            </a:r>
          </a:p>
          <a:p>
            <a:pPr eaLnBrk="1" hangingPunct="1"/>
            <a:r>
              <a:rPr lang="en-US"/>
              <a:t>4.3 The World Wide Web</a:t>
            </a:r>
          </a:p>
          <a:p>
            <a:pPr eaLnBrk="1" hangingPunct="1"/>
            <a:r>
              <a:rPr lang="en-US"/>
              <a:t>4.4 Internet Protocols</a:t>
            </a:r>
          </a:p>
          <a:p>
            <a:pPr eaLnBrk="1" hangingPunct="1"/>
            <a:r>
              <a:rPr lang="en-US"/>
              <a:t>4.5 Security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4-</a:t>
            </a:r>
            <a:fld id="{2114CEFC-2D83-4F8F-8D79-AB0141BE939C}" type="slidenum">
              <a:rPr lang="en-US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/>
              <a:t>Figure 4.8</a:t>
            </a:r>
            <a:r>
              <a:rPr lang="en-US"/>
              <a:t>  A typical URL</a:t>
            </a:r>
          </a:p>
        </p:txBody>
      </p:sp>
      <p:pic>
        <p:nvPicPr>
          <p:cNvPr id="22532" name="Picture 4" descr="fig_04_06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3" cstate="print">
            <a:grayscl/>
          </a:blip>
          <a:srcRect/>
          <a:stretch>
            <a:fillRect/>
          </a:stretch>
        </p:blipFill>
        <p:spPr>
          <a:xfrm>
            <a:off x="457200" y="2116138"/>
            <a:ext cx="8305800" cy="3082925"/>
          </a:xfrm>
          <a:noFill/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4-</a:t>
            </a:r>
            <a:fld id="{0565FAC1-5F8F-4CB8-B649-10A7027C6C14}" type="slidenum">
              <a:rPr lang="en-US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Hypertext Document Format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 eaLnBrk="1" hangingPunct="1"/>
            <a:r>
              <a:rPr lang="en-US"/>
              <a:t>Encoded as text file</a:t>
            </a:r>
          </a:p>
          <a:p>
            <a:pPr eaLnBrk="1" hangingPunct="1"/>
            <a:r>
              <a:rPr lang="en-US"/>
              <a:t>Contains tags to communicate with browser</a:t>
            </a:r>
          </a:p>
          <a:p>
            <a:pPr lvl="1" eaLnBrk="1" hangingPunct="1"/>
            <a:r>
              <a:rPr lang="en-US" sz="3200"/>
              <a:t>Appearance </a:t>
            </a:r>
          </a:p>
          <a:p>
            <a:pPr lvl="2" eaLnBrk="1" hangingPunct="1"/>
            <a:r>
              <a:rPr lang="en-US" sz="2800"/>
              <a:t>&lt;h1&gt; to start a level one heading</a:t>
            </a:r>
          </a:p>
          <a:p>
            <a:pPr lvl="2" eaLnBrk="1" hangingPunct="1"/>
            <a:r>
              <a:rPr lang="en-US" sz="2800"/>
              <a:t>&lt;p&gt; to start a new paragraph</a:t>
            </a:r>
          </a:p>
          <a:p>
            <a:pPr lvl="1" eaLnBrk="1" hangingPunct="1"/>
            <a:r>
              <a:rPr lang="en-US" sz="3200"/>
              <a:t>Links to other documents and content</a:t>
            </a:r>
          </a:p>
          <a:p>
            <a:pPr lvl="2" eaLnBrk="1" hangingPunct="1"/>
            <a:r>
              <a:rPr lang="en-US" sz="2800"/>
              <a:t>&lt;a href = . . . &gt;</a:t>
            </a:r>
          </a:p>
          <a:p>
            <a:pPr lvl="1" eaLnBrk="1" hangingPunct="1"/>
            <a:r>
              <a:rPr lang="en-US" sz="3200"/>
              <a:t>Insert images</a:t>
            </a:r>
          </a:p>
          <a:p>
            <a:pPr lvl="2" eaLnBrk="1" hangingPunct="1"/>
            <a:r>
              <a:rPr lang="en-US" sz="2800"/>
              <a:t>&lt;img src = . . . &gt;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pPr algn="ctr" eaLnBrk="1" hangingPunct="1"/>
            <a:r>
              <a:rPr lang="en-US" sz="3200" b="0"/>
              <a:t>Protocols and Distributed Processes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4-</a:t>
            </a:r>
            <a:fld id="{0D5AE158-45F7-42A5-88C1-BE1186C09FCD}" type="slidenum">
              <a:rPr lang="en-US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Distributed Systems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191000"/>
          </a:xfrm>
        </p:spPr>
        <p:txBody>
          <a:bodyPr/>
          <a:lstStyle/>
          <a:p>
            <a:pPr eaLnBrk="1" hangingPunct="1"/>
            <a:r>
              <a:rPr lang="en-US"/>
              <a:t>Systems with parts that run on different computers</a:t>
            </a:r>
          </a:p>
          <a:p>
            <a:pPr lvl="1" eaLnBrk="1" hangingPunct="1"/>
            <a:r>
              <a:rPr lang="en-US"/>
              <a:t>Infrastructure can be provided by standardized toolkits</a:t>
            </a:r>
          </a:p>
          <a:p>
            <a:pPr lvl="2" eaLnBrk="1" hangingPunct="1"/>
            <a:r>
              <a:rPr lang="en-US" sz="2800"/>
              <a:t>Example: Enterprise Java Beans from Sun Microsystems</a:t>
            </a:r>
          </a:p>
          <a:p>
            <a:pPr lvl="2" eaLnBrk="1" hangingPunct="1"/>
            <a:r>
              <a:rPr lang="en-US" sz="2800"/>
              <a:t>Example: .NET framework from Microsoft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4-</a:t>
            </a:r>
            <a:fld id="{F7BCC8BE-DBD9-47C7-8F84-079304EE1690}" type="slidenum">
              <a:rPr lang="en-US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Inter-process Communication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Client-server</a:t>
            </a:r>
          </a:p>
          <a:p>
            <a:pPr lvl="1" eaLnBrk="1" hangingPunct="1"/>
            <a:r>
              <a:rPr lang="en-US"/>
              <a:t>One server, many clients</a:t>
            </a:r>
          </a:p>
          <a:p>
            <a:pPr lvl="1" eaLnBrk="1" hangingPunct="1"/>
            <a:r>
              <a:rPr lang="en-US"/>
              <a:t>Server must execute continuously</a:t>
            </a:r>
          </a:p>
          <a:p>
            <a:pPr lvl="1" eaLnBrk="1" hangingPunct="1"/>
            <a:r>
              <a:rPr lang="en-US"/>
              <a:t>Client initiates communication</a:t>
            </a:r>
          </a:p>
          <a:p>
            <a:pPr eaLnBrk="1" hangingPunct="1"/>
            <a:r>
              <a:rPr lang="en-US"/>
              <a:t>Peer-to-peer (P2P)</a:t>
            </a:r>
          </a:p>
          <a:p>
            <a:pPr lvl="1" eaLnBrk="1" hangingPunct="1"/>
            <a:r>
              <a:rPr lang="en-US"/>
              <a:t>Two processes communicating as equals</a:t>
            </a:r>
          </a:p>
          <a:p>
            <a:pPr lvl="1" eaLnBrk="1" hangingPunct="1"/>
            <a:r>
              <a:rPr lang="en-US"/>
              <a:t>Peer processes can be short-lived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4-</a:t>
            </a:r>
            <a:fld id="{ABF1FB70-ABF5-47DB-8C2F-2D933D34B168}" type="slidenum">
              <a:rPr lang="en-US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 b="0"/>
              <a:t>Figure 4.6</a:t>
            </a:r>
            <a:r>
              <a:rPr lang="en-US" sz="3200"/>
              <a:t>  The client/server model compared to the peer-to-peer model</a:t>
            </a:r>
          </a:p>
        </p:txBody>
      </p:sp>
      <p:pic>
        <p:nvPicPr>
          <p:cNvPr id="27652" name="Picture 3" descr="fig04_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524000"/>
            <a:ext cx="510540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4-</a:t>
            </a:r>
            <a:fld id="{2FC58E51-BF2D-45F1-9959-FC3044219EA2}" type="slidenum">
              <a:rPr lang="en-US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Client Side Versus Server Side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Client-side activities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Examples: java applets, javascript, Macromedia Flash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Server-side activities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Common Gateway Interface (CGI)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Servlets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PHP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“Cloud computing”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Basically server-side computing when you don’t know which server is handling your job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lvl="1" eaLnBrk="1" hangingPunct="1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400"/>
              <a:t>Working with IP Addresses</a:t>
            </a:r>
            <a:endParaRPr lang="en-AU" sz="5400"/>
          </a:p>
        </p:txBody>
      </p:sp>
      <p:sp>
        <p:nvSpPr>
          <p:cNvPr id="3" name="TextBox 2"/>
          <p:cNvSpPr txBox="1"/>
          <p:nvPr/>
        </p:nvSpPr>
        <p:spPr>
          <a:xfrm>
            <a:off x="1905000" y="5257800"/>
            <a:ext cx="52518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Developed by Peter Smith</a:t>
            </a:r>
          </a:p>
          <a:p>
            <a:r>
              <a:rPr lang="en-US" dirty="0">
                <a:solidFill>
                  <a:schemeClr val="bg1"/>
                </a:solidFill>
              </a:rPr>
              <a:t>peter.joseph.smith@tafensw.edu.au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4D4E44-DF5D-499B-9BC9-F68F14767183}" type="slidenum">
              <a:rPr lang="en-AU" smtClean="0">
                <a:solidFill>
                  <a:srgbClr val="000066"/>
                </a:solidFill>
              </a:rPr>
              <a:pPr/>
              <a:t>28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Introduction</a:t>
            </a:r>
            <a:endParaRPr lang="en-AU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You can probably work with </a:t>
            </a:r>
            <a:r>
              <a:rPr lang="en-US">
                <a:solidFill>
                  <a:srgbClr val="993300"/>
                </a:solidFill>
              </a:rPr>
              <a:t>decimal numbers</a:t>
            </a:r>
            <a:r>
              <a:rPr lang="en-US"/>
              <a:t> much easier than with the </a:t>
            </a:r>
            <a:r>
              <a:rPr lang="en-US">
                <a:solidFill>
                  <a:srgbClr val="993300"/>
                </a:solidFill>
              </a:rPr>
              <a:t>binary numbers</a:t>
            </a:r>
            <a:r>
              <a:rPr lang="en-US"/>
              <a:t> needed by the computer.</a:t>
            </a:r>
          </a:p>
          <a:p>
            <a:pPr eaLnBrk="1" hangingPunct="1"/>
            <a:r>
              <a:rPr lang="en-US"/>
              <a:t>Working with binary numbers is time-consuming &amp; error-prone. </a:t>
            </a:r>
            <a:endParaRPr lang="en-A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F9E9A9-433D-4A88-895A-1F9513335929}" type="slidenum">
              <a:rPr lang="en-AU" smtClean="0">
                <a:solidFill>
                  <a:srgbClr val="000066"/>
                </a:solidFill>
              </a:rPr>
              <a:pPr/>
              <a:t>29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Octets</a:t>
            </a:r>
            <a:endParaRPr lang="en-AU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32-bit IP address is broken up into 4 octets, which are arranged into a dotted-decimal notation scheme.</a:t>
            </a:r>
          </a:p>
          <a:p>
            <a:pPr eaLnBrk="1" hangingPunct="1"/>
            <a:r>
              <a:rPr lang="en-US"/>
              <a:t>An octet is a set of 8 bits &amp; not a musical instrument.</a:t>
            </a:r>
          </a:p>
          <a:p>
            <a:pPr eaLnBrk="1" hangingPunct="1"/>
            <a:r>
              <a:rPr lang="en-US"/>
              <a:t>Example of an IP version 4: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>
                <a:solidFill>
                  <a:srgbClr val="993300"/>
                </a:solidFill>
              </a:rPr>
              <a:t>172.64.126.52</a:t>
            </a:r>
            <a:endParaRPr lang="en-AU">
              <a:solidFill>
                <a:srgbClr val="9933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pPr algn="ctr" eaLnBrk="1" hangingPunct="1"/>
            <a:r>
              <a:rPr lang="en-US" sz="3200" b="0"/>
              <a:t>Networking Basics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88CF7-9ADE-4E1B-985B-4C7550AC8DCD}" type="slidenum">
              <a:rPr lang="en-AU" smtClean="0">
                <a:solidFill>
                  <a:srgbClr val="000066"/>
                </a:solidFill>
              </a:rPr>
              <a:pPr/>
              <a:t>30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Thinking in Binary</a:t>
            </a:r>
            <a:endParaRPr lang="en-AU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/>
              <a:t>The binary system uses only 2 values “</a:t>
            </a:r>
            <a:r>
              <a:rPr lang="en-US" sz="3600">
                <a:solidFill>
                  <a:srgbClr val="993300"/>
                </a:solidFill>
              </a:rPr>
              <a:t>0</a:t>
            </a:r>
            <a:r>
              <a:rPr lang="en-US" sz="3600"/>
              <a:t> &amp; </a:t>
            </a:r>
            <a:r>
              <a:rPr lang="en-US" sz="3600">
                <a:solidFill>
                  <a:srgbClr val="993300"/>
                </a:solidFill>
              </a:rPr>
              <a:t>1</a:t>
            </a:r>
            <a:r>
              <a:rPr lang="en-US" sz="3600"/>
              <a:t>” to represent numbers in positions representing increasing powers of 2.</a:t>
            </a:r>
          </a:p>
          <a:p>
            <a:pPr eaLnBrk="1" hangingPunct="1">
              <a:lnSpc>
                <a:spcPct val="90000"/>
              </a:lnSpc>
            </a:pPr>
            <a:r>
              <a:rPr lang="en-US" sz="3600"/>
              <a:t>We all are accustomed to thinking &amp; working in the decimal system, which is based on the number 10.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EEACE-FBA8-4708-AB2B-4AA3E74FD3BD}" type="slidenum">
              <a:rPr lang="en-AU" smtClean="0">
                <a:solidFill>
                  <a:srgbClr val="000066"/>
                </a:solidFill>
              </a:rPr>
              <a:pPr/>
              <a:t>31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Thinking in Binary </a:t>
            </a:r>
            <a:r>
              <a:rPr lang="en-US" sz="2800" i="1"/>
              <a:t>(Cont.)</a:t>
            </a:r>
            <a:endParaRPr lang="en-AU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/>
              <a:t>To most humans, the number </a:t>
            </a:r>
            <a:r>
              <a:rPr lang="en-US" sz="3600">
                <a:solidFill>
                  <a:srgbClr val="993300"/>
                </a:solidFill>
              </a:rPr>
              <a:t>124</a:t>
            </a:r>
            <a:r>
              <a:rPr lang="en-US" sz="3600">
                <a:solidFill>
                  <a:srgbClr val="CC6600"/>
                </a:solidFill>
              </a:rPr>
              <a:t> </a:t>
            </a:r>
            <a:r>
              <a:rPr lang="en-US" sz="3600"/>
              <a:t>represents </a:t>
            </a:r>
            <a:r>
              <a:rPr lang="en-US" sz="3600">
                <a:solidFill>
                  <a:srgbClr val="993300"/>
                </a:solidFill>
              </a:rPr>
              <a:t>100 + 20 + 4</a:t>
            </a:r>
            <a:r>
              <a:rPr lang="en-US" sz="3600"/>
              <a:t>.</a:t>
            </a:r>
          </a:p>
          <a:p>
            <a:pPr eaLnBrk="1" hangingPunct="1"/>
            <a:r>
              <a:rPr lang="en-US" sz="3600"/>
              <a:t>To the computer, this number is </a:t>
            </a:r>
            <a:r>
              <a:rPr lang="en-US" sz="3600">
                <a:solidFill>
                  <a:srgbClr val="993300"/>
                </a:solidFill>
              </a:rPr>
              <a:t>1111100</a:t>
            </a:r>
            <a:r>
              <a:rPr lang="en-US" sz="3600"/>
              <a:t>, which is </a:t>
            </a:r>
            <a:r>
              <a:rPr lang="en-US" sz="3600">
                <a:solidFill>
                  <a:srgbClr val="993300"/>
                </a:solidFill>
              </a:rPr>
              <a:t>64 (2</a:t>
            </a:r>
            <a:r>
              <a:rPr lang="en-US" sz="3600" baseline="30000">
                <a:solidFill>
                  <a:srgbClr val="993300"/>
                </a:solidFill>
              </a:rPr>
              <a:t>6</a:t>
            </a:r>
            <a:r>
              <a:rPr lang="en-US" sz="3600">
                <a:solidFill>
                  <a:srgbClr val="993300"/>
                </a:solidFill>
              </a:rPr>
              <a:t>) + 32 (2</a:t>
            </a:r>
            <a:r>
              <a:rPr lang="en-US" sz="3600" baseline="30000">
                <a:solidFill>
                  <a:srgbClr val="993300"/>
                </a:solidFill>
              </a:rPr>
              <a:t>5</a:t>
            </a:r>
            <a:r>
              <a:rPr lang="en-US" sz="3600">
                <a:solidFill>
                  <a:srgbClr val="993300"/>
                </a:solidFill>
              </a:rPr>
              <a:t>) + 16 (2</a:t>
            </a:r>
            <a:r>
              <a:rPr lang="en-US" sz="3600" baseline="30000">
                <a:solidFill>
                  <a:srgbClr val="993300"/>
                </a:solidFill>
              </a:rPr>
              <a:t>4</a:t>
            </a:r>
            <a:r>
              <a:rPr lang="en-US" sz="3600">
                <a:solidFill>
                  <a:srgbClr val="993300"/>
                </a:solidFill>
              </a:rPr>
              <a:t>) + 8 (2</a:t>
            </a:r>
            <a:r>
              <a:rPr lang="en-US" sz="3600" baseline="30000">
                <a:solidFill>
                  <a:srgbClr val="993300"/>
                </a:solidFill>
              </a:rPr>
              <a:t>3</a:t>
            </a:r>
            <a:r>
              <a:rPr lang="en-US" sz="3600">
                <a:solidFill>
                  <a:srgbClr val="993300"/>
                </a:solidFill>
              </a:rPr>
              <a:t>) + 4 (2</a:t>
            </a:r>
            <a:r>
              <a:rPr lang="en-US" sz="3600" baseline="30000">
                <a:solidFill>
                  <a:srgbClr val="993300"/>
                </a:solidFill>
              </a:rPr>
              <a:t>2</a:t>
            </a:r>
            <a:r>
              <a:rPr lang="en-US" sz="3600">
                <a:solidFill>
                  <a:srgbClr val="993300"/>
                </a:solidFill>
              </a:rPr>
              <a:t>) + 0 + 0</a:t>
            </a:r>
            <a:r>
              <a:rPr lang="en-US" sz="3600">
                <a:solidFill>
                  <a:srgbClr val="CC6600"/>
                </a:solidFill>
              </a:rPr>
              <a:t> </a:t>
            </a:r>
            <a:endParaRPr lang="en-AU" sz="3600">
              <a:solidFill>
                <a:srgbClr val="CC6600"/>
              </a:solidFill>
            </a:endParaRPr>
          </a:p>
          <a:p>
            <a:pPr eaLnBrk="1" hangingPunct="1"/>
            <a:endParaRPr lang="en-AU">
              <a:solidFill>
                <a:srgbClr val="CC66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A15B13-0E8B-490C-ACFF-53B0E489FF6A}" type="slidenum">
              <a:rPr lang="en-AU" smtClean="0">
                <a:solidFill>
                  <a:srgbClr val="000066"/>
                </a:solidFill>
              </a:rPr>
              <a:pPr/>
              <a:t>32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/>
              <a:t>Each position in a binary number represents, right to left, a power of two beginning with </a:t>
            </a:r>
            <a:r>
              <a:rPr lang="en-US" sz="3600">
                <a:solidFill>
                  <a:srgbClr val="993300"/>
                </a:solidFill>
              </a:rPr>
              <a:t>2</a:t>
            </a:r>
            <a:r>
              <a:rPr lang="en-US" sz="3600" baseline="30000">
                <a:solidFill>
                  <a:srgbClr val="993300"/>
                </a:solidFill>
              </a:rPr>
              <a:t>0</a:t>
            </a:r>
            <a:r>
              <a:rPr lang="en-US" sz="3600"/>
              <a:t> &amp; increasing by one power as it moves left: </a:t>
            </a:r>
            <a:r>
              <a:rPr lang="en-US" sz="3600">
                <a:solidFill>
                  <a:srgbClr val="993300"/>
                </a:solidFill>
              </a:rPr>
              <a:t>2</a:t>
            </a:r>
            <a:r>
              <a:rPr lang="en-US" sz="3600" baseline="30000">
                <a:solidFill>
                  <a:srgbClr val="993300"/>
                </a:solidFill>
              </a:rPr>
              <a:t>0</a:t>
            </a:r>
            <a:r>
              <a:rPr lang="en-US" sz="3600">
                <a:solidFill>
                  <a:srgbClr val="993300"/>
                </a:solidFill>
              </a:rPr>
              <a:t>, 2</a:t>
            </a:r>
            <a:r>
              <a:rPr lang="en-US" sz="3600" baseline="30000">
                <a:solidFill>
                  <a:srgbClr val="993300"/>
                </a:solidFill>
              </a:rPr>
              <a:t>1</a:t>
            </a:r>
            <a:r>
              <a:rPr lang="en-US" sz="3600">
                <a:solidFill>
                  <a:srgbClr val="993300"/>
                </a:solidFill>
              </a:rPr>
              <a:t>, 2</a:t>
            </a:r>
            <a:r>
              <a:rPr lang="en-US" sz="3600" baseline="30000">
                <a:solidFill>
                  <a:srgbClr val="993300"/>
                </a:solidFill>
              </a:rPr>
              <a:t>2</a:t>
            </a:r>
            <a:r>
              <a:rPr lang="en-US" sz="3600">
                <a:solidFill>
                  <a:srgbClr val="993300"/>
                </a:solidFill>
              </a:rPr>
              <a:t>, 2</a:t>
            </a:r>
            <a:r>
              <a:rPr lang="en-US" sz="3600" baseline="30000">
                <a:solidFill>
                  <a:srgbClr val="993300"/>
                </a:solidFill>
              </a:rPr>
              <a:t>4</a:t>
            </a:r>
            <a:r>
              <a:rPr lang="en-US" sz="3600"/>
              <a:t>, etc.</a:t>
            </a:r>
            <a:endParaRPr lang="en-AU" sz="3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397623-4E28-4EE0-A8C8-C78E1F93E21E}" type="slidenum">
              <a:rPr lang="en-AU" smtClean="0">
                <a:solidFill>
                  <a:srgbClr val="000066"/>
                </a:solidFill>
              </a:rPr>
              <a:pPr/>
              <a:t>33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Converting to Decimal</a:t>
            </a:r>
            <a:endParaRPr lang="en-AU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You’ll need to convert binary to decimal &amp; vice versa to compute subnets &amp; hosts.</a:t>
            </a:r>
          </a:p>
          <a:p>
            <a:pPr eaLnBrk="1" hangingPunct="1"/>
            <a:r>
              <a:rPr lang="en-US"/>
              <a:t>So, it’s time for a quick review lesson in binary-to-decimal conversion.</a:t>
            </a:r>
          </a:p>
          <a:p>
            <a:pPr eaLnBrk="1" hangingPunct="1"/>
            <a:r>
              <a:rPr lang="en-US"/>
              <a:t>There are 8 bits in an octet &amp; each bit can only be a 1 or a 0.</a:t>
            </a:r>
            <a:endParaRPr lang="en-A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B96B2D-9261-4B4C-9F6A-E8BFA9437BA4}" type="slidenum">
              <a:rPr lang="en-AU" smtClean="0">
                <a:solidFill>
                  <a:srgbClr val="000066"/>
                </a:solidFill>
              </a:rPr>
              <a:pPr/>
              <a:t>34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Converting to Decimal </a:t>
            </a:r>
            <a:r>
              <a:rPr lang="en-US" sz="2800" i="1"/>
              <a:t>(Cont.)</a:t>
            </a:r>
            <a:endParaRPr lang="en-AU" sz="2800" i="1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What then do you suppose is the largest decimal number that can be expressed in an octet?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2133600" y="3810000"/>
            <a:ext cx="50149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4000">
                <a:solidFill>
                  <a:srgbClr val="993300"/>
                </a:solidFill>
                <a:latin typeface="Arial" charset="0"/>
                <a:ea typeface="+mn-ea"/>
              </a:rPr>
              <a:t>Eight 1’s (1111 1111)</a:t>
            </a:r>
            <a:endParaRPr lang="en-AU" sz="4000">
              <a:solidFill>
                <a:srgbClr val="993300"/>
              </a:solidFill>
              <a:latin typeface="Arial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F848B2-51F1-4C89-9468-095C273CC1FB}" type="slidenum">
              <a:rPr lang="en-AU" smtClean="0">
                <a:solidFill>
                  <a:srgbClr val="000066"/>
                </a:solidFill>
              </a:rPr>
              <a:pPr/>
              <a:t>35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Converting to Decimal </a:t>
            </a:r>
            <a:r>
              <a:rPr lang="en-US" sz="2800" i="1"/>
              <a:t>(Cont.)</a:t>
            </a:r>
            <a:endParaRPr lang="en-AU" sz="2800" i="1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7086600" cy="1066800"/>
          </a:xfrm>
        </p:spPr>
        <p:txBody>
          <a:bodyPr/>
          <a:lstStyle/>
          <a:p>
            <a:pPr eaLnBrk="1" hangingPunct="1"/>
            <a:r>
              <a:rPr lang="en-US"/>
              <a:t>Now, for double the money, what is its equivalent decimal value?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AU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28800" y="3276600"/>
            <a:ext cx="5715000" cy="1828800"/>
            <a:chOff x="43" y="0"/>
            <a:chExt cx="4298" cy="2258"/>
          </a:xfrm>
        </p:grpSpPr>
        <p:sp>
          <p:nvSpPr>
            <p:cNvPr id="12295" name="Rectangle 8"/>
            <p:cNvSpPr>
              <a:spLocks noChangeArrowheads="1"/>
            </p:cNvSpPr>
            <p:nvPr/>
          </p:nvSpPr>
          <p:spPr bwMode="auto">
            <a:xfrm>
              <a:off x="43" y="0"/>
              <a:ext cx="4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1" lang="en-AU" sz="1600" b="1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2</a:t>
              </a:r>
              <a:r>
                <a:rPr kumimoji="1" lang="en-AU" sz="1600" b="1" baseline="30000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7</a:t>
              </a:r>
              <a:endParaRPr kumimoji="1" lang="en-AU" sz="1300">
                <a:solidFill>
                  <a:srgbClr val="FFFFFF"/>
                </a:solidFill>
                <a:latin typeface="Arial" charset="0"/>
                <a:ea typeface="+mn-ea"/>
                <a:cs typeface="Times New Roman" pitchFamily="1" charset="0"/>
              </a:endParaRPr>
            </a:p>
            <a:p>
              <a:endParaRPr kumimoji="1" lang="en-AU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2296" name="Rectangle 9"/>
            <p:cNvSpPr>
              <a:spLocks noChangeArrowheads="1"/>
            </p:cNvSpPr>
            <p:nvPr/>
          </p:nvSpPr>
          <p:spPr bwMode="auto">
            <a:xfrm>
              <a:off x="505" y="0"/>
              <a:ext cx="4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1" lang="en-AU" sz="1600" b="1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2</a:t>
              </a:r>
              <a:r>
                <a:rPr kumimoji="1" lang="en-AU" sz="1600" b="1" baseline="30000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6</a:t>
              </a:r>
              <a:endParaRPr kumimoji="1" lang="en-AU" sz="1300">
                <a:solidFill>
                  <a:srgbClr val="FFFFFF"/>
                </a:solidFill>
                <a:latin typeface="Arial" charset="0"/>
                <a:ea typeface="+mn-ea"/>
                <a:cs typeface="Times New Roman" pitchFamily="1" charset="0"/>
              </a:endParaRPr>
            </a:p>
            <a:p>
              <a:endParaRPr kumimoji="1" lang="en-AU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2297" name="Rectangle 10"/>
            <p:cNvSpPr>
              <a:spLocks noChangeArrowheads="1"/>
            </p:cNvSpPr>
            <p:nvPr/>
          </p:nvSpPr>
          <p:spPr bwMode="auto">
            <a:xfrm>
              <a:off x="967" y="0"/>
              <a:ext cx="4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1" lang="en-AU" sz="1600" b="1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2</a:t>
              </a:r>
              <a:r>
                <a:rPr kumimoji="1" lang="en-AU" sz="1600" b="1" baseline="30000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5</a:t>
              </a:r>
              <a:endParaRPr kumimoji="1" lang="en-AU" sz="1300">
                <a:solidFill>
                  <a:srgbClr val="FFFFFF"/>
                </a:solidFill>
                <a:latin typeface="Arial" charset="0"/>
                <a:ea typeface="+mn-ea"/>
                <a:cs typeface="Times New Roman" pitchFamily="1" charset="0"/>
              </a:endParaRPr>
            </a:p>
            <a:p>
              <a:endParaRPr kumimoji="1" lang="en-AU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2298" name="Rectangle 11"/>
            <p:cNvSpPr>
              <a:spLocks noChangeArrowheads="1"/>
            </p:cNvSpPr>
            <p:nvPr/>
          </p:nvSpPr>
          <p:spPr bwMode="auto">
            <a:xfrm>
              <a:off x="1429" y="0"/>
              <a:ext cx="4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1" lang="en-AU" sz="1600" b="1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2</a:t>
              </a:r>
              <a:r>
                <a:rPr kumimoji="1" lang="en-AU" sz="1600" b="1" baseline="30000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4</a:t>
              </a:r>
              <a:endParaRPr kumimoji="1" lang="en-AU" sz="1300">
                <a:solidFill>
                  <a:srgbClr val="FFFFFF"/>
                </a:solidFill>
                <a:latin typeface="Arial" charset="0"/>
                <a:ea typeface="+mn-ea"/>
                <a:cs typeface="Times New Roman" pitchFamily="1" charset="0"/>
              </a:endParaRPr>
            </a:p>
            <a:p>
              <a:endParaRPr kumimoji="1" lang="en-AU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2299" name="Rectangle 12"/>
            <p:cNvSpPr>
              <a:spLocks noChangeArrowheads="1"/>
            </p:cNvSpPr>
            <p:nvPr/>
          </p:nvSpPr>
          <p:spPr bwMode="auto">
            <a:xfrm>
              <a:off x="1891" y="0"/>
              <a:ext cx="4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1" lang="en-AU" sz="1600" b="1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2</a:t>
              </a:r>
              <a:r>
                <a:rPr kumimoji="1" lang="en-AU" sz="1600" b="1" baseline="30000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3</a:t>
              </a:r>
              <a:endParaRPr kumimoji="1" lang="en-AU" sz="1300">
                <a:solidFill>
                  <a:srgbClr val="FFFFFF"/>
                </a:solidFill>
                <a:latin typeface="Arial" charset="0"/>
                <a:ea typeface="+mn-ea"/>
                <a:cs typeface="Times New Roman" pitchFamily="1" charset="0"/>
              </a:endParaRPr>
            </a:p>
            <a:p>
              <a:endParaRPr kumimoji="1" lang="en-AU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2300" name="Rectangle 13"/>
            <p:cNvSpPr>
              <a:spLocks noChangeArrowheads="1"/>
            </p:cNvSpPr>
            <p:nvPr/>
          </p:nvSpPr>
          <p:spPr bwMode="auto">
            <a:xfrm>
              <a:off x="2353" y="0"/>
              <a:ext cx="4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1" lang="en-AU" sz="1600" b="1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2</a:t>
              </a:r>
              <a:r>
                <a:rPr kumimoji="1" lang="en-AU" sz="1600" b="1" baseline="30000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2</a:t>
              </a:r>
              <a:endParaRPr kumimoji="1" lang="en-AU" sz="1300">
                <a:solidFill>
                  <a:srgbClr val="FFFFFF"/>
                </a:solidFill>
                <a:latin typeface="Arial" charset="0"/>
                <a:ea typeface="+mn-ea"/>
                <a:cs typeface="Times New Roman" pitchFamily="1" charset="0"/>
              </a:endParaRPr>
            </a:p>
            <a:p>
              <a:endParaRPr kumimoji="1" lang="en-AU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2301" name="Rectangle 14"/>
            <p:cNvSpPr>
              <a:spLocks noChangeArrowheads="1"/>
            </p:cNvSpPr>
            <p:nvPr/>
          </p:nvSpPr>
          <p:spPr bwMode="auto">
            <a:xfrm>
              <a:off x="2815" y="0"/>
              <a:ext cx="4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1" lang="en-AU" sz="1600" b="1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2</a:t>
              </a:r>
              <a:r>
                <a:rPr kumimoji="1" lang="en-AU" sz="1600" b="1" baseline="30000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1</a:t>
              </a:r>
              <a:endParaRPr kumimoji="1" lang="en-AU" sz="1300">
                <a:solidFill>
                  <a:srgbClr val="FFFFFF"/>
                </a:solidFill>
                <a:latin typeface="Arial" charset="0"/>
                <a:ea typeface="+mn-ea"/>
                <a:cs typeface="Times New Roman" pitchFamily="1" charset="0"/>
              </a:endParaRPr>
            </a:p>
            <a:p>
              <a:endParaRPr kumimoji="1" lang="en-AU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2302" name="Rectangle 15"/>
            <p:cNvSpPr>
              <a:spLocks noChangeArrowheads="1"/>
            </p:cNvSpPr>
            <p:nvPr/>
          </p:nvSpPr>
          <p:spPr bwMode="auto">
            <a:xfrm>
              <a:off x="3277" y="0"/>
              <a:ext cx="4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1" lang="en-AU" sz="1600" b="1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2</a:t>
              </a:r>
              <a:r>
                <a:rPr kumimoji="1" lang="en-AU" sz="1600" b="1" baseline="30000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0</a:t>
              </a:r>
              <a:endParaRPr kumimoji="1" lang="en-AU" sz="1300">
                <a:solidFill>
                  <a:srgbClr val="FFFFFF"/>
                </a:solidFill>
                <a:latin typeface="Arial" charset="0"/>
                <a:ea typeface="+mn-ea"/>
                <a:cs typeface="Times New Roman" pitchFamily="1" charset="0"/>
              </a:endParaRPr>
            </a:p>
            <a:p>
              <a:endParaRPr kumimoji="1" lang="en-AU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2303" name="Rectangle 16"/>
            <p:cNvSpPr>
              <a:spLocks noChangeArrowheads="1"/>
            </p:cNvSpPr>
            <p:nvPr/>
          </p:nvSpPr>
          <p:spPr bwMode="auto">
            <a:xfrm>
              <a:off x="43" y="442"/>
              <a:ext cx="4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1" lang="en-AU" sz="1600" b="1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1</a:t>
              </a:r>
              <a:endParaRPr kumimoji="1" lang="en-AU" sz="1300">
                <a:solidFill>
                  <a:srgbClr val="FFFFFF"/>
                </a:solidFill>
                <a:latin typeface="Arial" charset="0"/>
                <a:ea typeface="+mn-ea"/>
                <a:cs typeface="Times New Roman" pitchFamily="1" charset="0"/>
              </a:endParaRPr>
            </a:p>
            <a:p>
              <a:endParaRPr kumimoji="1" lang="en-AU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2304" name="Rectangle 17"/>
            <p:cNvSpPr>
              <a:spLocks noChangeArrowheads="1"/>
            </p:cNvSpPr>
            <p:nvPr/>
          </p:nvSpPr>
          <p:spPr bwMode="auto">
            <a:xfrm>
              <a:off x="505" y="442"/>
              <a:ext cx="4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1" lang="en-AU" sz="1600" b="1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1</a:t>
              </a:r>
              <a:endParaRPr kumimoji="1" lang="en-AU" sz="1300">
                <a:solidFill>
                  <a:srgbClr val="FFFFFF"/>
                </a:solidFill>
                <a:latin typeface="Arial" charset="0"/>
                <a:ea typeface="+mn-ea"/>
                <a:cs typeface="Times New Roman" pitchFamily="1" charset="0"/>
              </a:endParaRPr>
            </a:p>
            <a:p>
              <a:endParaRPr kumimoji="1" lang="en-AU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2305" name="Rectangle 18"/>
            <p:cNvSpPr>
              <a:spLocks noChangeArrowheads="1"/>
            </p:cNvSpPr>
            <p:nvPr/>
          </p:nvSpPr>
          <p:spPr bwMode="auto">
            <a:xfrm>
              <a:off x="967" y="442"/>
              <a:ext cx="4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1" lang="en-AU" sz="1600" b="1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1</a:t>
              </a:r>
              <a:endParaRPr kumimoji="1" lang="en-AU" sz="1300">
                <a:solidFill>
                  <a:srgbClr val="FFFFFF"/>
                </a:solidFill>
                <a:latin typeface="Arial" charset="0"/>
                <a:ea typeface="+mn-ea"/>
                <a:cs typeface="Times New Roman" pitchFamily="1" charset="0"/>
              </a:endParaRPr>
            </a:p>
            <a:p>
              <a:endParaRPr kumimoji="1" lang="en-AU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2306" name="Rectangle 19"/>
            <p:cNvSpPr>
              <a:spLocks noChangeArrowheads="1"/>
            </p:cNvSpPr>
            <p:nvPr/>
          </p:nvSpPr>
          <p:spPr bwMode="auto">
            <a:xfrm>
              <a:off x="1429" y="442"/>
              <a:ext cx="4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1" lang="en-AU" sz="1600" b="1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1</a:t>
              </a:r>
              <a:endParaRPr kumimoji="1" lang="en-AU" sz="1300">
                <a:solidFill>
                  <a:srgbClr val="FFFFFF"/>
                </a:solidFill>
                <a:latin typeface="Arial" charset="0"/>
                <a:ea typeface="+mn-ea"/>
                <a:cs typeface="Times New Roman" pitchFamily="1" charset="0"/>
              </a:endParaRPr>
            </a:p>
            <a:p>
              <a:endParaRPr kumimoji="1" lang="en-AU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2307" name="Rectangle 20"/>
            <p:cNvSpPr>
              <a:spLocks noChangeArrowheads="1"/>
            </p:cNvSpPr>
            <p:nvPr/>
          </p:nvSpPr>
          <p:spPr bwMode="auto">
            <a:xfrm>
              <a:off x="1891" y="442"/>
              <a:ext cx="4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1" lang="en-AU" sz="1600" b="1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1</a:t>
              </a:r>
              <a:endParaRPr kumimoji="1" lang="en-AU" sz="1300">
                <a:solidFill>
                  <a:srgbClr val="FFFFFF"/>
                </a:solidFill>
                <a:latin typeface="Arial" charset="0"/>
                <a:ea typeface="+mn-ea"/>
                <a:cs typeface="Times New Roman" pitchFamily="1" charset="0"/>
              </a:endParaRPr>
            </a:p>
            <a:p>
              <a:endParaRPr kumimoji="1" lang="en-AU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2308" name="Rectangle 21"/>
            <p:cNvSpPr>
              <a:spLocks noChangeArrowheads="1"/>
            </p:cNvSpPr>
            <p:nvPr/>
          </p:nvSpPr>
          <p:spPr bwMode="auto">
            <a:xfrm>
              <a:off x="2353" y="442"/>
              <a:ext cx="4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1" lang="en-AU" sz="1600" b="1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1</a:t>
              </a:r>
              <a:endParaRPr kumimoji="1" lang="en-AU" sz="1300">
                <a:solidFill>
                  <a:srgbClr val="FFFFFF"/>
                </a:solidFill>
                <a:latin typeface="Arial" charset="0"/>
                <a:ea typeface="+mn-ea"/>
                <a:cs typeface="Times New Roman" pitchFamily="1" charset="0"/>
              </a:endParaRPr>
            </a:p>
            <a:p>
              <a:endParaRPr kumimoji="1" lang="en-AU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2309" name="Rectangle 22"/>
            <p:cNvSpPr>
              <a:spLocks noChangeArrowheads="1"/>
            </p:cNvSpPr>
            <p:nvPr/>
          </p:nvSpPr>
          <p:spPr bwMode="auto">
            <a:xfrm>
              <a:off x="2815" y="442"/>
              <a:ext cx="4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1" lang="en-AU" sz="1600" b="1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1</a:t>
              </a:r>
              <a:endParaRPr kumimoji="1" lang="en-AU" sz="1300">
                <a:solidFill>
                  <a:srgbClr val="FFFFFF"/>
                </a:solidFill>
                <a:latin typeface="Arial" charset="0"/>
                <a:ea typeface="+mn-ea"/>
                <a:cs typeface="Times New Roman" pitchFamily="1" charset="0"/>
              </a:endParaRPr>
            </a:p>
            <a:p>
              <a:endParaRPr kumimoji="1" lang="en-AU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2310" name="Rectangle 23"/>
            <p:cNvSpPr>
              <a:spLocks noChangeArrowheads="1"/>
            </p:cNvSpPr>
            <p:nvPr/>
          </p:nvSpPr>
          <p:spPr bwMode="auto">
            <a:xfrm>
              <a:off x="3277" y="442"/>
              <a:ext cx="4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1" lang="en-AU" sz="1600" b="1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1</a:t>
              </a:r>
              <a:endParaRPr kumimoji="1" lang="en-AU" sz="1300">
                <a:solidFill>
                  <a:srgbClr val="FFFFFF"/>
                </a:solidFill>
                <a:latin typeface="Arial" charset="0"/>
                <a:ea typeface="+mn-ea"/>
                <a:cs typeface="Times New Roman" pitchFamily="1" charset="0"/>
              </a:endParaRPr>
            </a:p>
            <a:p>
              <a:endParaRPr kumimoji="1" lang="en-AU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2311" name="Rectangle 24"/>
            <p:cNvSpPr>
              <a:spLocks noChangeArrowheads="1"/>
            </p:cNvSpPr>
            <p:nvPr/>
          </p:nvSpPr>
          <p:spPr bwMode="auto">
            <a:xfrm>
              <a:off x="43" y="884"/>
              <a:ext cx="4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1" lang="en-AU" sz="1600" b="1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128</a:t>
              </a:r>
              <a:endParaRPr kumimoji="1" lang="en-AU" sz="1300">
                <a:solidFill>
                  <a:srgbClr val="FFFFFF"/>
                </a:solidFill>
                <a:latin typeface="Arial" charset="0"/>
                <a:ea typeface="+mn-ea"/>
                <a:cs typeface="Times New Roman" pitchFamily="1" charset="0"/>
              </a:endParaRPr>
            </a:p>
            <a:p>
              <a:endParaRPr kumimoji="1" lang="en-AU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2312" name="Rectangle 25"/>
            <p:cNvSpPr>
              <a:spLocks noChangeArrowheads="1"/>
            </p:cNvSpPr>
            <p:nvPr/>
          </p:nvSpPr>
          <p:spPr bwMode="auto">
            <a:xfrm>
              <a:off x="505" y="884"/>
              <a:ext cx="4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1" lang="en-AU" sz="1600" b="1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64</a:t>
              </a:r>
              <a:endParaRPr kumimoji="1" lang="en-AU" sz="1300">
                <a:solidFill>
                  <a:srgbClr val="FFFFFF"/>
                </a:solidFill>
                <a:latin typeface="Arial" charset="0"/>
                <a:ea typeface="+mn-ea"/>
                <a:cs typeface="Times New Roman" pitchFamily="1" charset="0"/>
              </a:endParaRPr>
            </a:p>
            <a:p>
              <a:endParaRPr kumimoji="1" lang="en-AU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2313" name="Rectangle 26"/>
            <p:cNvSpPr>
              <a:spLocks noChangeArrowheads="1"/>
            </p:cNvSpPr>
            <p:nvPr/>
          </p:nvSpPr>
          <p:spPr bwMode="auto">
            <a:xfrm>
              <a:off x="967" y="884"/>
              <a:ext cx="4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1" lang="en-AU" sz="1600" b="1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32</a:t>
              </a:r>
              <a:endParaRPr kumimoji="1" lang="en-AU" sz="1300">
                <a:solidFill>
                  <a:srgbClr val="FFFFFF"/>
                </a:solidFill>
                <a:latin typeface="Arial" charset="0"/>
                <a:ea typeface="+mn-ea"/>
                <a:cs typeface="Times New Roman" pitchFamily="1" charset="0"/>
              </a:endParaRPr>
            </a:p>
            <a:p>
              <a:endParaRPr kumimoji="1" lang="en-AU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2314" name="Rectangle 27"/>
            <p:cNvSpPr>
              <a:spLocks noChangeArrowheads="1"/>
            </p:cNvSpPr>
            <p:nvPr/>
          </p:nvSpPr>
          <p:spPr bwMode="auto">
            <a:xfrm>
              <a:off x="1429" y="884"/>
              <a:ext cx="4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1" lang="en-AU" sz="1600" b="1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16</a:t>
              </a:r>
              <a:endParaRPr kumimoji="1" lang="en-AU" sz="1300">
                <a:solidFill>
                  <a:srgbClr val="FFFFFF"/>
                </a:solidFill>
                <a:latin typeface="Arial" charset="0"/>
                <a:ea typeface="+mn-ea"/>
                <a:cs typeface="Times New Roman" pitchFamily="1" charset="0"/>
              </a:endParaRPr>
            </a:p>
            <a:p>
              <a:endParaRPr kumimoji="1" lang="en-AU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2315" name="Rectangle 28"/>
            <p:cNvSpPr>
              <a:spLocks noChangeArrowheads="1"/>
            </p:cNvSpPr>
            <p:nvPr/>
          </p:nvSpPr>
          <p:spPr bwMode="auto">
            <a:xfrm>
              <a:off x="1891" y="884"/>
              <a:ext cx="4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1" lang="en-AU" sz="1600" b="1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8</a:t>
              </a:r>
              <a:endParaRPr kumimoji="1" lang="en-AU" sz="1300">
                <a:solidFill>
                  <a:srgbClr val="FFFFFF"/>
                </a:solidFill>
                <a:latin typeface="Arial" charset="0"/>
                <a:ea typeface="+mn-ea"/>
                <a:cs typeface="Times New Roman" pitchFamily="1" charset="0"/>
              </a:endParaRPr>
            </a:p>
            <a:p>
              <a:endParaRPr kumimoji="1" lang="en-AU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2316" name="Rectangle 29"/>
            <p:cNvSpPr>
              <a:spLocks noChangeArrowheads="1"/>
            </p:cNvSpPr>
            <p:nvPr/>
          </p:nvSpPr>
          <p:spPr bwMode="auto">
            <a:xfrm>
              <a:off x="2353" y="884"/>
              <a:ext cx="4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1" lang="en-AU" sz="1600" b="1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4</a:t>
              </a:r>
              <a:endParaRPr kumimoji="1" lang="en-AU" sz="1300">
                <a:solidFill>
                  <a:srgbClr val="FFFFFF"/>
                </a:solidFill>
                <a:latin typeface="Arial" charset="0"/>
                <a:ea typeface="+mn-ea"/>
                <a:cs typeface="Times New Roman" pitchFamily="1" charset="0"/>
              </a:endParaRPr>
            </a:p>
            <a:p>
              <a:endParaRPr kumimoji="1" lang="en-AU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2317" name="Rectangle 30"/>
            <p:cNvSpPr>
              <a:spLocks noChangeArrowheads="1"/>
            </p:cNvSpPr>
            <p:nvPr/>
          </p:nvSpPr>
          <p:spPr bwMode="auto">
            <a:xfrm>
              <a:off x="2815" y="884"/>
              <a:ext cx="4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1" lang="en-AU" sz="1600" b="1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2</a:t>
              </a:r>
              <a:endParaRPr kumimoji="1" lang="en-AU" sz="1300">
                <a:solidFill>
                  <a:srgbClr val="FFFFFF"/>
                </a:solidFill>
                <a:latin typeface="Arial" charset="0"/>
                <a:ea typeface="+mn-ea"/>
                <a:cs typeface="Times New Roman" pitchFamily="1" charset="0"/>
              </a:endParaRPr>
            </a:p>
            <a:p>
              <a:endParaRPr kumimoji="1" lang="en-AU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2318" name="Rectangle 31"/>
            <p:cNvSpPr>
              <a:spLocks noChangeArrowheads="1"/>
            </p:cNvSpPr>
            <p:nvPr/>
          </p:nvSpPr>
          <p:spPr bwMode="auto">
            <a:xfrm>
              <a:off x="3277" y="884"/>
              <a:ext cx="4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1" lang="en-AU" sz="1600" b="1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1</a:t>
              </a:r>
              <a:endParaRPr kumimoji="1" lang="en-AU" sz="1300">
                <a:solidFill>
                  <a:srgbClr val="FFFFFF"/>
                </a:solidFill>
                <a:latin typeface="Arial" charset="0"/>
                <a:ea typeface="+mn-ea"/>
                <a:cs typeface="Times New Roman" pitchFamily="1" charset="0"/>
              </a:endParaRPr>
            </a:p>
            <a:p>
              <a:endParaRPr kumimoji="1" lang="en-AU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2319" name="Rectangle 32"/>
            <p:cNvSpPr>
              <a:spLocks noChangeArrowheads="1"/>
            </p:cNvSpPr>
            <p:nvPr/>
          </p:nvSpPr>
          <p:spPr bwMode="auto">
            <a:xfrm>
              <a:off x="43" y="1326"/>
              <a:ext cx="4298" cy="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1" lang="en-AU" sz="1300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 </a:t>
              </a:r>
              <a:endParaRPr kumimoji="1" lang="en-AU" sz="1300">
                <a:solidFill>
                  <a:srgbClr val="FFFFFF"/>
                </a:solidFill>
                <a:latin typeface="Arial" charset="0"/>
                <a:ea typeface="+mn-ea"/>
                <a:cs typeface="Times New Roman" pitchFamily="1" charset="0"/>
              </a:endParaRPr>
            </a:p>
            <a:p>
              <a:r>
                <a:rPr kumimoji="1" lang="en-AU" sz="1800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The binary number 1111 1111 converts into the decimal number:</a:t>
              </a:r>
              <a:endParaRPr kumimoji="1" lang="en-AU" sz="1300">
                <a:solidFill>
                  <a:srgbClr val="FFFFFF"/>
                </a:solidFill>
                <a:latin typeface="Arial" charset="0"/>
                <a:ea typeface="+mn-ea"/>
                <a:cs typeface="Times New Roman" pitchFamily="1" charset="0"/>
              </a:endParaRPr>
            </a:p>
            <a:p>
              <a:r>
                <a:rPr kumimoji="1" lang="en-AU" sz="1800" b="1">
                  <a:solidFill>
                    <a:srgbClr val="993366"/>
                  </a:solidFill>
                  <a:latin typeface="Arial" charset="0"/>
                  <a:ea typeface="+mn-ea"/>
                  <a:cs typeface="Times New Roman" pitchFamily="1" charset="0"/>
                </a:rPr>
                <a:t>128 + 64 + 32 + 16 + 8 + 4 + 2 + 1 = 255</a:t>
              </a:r>
              <a:endParaRPr kumimoji="1" lang="en-AU" sz="1300">
                <a:solidFill>
                  <a:srgbClr val="FFFFFF"/>
                </a:solidFill>
                <a:latin typeface="Arial" charset="0"/>
                <a:ea typeface="+mn-ea"/>
                <a:cs typeface="Times New Roman" pitchFamily="1" charset="0"/>
              </a:endParaRPr>
            </a:p>
            <a:p>
              <a:endParaRPr kumimoji="1" lang="en-AU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BA6264-3645-447B-9219-1199858E0F87}" type="slidenum">
              <a:rPr lang="en-AU" smtClean="0">
                <a:solidFill>
                  <a:srgbClr val="000066"/>
                </a:solidFill>
              </a:rPr>
              <a:pPr/>
              <a:t>36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Converting to Decimal </a:t>
            </a:r>
            <a:r>
              <a:rPr lang="en-US" sz="2800" i="1"/>
              <a:t>(Cont.)</a:t>
            </a:r>
            <a:endParaRPr lang="en-AU" sz="2800" i="1"/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Therefore, the largest decimal number that can be stored in an IP address octet is 255.</a:t>
            </a:r>
          </a:p>
          <a:p>
            <a:pPr eaLnBrk="1" hangingPunct="1"/>
            <a:r>
              <a:rPr lang="en-US"/>
              <a:t>The significance of this should become evident later in this presentation.</a:t>
            </a:r>
            <a:endParaRPr lang="en-A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60EFC9-7A0E-4216-8E0E-030595E95DE9}" type="slidenum">
              <a:rPr lang="en-AU" smtClean="0">
                <a:solidFill>
                  <a:srgbClr val="000066"/>
                </a:solidFill>
              </a:rPr>
              <a:pPr/>
              <a:t>37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IP Address Classes</a:t>
            </a:r>
            <a:endParaRPr lang="en-AU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IP addresses are divided into 5 classes, each of which is designated with the alphabetic letters A to E.</a:t>
            </a:r>
          </a:p>
          <a:p>
            <a:pPr eaLnBrk="1" hangingPunct="1"/>
            <a:r>
              <a:rPr lang="en-US"/>
              <a:t>Class D addresses are used for multicasting.</a:t>
            </a:r>
          </a:p>
          <a:p>
            <a:pPr eaLnBrk="1" hangingPunct="1"/>
            <a:r>
              <a:rPr lang="en-US"/>
              <a:t>Class E addresses are reserved for testing &amp; some mysterious future use.</a:t>
            </a:r>
            <a:endParaRPr lang="en-A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3E7C0F-D376-4962-9B58-83ED0D85DAFE}" type="slidenum">
              <a:rPr lang="en-AU" smtClean="0">
                <a:solidFill>
                  <a:srgbClr val="000066"/>
                </a:solidFill>
              </a:rPr>
              <a:pPr/>
              <a:t>38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IP Address Classes </a:t>
            </a:r>
            <a:r>
              <a:rPr lang="en-US" sz="2800" i="1"/>
              <a:t>(Cont.)</a:t>
            </a:r>
            <a:endParaRPr lang="en-AU" sz="2800" i="1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133600"/>
            <a:ext cx="7086600" cy="1066800"/>
          </a:xfrm>
        </p:spPr>
        <p:txBody>
          <a:bodyPr/>
          <a:lstStyle/>
          <a:p>
            <a:pPr eaLnBrk="1" hangingPunct="1"/>
            <a:r>
              <a:rPr lang="en-US"/>
              <a:t>The 5 IP classes are split up based on the value in the 1</a:t>
            </a:r>
            <a:r>
              <a:rPr lang="en-US" baseline="30000"/>
              <a:t>st</a:t>
            </a:r>
            <a:r>
              <a:rPr lang="en-US"/>
              <a:t> octet:</a:t>
            </a:r>
            <a:endParaRPr lang="en-AU"/>
          </a:p>
        </p:txBody>
      </p:sp>
      <p:pic>
        <p:nvPicPr>
          <p:cNvPr id="15366" name="Picture 116" descr="C:\My Documents\TCP_IP\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352800"/>
            <a:ext cx="6248400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B25999-AE08-4BE5-8094-73B8FA5C6735}" type="slidenum">
              <a:rPr lang="en-AU" smtClean="0">
                <a:solidFill>
                  <a:srgbClr val="000066"/>
                </a:solidFill>
              </a:rPr>
              <a:pPr/>
              <a:t>39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IP Address Classes </a:t>
            </a:r>
            <a:r>
              <a:rPr lang="en-US" sz="2800" i="1"/>
              <a:t>(Cont.)</a:t>
            </a:r>
            <a:endParaRPr lang="en-AU" sz="2800" i="1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Using the ranges, you can determine the class of an address from its 1</a:t>
            </a:r>
            <a:r>
              <a:rPr lang="en-US" baseline="30000"/>
              <a:t>st</a:t>
            </a:r>
            <a:r>
              <a:rPr lang="en-US"/>
              <a:t> octet value.</a:t>
            </a:r>
          </a:p>
          <a:p>
            <a:pPr eaLnBrk="1" hangingPunct="1"/>
            <a:r>
              <a:rPr lang="en-US"/>
              <a:t>An address beginning with 120 is a Class A address, 155 is a Class B address &amp; 220 is a Class C address.</a:t>
            </a:r>
            <a:endParaRPr lang="en-A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4-</a:t>
            </a:r>
            <a:fld id="{901AF3E3-5E4B-4CA5-83D4-DEA8FA1D68B4}" type="slidenum">
              <a:rPr lang="en-US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Network Classifications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Scope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Local area network (LAN)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Metropolitan area (MAN)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Wide area network (WAN)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Ownership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Closed versus open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Topology (configuration)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Bus (Ethernet)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Star (Wireless networks with central Access Point)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A30DD8-5712-4179-B43B-497C56476762}" type="slidenum">
              <a:rPr lang="en-AU" smtClean="0">
                <a:solidFill>
                  <a:srgbClr val="000066"/>
                </a:solidFill>
              </a:rPr>
              <a:pPr/>
              <a:t>40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0863" y="990600"/>
            <a:ext cx="6561137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Are You the Host or the Network?</a:t>
            </a:r>
            <a:endParaRPr lang="en-AU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133600"/>
            <a:ext cx="7086600" cy="1447800"/>
          </a:xfrm>
        </p:spPr>
        <p:txBody>
          <a:bodyPr/>
          <a:lstStyle/>
          <a:p>
            <a:pPr eaLnBrk="1" hangingPunct="1"/>
            <a:r>
              <a:rPr lang="en-US" sz="2800"/>
              <a:t>The 32 bits of the IP address are divided into Network &amp; Host portions, with the octets assigned as a part of one or the other.</a:t>
            </a:r>
            <a:endParaRPr lang="en-AU" sz="2800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371600" y="3581400"/>
            <a:ext cx="6561138" cy="2671763"/>
            <a:chOff x="-3" y="-3"/>
            <a:chExt cx="4133" cy="2214"/>
          </a:xfrm>
        </p:grpSpPr>
        <p:grpSp>
          <p:nvGrpSpPr>
            <p:cNvPr id="3" name="Group 67"/>
            <p:cNvGrpSpPr>
              <a:grpSpLocks/>
            </p:cNvGrpSpPr>
            <p:nvPr/>
          </p:nvGrpSpPr>
          <p:grpSpPr bwMode="auto">
            <a:xfrm>
              <a:off x="0" y="0"/>
              <a:ext cx="4127" cy="2208"/>
              <a:chOff x="0" y="0"/>
              <a:chExt cx="4127" cy="2208"/>
            </a:xfrm>
          </p:grpSpPr>
          <p:grpSp>
            <p:nvGrpSpPr>
              <p:cNvPr id="4" name="Group 26"/>
              <p:cNvGrpSpPr>
                <a:grpSpLocks/>
              </p:cNvGrpSpPr>
              <p:nvPr/>
            </p:nvGrpSpPr>
            <p:grpSpPr bwMode="auto">
              <a:xfrm>
                <a:off x="0" y="0"/>
                <a:ext cx="4127" cy="556"/>
                <a:chOff x="0" y="0"/>
                <a:chExt cx="4127" cy="556"/>
              </a:xfrm>
            </p:grpSpPr>
            <p:sp>
              <p:nvSpPr>
                <p:cNvPr id="17478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041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AU" sz="1800" b="1">
                      <a:solidFill>
                        <a:srgbClr val="993366"/>
                      </a:solidFill>
                      <a:latin typeface="Arial" charset="0"/>
                      <a:ea typeface="+mn-ea"/>
                      <a:cs typeface="Times New Roman" pitchFamily="1" charset="0"/>
                    </a:rPr>
                    <a:t>Network &amp; Host Representation</a:t>
                  </a:r>
                  <a:endParaRPr kumimoji="1" lang="en-AU" sz="1800">
                    <a:solidFill>
                      <a:srgbClr val="FFFFFF"/>
                    </a:solidFill>
                    <a:latin typeface="Arial" charset="0"/>
                    <a:ea typeface="+mn-ea"/>
                    <a:cs typeface="Times New Roman" pitchFamily="1" charset="0"/>
                  </a:endParaRPr>
                </a:p>
                <a:p>
                  <a:pPr algn="ctr"/>
                  <a:r>
                    <a:rPr kumimoji="1" lang="en-AU" sz="1800" b="1">
                      <a:solidFill>
                        <a:srgbClr val="993366"/>
                      </a:solidFill>
                      <a:latin typeface="Arial" charset="0"/>
                      <a:ea typeface="+mn-ea"/>
                      <a:cs typeface="Times New Roman" pitchFamily="1" charset="0"/>
                    </a:rPr>
                    <a:t>By IP Address Class </a:t>
                  </a:r>
                  <a:endParaRPr kumimoji="1" lang="en-AU" sz="1800">
                    <a:solidFill>
                      <a:srgbClr val="FFFFFF"/>
                    </a:solidFill>
                    <a:latin typeface="Arial" charset="0"/>
                    <a:ea typeface="+mn-ea"/>
                    <a:cs typeface="Times New Roman" pitchFamily="1" charset="0"/>
                  </a:endParaRPr>
                </a:p>
                <a:p>
                  <a:pPr algn="ctr"/>
                  <a:endParaRPr kumimoji="1" lang="en-AU" sz="1800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  <p:sp>
              <p:nvSpPr>
                <p:cNvPr id="17479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127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kumimoji="1" lang="en-US" sz="2400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</p:grpSp>
          <p:grpSp>
            <p:nvGrpSpPr>
              <p:cNvPr id="5" name="Group 28"/>
              <p:cNvGrpSpPr>
                <a:grpSpLocks/>
              </p:cNvGrpSpPr>
              <p:nvPr/>
            </p:nvGrpSpPr>
            <p:grpSpPr bwMode="auto">
              <a:xfrm>
                <a:off x="0" y="556"/>
                <a:ext cx="825" cy="413"/>
                <a:chOff x="0" y="556"/>
                <a:chExt cx="825" cy="413"/>
              </a:xfrm>
            </p:grpSpPr>
            <p:sp>
              <p:nvSpPr>
                <p:cNvPr id="17476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556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AU" sz="1600" b="1" i="1">
                      <a:solidFill>
                        <a:srgbClr val="993366"/>
                      </a:solidFill>
                      <a:latin typeface="Arial" charset="0"/>
                      <a:ea typeface="+mn-ea"/>
                      <a:cs typeface="Times New Roman" pitchFamily="1" charset="0"/>
                    </a:rPr>
                    <a:t>Class</a:t>
                  </a:r>
                  <a:endParaRPr kumimoji="1" lang="en-AU" sz="1600">
                    <a:solidFill>
                      <a:srgbClr val="FFFFFF"/>
                    </a:solidFill>
                    <a:latin typeface="Arial" charset="0"/>
                    <a:ea typeface="+mn-ea"/>
                    <a:cs typeface="Times New Roman" pitchFamily="1" charset="0"/>
                  </a:endParaRPr>
                </a:p>
                <a:p>
                  <a:pPr algn="ctr"/>
                  <a:endParaRPr kumimoji="1" lang="en-AU" sz="1600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  <p:sp>
              <p:nvSpPr>
                <p:cNvPr id="17477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556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kumimoji="1" lang="en-US" sz="2400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</p:grpSp>
          <p:grpSp>
            <p:nvGrpSpPr>
              <p:cNvPr id="6" name="Group 30"/>
              <p:cNvGrpSpPr>
                <a:grpSpLocks/>
              </p:cNvGrpSpPr>
              <p:nvPr/>
            </p:nvGrpSpPr>
            <p:grpSpPr bwMode="auto">
              <a:xfrm>
                <a:off x="825" y="556"/>
                <a:ext cx="825" cy="413"/>
                <a:chOff x="825" y="556"/>
                <a:chExt cx="825" cy="413"/>
              </a:xfrm>
            </p:grpSpPr>
            <p:sp>
              <p:nvSpPr>
                <p:cNvPr id="17474" name="Rectangle 6"/>
                <p:cNvSpPr>
                  <a:spLocks noChangeArrowheads="1"/>
                </p:cNvSpPr>
                <p:nvPr/>
              </p:nvSpPr>
              <p:spPr bwMode="auto">
                <a:xfrm>
                  <a:off x="868" y="556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AU" sz="1600" b="1" i="1">
                      <a:solidFill>
                        <a:srgbClr val="993366"/>
                      </a:solidFill>
                      <a:latin typeface="Arial" charset="0"/>
                      <a:ea typeface="+mn-ea"/>
                      <a:cs typeface="Times New Roman" pitchFamily="1" charset="0"/>
                    </a:rPr>
                    <a:t>Octet1</a:t>
                  </a:r>
                  <a:endParaRPr kumimoji="1" lang="en-AU" sz="1600">
                    <a:solidFill>
                      <a:srgbClr val="FFFFFF"/>
                    </a:solidFill>
                    <a:latin typeface="Arial" charset="0"/>
                    <a:ea typeface="+mn-ea"/>
                    <a:cs typeface="Times New Roman" pitchFamily="1" charset="0"/>
                  </a:endParaRPr>
                </a:p>
                <a:p>
                  <a:pPr algn="ctr"/>
                  <a:endParaRPr kumimoji="1" lang="en-AU" sz="2400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  <p:sp>
              <p:nvSpPr>
                <p:cNvPr id="17475" name="Rectangle 29"/>
                <p:cNvSpPr>
                  <a:spLocks noChangeArrowheads="1"/>
                </p:cNvSpPr>
                <p:nvPr/>
              </p:nvSpPr>
              <p:spPr bwMode="auto">
                <a:xfrm>
                  <a:off x="825" y="556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kumimoji="1" lang="en-US" sz="2400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</p:grpSp>
          <p:grpSp>
            <p:nvGrpSpPr>
              <p:cNvPr id="7" name="Group 32"/>
              <p:cNvGrpSpPr>
                <a:grpSpLocks/>
              </p:cNvGrpSpPr>
              <p:nvPr/>
            </p:nvGrpSpPr>
            <p:grpSpPr bwMode="auto">
              <a:xfrm>
                <a:off x="1650" y="556"/>
                <a:ext cx="825" cy="413"/>
                <a:chOff x="1650" y="556"/>
                <a:chExt cx="825" cy="413"/>
              </a:xfrm>
            </p:grpSpPr>
            <p:sp>
              <p:nvSpPr>
                <p:cNvPr id="17472" name="Rectangle 7"/>
                <p:cNvSpPr>
                  <a:spLocks noChangeArrowheads="1"/>
                </p:cNvSpPr>
                <p:nvPr/>
              </p:nvSpPr>
              <p:spPr bwMode="auto">
                <a:xfrm>
                  <a:off x="1693" y="556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AU" sz="1600" b="1" i="1">
                      <a:solidFill>
                        <a:srgbClr val="993366"/>
                      </a:solidFill>
                      <a:latin typeface="Arial" charset="0"/>
                      <a:ea typeface="+mn-ea"/>
                      <a:cs typeface="Times New Roman" pitchFamily="1" charset="0"/>
                    </a:rPr>
                    <a:t>Octet2</a:t>
                  </a:r>
                  <a:endParaRPr kumimoji="1" lang="en-AU" sz="1600">
                    <a:solidFill>
                      <a:srgbClr val="FFFFFF"/>
                    </a:solidFill>
                    <a:latin typeface="Arial" charset="0"/>
                    <a:ea typeface="+mn-ea"/>
                    <a:cs typeface="Times New Roman" pitchFamily="1" charset="0"/>
                  </a:endParaRPr>
                </a:p>
                <a:p>
                  <a:pPr algn="ctr"/>
                  <a:endParaRPr kumimoji="1" lang="en-AU" sz="1600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  <p:sp>
              <p:nvSpPr>
                <p:cNvPr id="17473" name="Rectangle 31"/>
                <p:cNvSpPr>
                  <a:spLocks noChangeArrowheads="1"/>
                </p:cNvSpPr>
                <p:nvPr/>
              </p:nvSpPr>
              <p:spPr bwMode="auto">
                <a:xfrm>
                  <a:off x="1650" y="556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kumimoji="1" lang="en-US" sz="2400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</p:grpSp>
          <p:grpSp>
            <p:nvGrpSpPr>
              <p:cNvPr id="8" name="Group 34"/>
              <p:cNvGrpSpPr>
                <a:grpSpLocks/>
              </p:cNvGrpSpPr>
              <p:nvPr/>
            </p:nvGrpSpPr>
            <p:grpSpPr bwMode="auto">
              <a:xfrm>
                <a:off x="2475" y="556"/>
                <a:ext cx="826" cy="413"/>
                <a:chOff x="2475" y="556"/>
                <a:chExt cx="826" cy="413"/>
              </a:xfrm>
            </p:grpSpPr>
            <p:sp>
              <p:nvSpPr>
                <p:cNvPr id="17470" name="Rectangle 8"/>
                <p:cNvSpPr>
                  <a:spLocks noChangeArrowheads="1"/>
                </p:cNvSpPr>
                <p:nvPr/>
              </p:nvSpPr>
              <p:spPr bwMode="auto">
                <a:xfrm>
                  <a:off x="2518" y="556"/>
                  <a:ext cx="740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AU" sz="1600" b="1" i="1">
                      <a:solidFill>
                        <a:srgbClr val="993366"/>
                      </a:solidFill>
                      <a:latin typeface="Arial" charset="0"/>
                      <a:ea typeface="+mn-ea"/>
                      <a:cs typeface="Times New Roman" pitchFamily="1" charset="0"/>
                    </a:rPr>
                    <a:t>Octet3</a:t>
                  </a:r>
                  <a:endParaRPr kumimoji="1" lang="en-AU" sz="1600">
                    <a:solidFill>
                      <a:srgbClr val="FFFFFF"/>
                    </a:solidFill>
                    <a:latin typeface="Arial" charset="0"/>
                    <a:ea typeface="+mn-ea"/>
                    <a:cs typeface="Times New Roman" pitchFamily="1" charset="0"/>
                  </a:endParaRPr>
                </a:p>
                <a:p>
                  <a:pPr algn="ctr"/>
                  <a:endParaRPr kumimoji="1" lang="en-AU" sz="1600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  <p:sp>
              <p:nvSpPr>
                <p:cNvPr id="17471" name="Rectangle 33"/>
                <p:cNvSpPr>
                  <a:spLocks noChangeArrowheads="1"/>
                </p:cNvSpPr>
                <p:nvPr/>
              </p:nvSpPr>
              <p:spPr bwMode="auto">
                <a:xfrm>
                  <a:off x="2475" y="556"/>
                  <a:ext cx="826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kumimoji="1" lang="en-US" sz="2400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</p:grpSp>
          <p:grpSp>
            <p:nvGrpSpPr>
              <p:cNvPr id="9" name="Group 36"/>
              <p:cNvGrpSpPr>
                <a:grpSpLocks/>
              </p:cNvGrpSpPr>
              <p:nvPr/>
            </p:nvGrpSpPr>
            <p:grpSpPr bwMode="auto">
              <a:xfrm>
                <a:off x="3301" y="556"/>
                <a:ext cx="826" cy="413"/>
                <a:chOff x="3301" y="556"/>
                <a:chExt cx="826" cy="413"/>
              </a:xfrm>
            </p:grpSpPr>
            <p:sp>
              <p:nvSpPr>
                <p:cNvPr id="17468" name="Rectangle 9"/>
                <p:cNvSpPr>
                  <a:spLocks noChangeArrowheads="1"/>
                </p:cNvSpPr>
                <p:nvPr/>
              </p:nvSpPr>
              <p:spPr bwMode="auto">
                <a:xfrm>
                  <a:off x="3344" y="556"/>
                  <a:ext cx="740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AU" sz="1600" b="1" i="1">
                      <a:solidFill>
                        <a:srgbClr val="993366"/>
                      </a:solidFill>
                      <a:latin typeface="Arial" charset="0"/>
                      <a:ea typeface="+mn-ea"/>
                      <a:cs typeface="Times New Roman" pitchFamily="1" charset="0"/>
                    </a:rPr>
                    <a:t>Octet4</a:t>
                  </a:r>
                  <a:endParaRPr kumimoji="1" lang="en-AU" sz="1600">
                    <a:solidFill>
                      <a:srgbClr val="FFFFFF"/>
                    </a:solidFill>
                    <a:latin typeface="Arial" charset="0"/>
                    <a:ea typeface="+mn-ea"/>
                    <a:cs typeface="Times New Roman" pitchFamily="1" charset="0"/>
                  </a:endParaRPr>
                </a:p>
                <a:p>
                  <a:pPr algn="ctr"/>
                  <a:endParaRPr kumimoji="1" lang="en-AU" sz="1600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  <p:sp>
              <p:nvSpPr>
                <p:cNvPr id="17469" name="Rectangle 35"/>
                <p:cNvSpPr>
                  <a:spLocks noChangeArrowheads="1"/>
                </p:cNvSpPr>
                <p:nvPr/>
              </p:nvSpPr>
              <p:spPr bwMode="auto">
                <a:xfrm>
                  <a:off x="3301" y="556"/>
                  <a:ext cx="826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kumimoji="1" lang="en-US" sz="2400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</p:grpSp>
          <p:grpSp>
            <p:nvGrpSpPr>
              <p:cNvPr id="10" name="Group 38"/>
              <p:cNvGrpSpPr>
                <a:grpSpLocks/>
              </p:cNvGrpSpPr>
              <p:nvPr/>
            </p:nvGrpSpPr>
            <p:grpSpPr bwMode="auto">
              <a:xfrm>
                <a:off x="0" y="969"/>
                <a:ext cx="825" cy="413"/>
                <a:chOff x="0" y="969"/>
                <a:chExt cx="825" cy="413"/>
              </a:xfrm>
            </p:grpSpPr>
            <p:sp>
              <p:nvSpPr>
                <p:cNvPr id="17466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969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kumimoji="1" lang="en-AU" sz="1300" b="1">
                      <a:solidFill>
                        <a:srgbClr val="993366"/>
                      </a:solidFill>
                      <a:latin typeface="Arial" charset="0"/>
                      <a:ea typeface="+mn-ea"/>
                      <a:cs typeface="Times New Roman" pitchFamily="1" charset="0"/>
                    </a:rPr>
                    <a:t>Class A</a:t>
                  </a:r>
                  <a:endParaRPr kumimoji="1" lang="en-AU" sz="1300" b="1">
                    <a:solidFill>
                      <a:srgbClr val="FFFFFF"/>
                    </a:solidFill>
                    <a:latin typeface="Arial" charset="0"/>
                    <a:ea typeface="+mn-ea"/>
                    <a:cs typeface="Times New Roman" pitchFamily="1" charset="0"/>
                  </a:endParaRPr>
                </a:p>
                <a:p>
                  <a:endParaRPr kumimoji="1" lang="en-AU" sz="2400" b="1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  <p:sp>
              <p:nvSpPr>
                <p:cNvPr id="17467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969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kumimoji="1" lang="en-US" sz="2400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</p:grpSp>
          <p:grpSp>
            <p:nvGrpSpPr>
              <p:cNvPr id="11" name="Group 40"/>
              <p:cNvGrpSpPr>
                <a:grpSpLocks/>
              </p:cNvGrpSpPr>
              <p:nvPr/>
            </p:nvGrpSpPr>
            <p:grpSpPr bwMode="auto">
              <a:xfrm>
                <a:off x="825" y="969"/>
                <a:ext cx="825" cy="413"/>
                <a:chOff x="825" y="969"/>
                <a:chExt cx="825" cy="413"/>
              </a:xfrm>
            </p:grpSpPr>
            <p:sp>
              <p:nvSpPr>
                <p:cNvPr id="17464" name="Rectangle 11"/>
                <p:cNvSpPr>
                  <a:spLocks noChangeArrowheads="1"/>
                </p:cNvSpPr>
                <p:nvPr/>
              </p:nvSpPr>
              <p:spPr bwMode="auto">
                <a:xfrm>
                  <a:off x="868" y="969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kumimoji="1" lang="en-AU" sz="1300" b="1">
                      <a:solidFill>
                        <a:srgbClr val="993366"/>
                      </a:solidFill>
                      <a:latin typeface="Arial" charset="0"/>
                      <a:ea typeface="+mn-ea"/>
                      <a:cs typeface="Times New Roman" pitchFamily="1" charset="0"/>
                    </a:rPr>
                    <a:t>Network</a:t>
                  </a:r>
                  <a:endParaRPr kumimoji="1" lang="en-AU" sz="1300" b="1">
                    <a:solidFill>
                      <a:srgbClr val="FFFFFF"/>
                    </a:solidFill>
                    <a:latin typeface="Arial" charset="0"/>
                    <a:ea typeface="+mn-ea"/>
                    <a:cs typeface="Times New Roman" pitchFamily="1" charset="0"/>
                  </a:endParaRPr>
                </a:p>
                <a:p>
                  <a:endParaRPr kumimoji="1" lang="en-AU" sz="2400" b="1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  <p:sp>
              <p:nvSpPr>
                <p:cNvPr id="17465" name="Rectangle 39"/>
                <p:cNvSpPr>
                  <a:spLocks noChangeArrowheads="1"/>
                </p:cNvSpPr>
                <p:nvPr/>
              </p:nvSpPr>
              <p:spPr bwMode="auto">
                <a:xfrm>
                  <a:off x="825" y="969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kumimoji="1" lang="en-US" sz="2400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</p:grpSp>
          <p:grpSp>
            <p:nvGrpSpPr>
              <p:cNvPr id="12" name="Group 42"/>
              <p:cNvGrpSpPr>
                <a:grpSpLocks/>
              </p:cNvGrpSpPr>
              <p:nvPr/>
            </p:nvGrpSpPr>
            <p:grpSpPr bwMode="auto">
              <a:xfrm>
                <a:off x="1650" y="969"/>
                <a:ext cx="825" cy="413"/>
                <a:chOff x="1650" y="969"/>
                <a:chExt cx="825" cy="413"/>
              </a:xfrm>
            </p:grpSpPr>
            <p:sp>
              <p:nvSpPr>
                <p:cNvPr id="17462" name="Rectangle 12"/>
                <p:cNvSpPr>
                  <a:spLocks noChangeArrowheads="1"/>
                </p:cNvSpPr>
                <p:nvPr/>
              </p:nvSpPr>
              <p:spPr bwMode="auto">
                <a:xfrm>
                  <a:off x="1693" y="969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kumimoji="1" lang="en-AU" sz="1300" b="1">
                      <a:solidFill>
                        <a:srgbClr val="993366"/>
                      </a:solidFill>
                      <a:latin typeface="Arial" charset="0"/>
                      <a:ea typeface="+mn-ea"/>
                      <a:cs typeface="Times New Roman" pitchFamily="1" charset="0"/>
                    </a:rPr>
                    <a:t>Host</a:t>
                  </a:r>
                  <a:endParaRPr kumimoji="1" lang="en-AU" sz="1300" b="1">
                    <a:solidFill>
                      <a:srgbClr val="FFFFFF"/>
                    </a:solidFill>
                    <a:latin typeface="Arial" charset="0"/>
                    <a:ea typeface="+mn-ea"/>
                    <a:cs typeface="Times New Roman" pitchFamily="1" charset="0"/>
                  </a:endParaRPr>
                </a:p>
                <a:p>
                  <a:endParaRPr kumimoji="1" lang="en-AU" sz="2400" b="1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  <p:sp>
              <p:nvSpPr>
                <p:cNvPr id="17463" name="Rectangle 41"/>
                <p:cNvSpPr>
                  <a:spLocks noChangeArrowheads="1"/>
                </p:cNvSpPr>
                <p:nvPr/>
              </p:nvSpPr>
              <p:spPr bwMode="auto">
                <a:xfrm>
                  <a:off x="1650" y="969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kumimoji="1" lang="en-US" sz="2400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</p:grpSp>
          <p:grpSp>
            <p:nvGrpSpPr>
              <p:cNvPr id="13" name="Group 44"/>
              <p:cNvGrpSpPr>
                <a:grpSpLocks/>
              </p:cNvGrpSpPr>
              <p:nvPr/>
            </p:nvGrpSpPr>
            <p:grpSpPr bwMode="auto">
              <a:xfrm>
                <a:off x="2475" y="969"/>
                <a:ext cx="826" cy="413"/>
                <a:chOff x="2475" y="969"/>
                <a:chExt cx="826" cy="413"/>
              </a:xfrm>
            </p:grpSpPr>
            <p:sp>
              <p:nvSpPr>
                <p:cNvPr id="17460" name="Rectangle 13"/>
                <p:cNvSpPr>
                  <a:spLocks noChangeArrowheads="1"/>
                </p:cNvSpPr>
                <p:nvPr/>
              </p:nvSpPr>
              <p:spPr bwMode="auto">
                <a:xfrm>
                  <a:off x="2518" y="969"/>
                  <a:ext cx="740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kumimoji="1" lang="en-AU" sz="1300" b="1">
                      <a:solidFill>
                        <a:srgbClr val="993366"/>
                      </a:solidFill>
                      <a:latin typeface="Arial" charset="0"/>
                      <a:ea typeface="+mn-ea"/>
                      <a:cs typeface="Times New Roman" pitchFamily="1" charset="0"/>
                    </a:rPr>
                    <a:t>Host</a:t>
                  </a:r>
                  <a:endParaRPr kumimoji="1" lang="en-AU" sz="1300" b="1">
                    <a:solidFill>
                      <a:srgbClr val="FFFFFF"/>
                    </a:solidFill>
                    <a:latin typeface="Arial" charset="0"/>
                    <a:ea typeface="+mn-ea"/>
                    <a:cs typeface="Times New Roman" pitchFamily="1" charset="0"/>
                  </a:endParaRPr>
                </a:p>
                <a:p>
                  <a:endParaRPr kumimoji="1" lang="en-AU" sz="2400" b="1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  <p:sp>
              <p:nvSpPr>
                <p:cNvPr id="17461" name="Rectangle 43"/>
                <p:cNvSpPr>
                  <a:spLocks noChangeArrowheads="1"/>
                </p:cNvSpPr>
                <p:nvPr/>
              </p:nvSpPr>
              <p:spPr bwMode="auto">
                <a:xfrm>
                  <a:off x="2475" y="969"/>
                  <a:ext cx="826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kumimoji="1" lang="en-US" sz="2400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</p:grpSp>
          <p:grpSp>
            <p:nvGrpSpPr>
              <p:cNvPr id="14" name="Group 46"/>
              <p:cNvGrpSpPr>
                <a:grpSpLocks/>
              </p:cNvGrpSpPr>
              <p:nvPr/>
            </p:nvGrpSpPr>
            <p:grpSpPr bwMode="auto">
              <a:xfrm>
                <a:off x="3301" y="969"/>
                <a:ext cx="826" cy="413"/>
                <a:chOff x="3301" y="969"/>
                <a:chExt cx="826" cy="413"/>
              </a:xfrm>
            </p:grpSpPr>
            <p:sp>
              <p:nvSpPr>
                <p:cNvPr id="17458" name="Rectangle 14"/>
                <p:cNvSpPr>
                  <a:spLocks noChangeArrowheads="1"/>
                </p:cNvSpPr>
                <p:nvPr/>
              </p:nvSpPr>
              <p:spPr bwMode="auto">
                <a:xfrm>
                  <a:off x="3344" y="969"/>
                  <a:ext cx="740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kumimoji="1" lang="en-AU" sz="1300" b="1">
                      <a:solidFill>
                        <a:srgbClr val="993366"/>
                      </a:solidFill>
                      <a:latin typeface="Arial" charset="0"/>
                      <a:ea typeface="+mn-ea"/>
                      <a:cs typeface="Times New Roman" pitchFamily="1" charset="0"/>
                    </a:rPr>
                    <a:t>Host</a:t>
                  </a:r>
                  <a:endParaRPr kumimoji="1" lang="en-AU" sz="1300" b="1">
                    <a:solidFill>
                      <a:srgbClr val="FFFFFF"/>
                    </a:solidFill>
                    <a:latin typeface="Arial" charset="0"/>
                    <a:ea typeface="+mn-ea"/>
                    <a:cs typeface="Times New Roman" pitchFamily="1" charset="0"/>
                  </a:endParaRPr>
                </a:p>
                <a:p>
                  <a:endParaRPr kumimoji="1" lang="en-AU" sz="2400" b="1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  <p:sp>
              <p:nvSpPr>
                <p:cNvPr id="17459" name="Rectangle 45"/>
                <p:cNvSpPr>
                  <a:spLocks noChangeArrowheads="1"/>
                </p:cNvSpPr>
                <p:nvPr/>
              </p:nvSpPr>
              <p:spPr bwMode="auto">
                <a:xfrm>
                  <a:off x="3301" y="969"/>
                  <a:ext cx="826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kumimoji="1" lang="en-US" sz="2400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</p:grpSp>
          <p:grpSp>
            <p:nvGrpSpPr>
              <p:cNvPr id="15" name="Group 48"/>
              <p:cNvGrpSpPr>
                <a:grpSpLocks/>
              </p:cNvGrpSpPr>
              <p:nvPr/>
            </p:nvGrpSpPr>
            <p:grpSpPr bwMode="auto">
              <a:xfrm>
                <a:off x="0" y="1382"/>
                <a:ext cx="825" cy="413"/>
                <a:chOff x="0" y="1382"/>
                <a:chExt cx="825" cy="413"/>
              </a:xfrm>
            </p:grpSpPr>
            <p:sp>
              <p:nvSpPr>
                <p:cNvPr id="17456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1382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kumimoji="1" lang="en-AU" sz="1300" b="1">
                      <a:solidFill>
                        <a:srgbClr val="993366"/>
                      </a:solidFill>
                      <a:latin typeface="Arial" charset="0"/>
                      <a:ea typeface="+mn-ea"/>
                      <a:cs typeface="Times New Roman" pitchFamily="1" charset="0"/>
                    </a:rPr>
                    <a:t>Class B</a:t>
                  </a:r>
                  <a:endParaRPr kumimoji="1" lang="en-AU" sz="1300" b="1">
                    <a:solidFill>
                      <a:srgbClr val="FFFFFF"/>
                    </a:solidFill>
                    <a:latin typeface="Arial" charset="0"/>
                    <a:ea typeface="+mn-ea"/>
                    <a:cs typeface="Times New Roman" pitchFamily="1" charset="0"/>
                  </a:endParaRPr>
                </a:p>
                <a:p>
                  <a:endParaRPr kumimoji="1" lang="en-AU" sz="2400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  <p:sp>
              <p:nvSpPr>
                <p:cNvPr id="17457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1382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kumimoji="1" lang="en-US" sz="2400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</p:grpSp>
          <p:grpSp>
            <p:nvGrpSpPr>
              <p:cNvPr id="16" name="Group 50"/>
              <p:cNvGrpSpPr>
                <a:grpSpLocks/>
              </p:cNvGrpSpPr>
              <p:nvPr/>
            </p:nvGrpSpPr>
            <p:grpSpPr bwMode="auto">
              <a:xfrm>
                <a:off x="825" y="1382"/>
                <a:ext cx="825" cy="413"/>
                <a:chOff x="825" y="1382"/>
                <a:chExt cx="825" cy="413"/>
              </a:xfrm>
            </p:grpSpPr>
            <p:sp>
              <p:nvSpPr>
                <p:cNvPr id="17454" name="Rectangle 16"/>
                <p:cNvSpPr>
                  <a:spLocks noChangeArrowheads="1"/>
                </p:cNvSpPr>
                <p:nvPr/>
              </p:nvSpPr>
              <p:spPr bwMode="auto">
                <a:xfrm>
                  <a:off x="868" y="1382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kumimoji="1" lang="en-AU" sz="1300" b="1">
                      <a:solidFill>
                        <a:srgbClr val="993366"/>
                      </a:solidFill>
                      <a:latin typeface="Arial" charset="0"/>
                      <a:ea typeface="+mn-ea"/>
                      <a:cs typeface="Times New Roman" pitchFamily="1" charset="0"/>
                    </a:rPr>
                    <a:t>Network</a:t>
                  </a:r>
                  <a:endParaRPr kumimoji="1" lang="en-AU" sz="1300" b="1">
                    <a:solidFill>
                      <a:srgbClr val="FFFFFF"/>
                    </a:solidFill>
                    <a:latin typeface="Arial" charset="0"/>
                    <a:ea typeface="+mn-ea"/>
                    <a:cs typeface="Times New Roman" pitchFamily="1" charset="0"/>
                  </a:endParaRPr>
                </a:p>
                <a:p>
                  <a:endParaRPr kumimoji="1" lang="en-AU" sz="2400" b="1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  <p:sp>
              <p:nvSpPr>
                <p:cNvPr id="17455" name="Rectangle 49"/>
                <p:cNvSpPr>
                  <a:spLocks noChangeArrowheads="1"/>
                </p:cNvSpPr>
                <p:nvPr/>
              </p:nvSpPr>
              <p:spPr bwMode="auto">
                <a:xfrm>
                  <a:off x="825" y="1382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kumimoji="1" lang="en-US" sz="2400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</p:grpSp>
          <p:grpSp>
            <p:nvGrpSpPr>
              <p:cNvPr id="17" name="Group 52"/>
              <p:cNvGrpSpPr>
                <a:grpSpLocks/>
              </p:cNvGrpSpPr>
              <p:nvPr/>
            </p:nvGrpSpPr>
            <p:grpSpPr bwMode="auto">
              <a:xfrm>
                <a:off x="1650" y="1382"/>
                <a:ext cx="825" cy="413"/>
                <a:chOff x="1650" y="1382"/>
                <a:chExt cx="825" cy="413"/>
              </a:xfrm>
            </p:grpSpPr>
            <p:sp>
              <p:nvSpPr>
                <p:cNvPr id="17452" name="Rectangle 17"/>
                <p:cNvSpPr>
                  <a:spLocks noChangeArrowheads="1"/>
                </p:cNvSpPr>
                <p:nvPr/>
              </p:nvSpPr>
              <p:spPr bwMode="auto">
                <a:xfrm>
                  <a:off x="1693" y="1382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kumimoji="1" lang="en-AU" sz="1300" b="1">
                      <a:solidFill>
                        <a:srgbClr val="993366"/>
                      </a:solidFill>
                      <a:latin typeface="Arial" charset="0"/>
                      <a:ea typeface="+mn-ea"/>
                      <a:cs typeface="Times New Roman" pitchFamily="1" charset="0"/>
                    </a:rPr>
                    <a:t>Network</a:t>
                  </a:r>
                  <a:endParaRPr kumimoji="1" lang="en-AU" sz="1300" b="1">
                    <a:solidFill>
                      <a:srgbClr val="FFFFFF"/>
                    </a:solidFill>
                    <a:latin typeface="Arial" charset="0"/>
                    <a:ea typeface="+mn-ea"/>
                    <a:cs typeface="Times New Roman" pitchFamily="1" charset="0"/>
                  </a:endParaRPr>
                </a:p>
                <a:p>
                  <a:endParaRPr kumimoji="1" lang="en-AU" sz="2400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  <p:sp>
              <p:nvSpPr>
                <p:cNvPr id="17453" name="Rectangle 51"/>
                <p:cNvSpPr>
                  <a:spLocks noChangeArrowheads="1"/>
                </p:cNvSpPr>
                <p:nvPr/>
              </p:nvSpPr>
              <p:spPr bwMode="auto">
                <a:xfrm>
                  <a:off x="1650" y="1382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kumimoji="1" lang="en-US" sz="2400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</p:grpSp>
          <p:grpSp>
            <p:nvGrpSpPr>
              <p:cNvPr id="18" name="Group 54"/>
              <p:cNvGrpSpPr>
                <a:grpSpLocks/>
              </p:cNvGrpSpPr>
              <p:nvPr/>
            </p:nvGrpSpPr>
            <p:grpSpPr bwMode="auto">
              <a:xfrm>
                <a:off x="2475" y="1382"/>
                <a:ext cx="826" cy="413"/>
                <a:chOff x="2475" y="1382"/>
                <a:chExt cx="826" cy="413"/>
              </a:xfrm>
            </p:grpSpPr>
            <p:sp>
              <p:nvSpPr>
                <p:cNvPr id="17450" name="Rectangle 18"/>
                <p:cNvSpPr>
                  <a:spLocks noChangeArrowheads="1"/>
                </p:cNvSpPr>
                <p:nvPr/>
              </p:nvSpPr>
              <p:spPr bwMode="auto">
                <a:xfrm>
                  <a:off x="2518" y="1382"/>
                  <a:ext cx="740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kumimoji="1" lang="en-AU" sz="1300" b="1">
                      <a:solidFill>
                        <a:srgbClr val="993366"/>
                      </a:solidFill>
                      <a:latin typeface="Arial" charset="0"/>
                      <a:ea typeface="+mn-ea"/>
                      <a:cs typeface="Times New Roman" pitchFamily="1" charset="0"/>
                    </a:rPr>
                    <a:t>Host</a:t>
                  </a:r>
                  <a:endParaRPr kumimoji="1" lang="en-AU" sz="1300" b="1">
                    <a:solidFill>
                      <a:srgbClr val="FFFFFF"/>
                    </a:solidFill>
                    <a:latin typeface="Arial" charset="0"/>
                    <a:ea typeface="+mn-ea"/>
                    <a:cs typeface="Times New Roman" pitchFamily="1" charset="0"/>
                  </a:endParaRPr>
                </a:p>
                <a:p>
                  <a:endParaRPr kumimoji="1" lang="en-AU" sz="2400" b="1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  <p:sp>
              <p:nvSpPr>
                <p:cNvPr id="17451" name="Rectangle 53"/>
                <p:cNvSpPr>
                  <a:spLocks noChangeArrowheads="1"/>
                </p:cNvSpPr>
                <p:nvPr/>
              </p:nvSpPr>
              <p:spPr bwMode="auto">
                <a:xfrm>
                  <a:off x="2475" y="1382"/>
                  <a:ext cx="826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kumimoji="1" lang="en-US" sz="2400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</p:grpSp>
          <p:grpSp>
            <p:nvGrpSpPr>
              <p:cNvPr id="19" name="Group 56"/>
              <p:cNvGrpSpPr>
                <a:grpSpLocks/>
              </p:cNvGrpSpPr>
              <p:nvPr/>
            </p:nvGrpSpPr>
            <p:grpSpPr bwMode="auto">
              <a:xfrm>
                <a:off x="3301" y="1382"/>
                <a:ext cx="826" cy="413"/>
                <a:chOff x="3301" y="1382"/>
                <a:chExt cx="826" cy="413"/>
              </a:xfrm>
            </p:grpSpPr>
            <p:sp>
              <p:nvSpPr>
                <p:cNvPr id="17448" name="Rectangle 19"/>
                <p:cNvSpPr>
                  <a:spLocks noChangeArrowheads="1"/>
                </p:cNvSpPr>
                <p:nvPr/>
              </p:nvSpPr>
              <p:spPr bwMode="auto">
                <a:xfrm>
                  <a:off x="3344" y="1382"/>
                  <a:ext cx="740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kumimoji="1" lang="en-AU" sz="1300" b="1">
                      <a:solidFill>
                        <a:srgbClr val="993366"/>
                      </a:solidFill>
                      <a:latin typeface="Arial" charset="0"/>
                      <a:ea typeface="+mn-ea"/>
                      <a:cs typeface="Times New Roman" pitchFamily="1" charset="0"/>
                    </a:rPr>
                    <a:t>Host</a:t>
                  </a:r>
                  <a:endParaRPr kumimoji="1" lang="en-AU" sz="1300" b="1">
                    <a:solidFill>
                      <a:srgbClr val="FFFFFF"/>
                    </a:solidFill>
                    <a:latin typeface="Arial" charset="0"/>
                    <a:ea typeface="+mn-ea"/>
                    <a:cs typeface="Times New Roman" pitchFamily="1" charset="0"/>
                  </a:endParaRPr>
                </a:p>
                <a:p>
                  <a:endParaRPr kumimoji="1" lang="en-AU" sz="2400" b="1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  <p:sp>
              <p:nvSpPr>
                <p:cNvPr id="17449" name="Rectangle 55"/>
                <p:cNvSpPr>
                  <a:spLocks noChangeArrowheads="1"/>
                </p:cNvSpPr>
                <p:nvPr/>
              </p:nvSpPr>
              <p:spPr bwMode="auto">
                <a:xfrm>
                  <a:off x="3301" y="1382"/>
                  <a:ext cx="826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kumimoji="1" lang="en-US" sz="2400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</p:grpSp>
          <p:grpSp>
            <p:nvGrpSpPr>
              <p:cNvPr id="20" name="Group 58"/>
              <p:cNvGrpSpPr>
                <a:grpSpLocks/>
              </p:cNvGrpSpPr>
              <p:nvPr/>
            </p:nvGrpSpPr>
            <p:grpSpPr bwMode="auto">
              <a:xfrm>
                <a:off x="0" y="1795"/>
                <a:ext cx="825" cy="413"/>
                <a:chOff x="0" y="1795"/>
                <a:chExt cx="825" cy="413"/>
              </a:xfrm>
            </p:grpSpPr>
            <p:sp>
              <p:nvSpPr>
                <p:cNvPr id="17446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1795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kumimoji="1" lang="en-AU" sz="1300" b="1">
                      <a:solidFill>
                        <a:srgbClr val="993366"/>
                      </a:solidFill>
                      <a:latin typeface="Arial" charset="0"/>
                      <a:ea typeface="+mn-ea"/>
                      <a:cs typeface="Times New Roman" pitchFamily="1" charset="0"/>
                    </a:rPr>
                    <a:t>Class C</a:t>
                  </a:r>
                  <a:endParaRPr kumimoji="1" lang="en-AU" sz="1300" b="1">
                    <a:solidFill>
                      <a:srgbClr val="FFFFFF"/>
                    </a:solidFill>
                    <a:latin typeface="Arial" charset="0"/>
                    <a:ea typeface="+mn-ea"/>
                    <a:cs typeface="Times New Roman" pitchFamily="1" charset="0"/>
                  </a:endParaRPr>
                </a:p>
                <a:p>
                  <a:endParaRPr kumimoji="1" lang="en-AU" sz="2400" b="1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  <p:sp>
              <p:nvSpPr>
                <p:cNvPr id="17447" name="Rectangle 57"/>
                <p:cNvSpPr>
                  <a:spLocks noChangeArrowheads="1"/>
                </p:cNvSpPr>
                <p:nvPr/>
              </p:nvSpPr>
              <p:spPr bwMode="auto">
                <a:xfrm>
                  <a:off x="0" y="1795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kumimoji="1" lang="en-US" sz="2400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</p:grpSp>
          <p:grpSp>
            <p:nvGrpSpPr>
              <p:cNvPr id="21" name="Group 60"/>
              <p:cNvGrpSpPr>
                <a:grpSpLocks/>
              </p:cNvGrpSpPr>
              <p:nvPr/>
            </p:nvGrpSpPr>
            <p:grpSpPr bwMode="auto">
              <a:xfrm>
                <a:off x="825" y="1795"/>
                <a:ext cx="825" cy="413"/>
                <a:chOff x="825" y="1795"/>
                <a:chExt cx="825" cy="413"/>
              </a:xfrm>
            </p:grpSpPr>
            <p:sp>
              <p:nvSpPr>
                <p:cNvPr id="17444" name="Rectangle 21"/>
                <p:cNvSpPr>
                  <a:spLocks noChangeArrowheads="1"/>
                </p:cNvSpPr>
                <p:nvPr/>
              </p:nvSpPr>
              <p:spPr bwMode="auto">
                <a:xfrm>
                  <a:off x="868" y="1795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kumimoji="1" lang="en-AU" sz="1300" b="1">
                      <a:solidFill>
                        <a:srgbClr val="993366"/>
                      </a:solidFill>
                      <a:latin typeface="Arial" charset="0"/>
                      <a:ea typeface="+mn-ea"/>
                      <a:cs typeface="Times New Roman" pitchFamily="1" charset="0"/>
                    </a:rPr>
                    <a:t>Network</a:t>
                  </a:r>
                  <a:endParaRPr kumimoji="1" lang="en-AU" sz="1300" b="1">
                    <a:solidFill>
                      <a:srgbClr val="FFFFFF"/>
                    </a:solidFill>
                    <a:latin typeface="Arial" charset="0"/>
                    <a:ea typeface="+mn-ea"/>
                    <a:cs typeface="Times New Roman" pitchFamily="1" charset="0"/>
                  </a:endParaRPr>
                </a:p>
                <a:p>
                  <a:endParaRPr kumimoji="1" lang="en-AU" sz="2400" b="1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  <p:sp>
              <p:nvSpPr>
                <p:cNvPr id="17445" name="Rectangle 59"/>
                <p:cNvSpPr>
                  <a:spLocks noChangeArrowheads="1"/>
                </p:cNvSpPr>
                <p:nvPr/>
              </p:nvSpPr>
              <p:spPr bwMode="auto">
                <a:xfrm>
                  <a:off x="825" y="1795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kumimoji="1" lang="en-US" sz="2400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</p:grpSp>
          <p:grpSp>
            <p:nvGrpSpPr>
              <p:cNvPr id="22" name="Group 62"/>
              <p:cNvGrpSpPr>
                <a:grpSpLocks/>
              </p:cNvGrpSpPr>
              <p:nvPr/>
            </p:nvGrpSpPr>
            <p:grpSpPr bwMode="auto">
              <a:xfrm>
                <a:off x="1650" y="1795"/>
                <a:ext cx="825" cy="413"/>
                <a:chOff x="1650" y="1795"/>
                <a:chExt cx="825" cy="413"/>
              </a:xfrm>
            </p:grpSpPr>
            <p:sp>
              <p:nvSpPr>
                <p:cNvPr id="17442" name="Rectangle 22"/>
                <p:cNvSpPr>
                  <a:spLocks noChangeArrowheads="1"/>
                </p:cNvSpPr>
                <p:nvPr/>
              </p:nvSpPr>
              <p:spPr bwMode="auto">
                <a:xfrm>
                  <a:off x="1693" y="1795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kumimoji="1" lang="en-AU" sz="1300" b="1">
                      <a:solidFill>
                        <a:srgbClr val="993366"/>
                      </a:solidFill>
                      <a:latin typeface="Arial" charset="0"/>
                      <a:ea typeface="+mn-ea"/>
                      <a:cs typeface="Times New Roman" pitchFamily="1" charset="0"/>
                    </a:rPr>
                    <a:t>Network</a:t>
                  </a:r>
                  <a:endParaRPr kumimoji="1" lang="en-AU" sz="1300" b="1">
                    <a:solidFill>
                      <a:srgbClr val="FFFFFF"/>
                    </a:solidFill>
                    <a:latin typeface="Arial" charset="0"/>
                    <a:ea typeface="+mn-ea"/>
                    <a:cs typeface="Times New Roman" pitchFamily="1" charset="0"/>
                  </a:endParaRPr>
                </a:p>
                <a:p>
                  <a:endParaRPr kumimoji="1" lang="en-AU" sz="2400" b="1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  <p:sp>
              <p:nvSpPr>
                <p:cNvPr id="17443" name="Rectangle 61"/>
                <p:cNvSpPr>
                  <a:spLocks noChangeArrowheads="1"/>
                </p:cNvSpPr>
                <p:nvPr/>
              </p:nvSpPr>
              <p:spPr bwMode="auto">
                <a:xfrm>
                  <a:off x="1650" y="1795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kumimoji="1" lang="en-US" sz="2400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475" y="1795"/>
                <a:ext cx="826" cy="413"/>
                <a:chOff x="2475" y="1795"/>
                <a:chExt cx="826" cy="413"/>
              </a:xfrm>
            </p:grpSpPr>
            <p:sp>
              <p:nvSpPr>
                <p:cNvPr id="17440" name="Rectangle 23"/>
                <p:cNvSpPr>
                  <a:spLocks noChangeArrowheads="1"/>
                </p:cNvSpPr>
                <p:nvPr/>
              </p:nvSpPr>
              <p:spPr bwMode="auto">
                <a:xfrm>
                  <a:off x="2518" y="1795"/>
                  <a:ext cx="740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kumimoji="1" lang="en-AU" sz="1300" b="1">
                      <a:solidFill>
                        <a:srgbClr val="993366"/>
                      </a:solidFill>
                      <a:latin typeface="Arial" charset="0"/>
                      <a:ea typeface="+mn-ea"/>
                      <a:cs typeface="Times New Roman" pitchFamily="1" charset="0"/>
                    </a:rPr>
                    <a:t>Network</a:t>
                  </a:r>
                  <a:endParaRPr kumimoji="1" lang="en-AU" sz="1300" b="1">
                    <a:solidFill>
                      <a:srgbClr val="FFFFFF"/>
                    </a:solidFill>
                    <a:latin typeface="Arial" charset="0"/>
                    <a:ea typeface="+mn-ea"/>
                    <a:cs typeface="Times New Roman" pitchFamily="1" charset="0"/>
                  </a:endParaRPr>
                </a:p>
                <a:p>
                  <a:endParaRPr kumimoji="1" lang="en-AU" sz="2400" b="1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  <p:sp>
              <p:nvSpPr>
                <p:cNvPr id="17441" name="Rectangle 63"/>
                <p:cNvSpPr>
                  <a:spLocks noChangeArrowheads="1"/>
                </p:cNvSpPr>
                <p:nvPr/>
              </p:nvSpPr>
              <p:spPr bwMode="auto">
                <a:xfrm>
                  <a:off x="2475" y="1795"/>
                  <a:ext cx="826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kumimoji="1" lang="en-US" sz="2400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</p:grpSp>
          <p:grpSp>
            <p:nvGrpSpPr>
              <p:cNvPr id="24" name="Group 66"/>
              <p:cNvGrpSpPr>
                <a:grpSpLocks/>
              </p:cNvGrpSpPr>
              <p:nvPr/>
            </p:nvGrpSpPr>
            <p:grpSpPr bwMode="auto">
              <a:xfrm>
                <a:off x="3301" y="1795"/>
                <a:ext cx="826" cy="413"/>
                <a:chOff x="3301" y="1795"/>
                <a:chExt cx="826" cy="413"/>
              </a:xfrm>
            </p:grpSpPr>
            <p:sp>
              <p:nvSpPr>
                <p:cNvPr id="17438" name="Rectangle 24"/>
                <p:cNvSpPr>
                  <a:spLocks noChangeArrowheads="1"/>
                </p:cNvSpPr>
                <p:nvPr/>
              </p:nvSpPr>
              <p:spPr bwMode="auto">
                <a:xfrm>
                  <a:off x="3344" y="1795"/>
                  <a:ext cx="740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kumimoji="1" lang="en-AU" sz="1300" b="1">
                      <a:solidFill>
                        <a:srgbClr val="993366"/>
                      </a:solidFill>
                      <a:latin typeface="Arial" charset="0"/>
                      <a:ea typeface="+mn-ea"/>
                      <a:cs typeface="Times New Roman" pitchFamily="1" charset="0"/>
                    </a:rPr>
                    <a:t>Host</a:t>
                  </a:r>
                  <a:endParaRPr kumimoji="1" lang="en-AU" sz="1300" b="1">
                    <a:solidFill>
                      <a:srgbClr val="FFFFFF"/>
                    </a:solidFill>
                    <a:latin typeface="Arial" charset="0"/>
                    <a:ea typeface="+mn-ea"/>
                    <a:cs typeface="Times New Roman" pitchFamily="1" charset="0"/>
                  </a:endParaRPr>
                </a:p>
                <a:p>
                  <a:endParaRPr kumimoji="1" lang="en-AU" sz="2400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  <p:sp>
              <p:nvSpPr>
                <p:cNvPr id="17439" name="Rectangle 65"/>
                <p:cNvSpPr>
                  <a:spLocks noChangeArrowheads="1"/>
                </p:cNvSpPr>
                <p:nvPr/>
              </p:nvSpPr>
              <p:spPr bwMode="auto">
                <a:xfrm>
                  <a:off x="3301" y="1795"/>
                  <a:ext cx="826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kumimoji="1" lang="en-US" sz="2400">
                    <a:solidFill>
                      <a:srgbClr val="FFFFFF"/>
                    </a:solidFill>
                    <a:latin typeface="Arial" charset="0"/>
                    <a:ea typeface="+mn-ea"/>
                  </a:endParaRPr>
                </a:p>
              </p:txBody>
            </p:sp>
          </p:grpSp>
        </p:grpSp>
        <p:sp>
          <p:nvSpPr>
            <p:cNvPr id="17416" name="Rectangle 68"/>
            <p:cNvSpPr>
              <a:spLocks noChangeArrowheads="1"/>
            </p:cNvSpPr>
            <p:nvPr/>
          </p:nvSpPr>
          <p:spPr bwMode="auto">
            <a:xfrm>
              <a:off x="-3" y="-3"/>
              <a:ext cx="4133" cy="221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kumimoji="1" lang="en-US" sz="240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ADAE3-0BD1-48CD-AFB1-57D8C8B3E18B}" type="slidenum">
              <a:rPr lang="en-AU" smtClean="0">
                <a:solidFill>
                  <a:srgbClr val="000066"/>
                </a:solidFill>
              </a:rPr>
              <a:pPr/>
              <a:t>41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0863" y="990600"/>
            <a:ext cx="6561137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Are You the Host or the Network? </a:t>
            </a:r>
            <a:r>
              <a:rPr lang="en-US" sz="2800" i="1"/>
              <a:t>(Cont.)</a:t>
            </a:r>
            <a:r>
              <a:rPr lang="en-US"/>
              <a:t> </a:t>
            </a:r>
            <a:endParaRPr lang="en-AU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Each Network is assigned a network address &amp; every device or interface (such as a router port) on the network is assigned a host address.</a:t>
            </a:r>
          </a:p>
          <a:p>
            <a:pPr eaLnBrk="1" hangingPunct="1"/>
            <a:r>
              <a:rPr lang="en-US"/>
              <a:t>There are only 2 specific rules that govern the value of the address. </a:t>
            </a:r>
            <a:endParaRPr lang="en-A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40C4B-2D33-44F0-84B4-0B0CACF7E0CF}" type="slidenum">
              <a:rPr lang="en-AU" smtClean="0">
                <a:solidFill>
                  <a:srgbClr val="000066"/>
                </a:solidFill>
              </a:rPr>
              <a:pPr/>
              <a:t>42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47838" y="990600"/>
            <a:ext cx="6634162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Are You the Host or the Network? </a:t>
            </a:r>
            <a:r>
              <a:rPr lang="en-US" sz="2800" i="1"/>
              <a:t>(Cont.)</a:t>
            </a:r>
            <a:endParaRPr lang="en-AU" sz="2800" i="1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host address cannot be designated by all zeros or all ones.</a:t>
            </a:r>
          </a:p>
          <a:p>
            <a:pPr eaLnBrk="1" hangingPunct="1"/>
            <a:r>
              <a:rPr lang="en-US"/>
              <a:t>These are special addresses that are reserved for special purposes.</a:t>
            </a:r>
            <a:endParaRPr lang="en-A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2DAA6-3C08-4BDF-B260-3358E4F5453F}" type="slidenum">
              <a:rPr lang="en-AU" smtClean="0">
                <a:solidFill>
                  <a:srgbClr val="000066"/>
                </a:solidFill>
              </a:rPr>
              <a:pPr/>
              <a:t>43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Class A Addresses</a:t>
            </a:r>
            <a:endParaRPr lang="en-AU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Class A IP addresses use the 1</a:t>
            </a:r>
            <a:r>
              <a:rPr lang="en-US" baseline="30000"/>
              <a:t>st</a:t>
            </a:r>
            <a:r>
              <a:rPr lang="en-US"/>
              <a:t> 8 bits (1</a:t>
            </a:r>
            <a:r>
              <a:rPr lang="en-US" baseline="30000"/>
              <a:t>st</a:t>
            </a:r>
            <a:r>
              <a:rPr lang="en-US"/>
              <a:t> Octet) to designate the Network address.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1</a:t>
            </a:r>
            <a:r>
              <a:rPr lang="en-US" baseline="30000"/>
              <a:t>st</a:t>
            </a:r>
            <a:r>
              <a:rPr lang="en-US"/>
              <a:t> bit which is always a 0, is used to indicate the address as a Class A address &amp; the remaining 7 bits are used to designate the Network.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other 3 octets contain the Host address. </a:t>
            </a:r>
            <a:endParaRPr lang="en-AU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19C546-4D5E-42FC-B155-E42BE3DF6532}" type="slidenum">
              <a:rPr lang="en-AU" smtClean="0">
                <a:solidFill>
                  <a:srgbClr val="000066"/>
                </a:solidFill>
              </a:rPr>
              <a:pPr/>
              <a:t>44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Class A Addresses </a:t>
            </a:r>
            <a:r>
              <a:rPr lang="en-US" sz="2800" i="1"/>
              <a:t>(Cont.)</a:t>
            </a:r>
            <a:endParaRPr lang="en-AU" sz="2800" i="1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There are 128 Class A Network Addresses, but because addresses with all zeros aren’t used &amp; address 127 is a special purpose address, 126 Class A Networks are available.</a:t>
            </a:r>
            <a:endParaRPr lang="en-A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2C42E3-288C-4143-B850-53BFBB334F31}" type="slidenum">
              <a:rPr lang="en-AU" smtClean="0">
                <a:solidFill>
                  <a:srgbClr val="000066"/>
                </a:solidFill>
              </a:rPr>
              <a:pPr/>
              <a:t>45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Class A Addresses </a:t>
            </a:r>
            <a:r>
              <a:rPr lang="en-US" sz="2800" i="1"/>
              <a:t>(Cont.)</a:t>
            </a:r>
            <a:endParaRPr lang="en-AU" sz="2800" i="1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There are </a:t>
            </a:r>
            <a:r>
              <a:rPr lang="en-US" sz="2800" dirty="0">
                <a:solidFill>
                  <a:srgbClr val="993300"/>
                </a:solidFill>
              </a:rPr>
              <a:t>16,777,214 Host addresses</a:t>
            </a:r>
            <a:r>
              <a:rPr lang="en-US" sz="2800" dirty="0"/>
              <a:t> available in a Class A address.</a:t>
            </a:r>
          </a:p>
          <a:p>
            <a:pPr eaLnBrk="1" hangingPunct="1"/>
            <a:r>
              <a:rPr lang="en-US" sz="2800" dirty="0"/>
              <a:t>Rather than remembering this number exactly, you can use the following formula to compute the number of hosts available in any of the class addresses, where </a:t>
            </a:r>
            <a:r>
              <a:rPr lang="en-US" dirty="0"/>
              <a:t>“</a:t>
            </a:r>
            <a:r>
              <a:rPr lang="en-US" b="1" dirty="0">
                <a:solidFill>
                  <a:srgbClr val="993300"/>
                </a:solidFill>
              </a:rPr>
              <a:t>n</a:t>
            </a:r>
            <a:r>
              <a:rPr lang="en-US" dirty="0"/>
              <a:t>”</a:t>
            </a:r>
            <a:r>
              <a:rPr lang="en-US" sz="2800" dirty="0"/>
              <a:t> represents the number of bits in the host portion: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800" b="1" dirty="0">
                <a:solidFill>
                  <a:srgbClr val="993300"/>
                </a:solidFill>
              </a:rPr>
              <a:t>(2</a:t>
            </a:r>
            <a:r>
              <a:rPr lang="en-US" sz="2800" b="1" baseline="30000" dirty="0">
                <a:solidFill>
                  <a:srgbClr val="993300"/>
                </a:solidFill>
              </a:rPr>
              <a:t>n</a:t>
            </a:r>
            <a:r>
              <a:rPr lang="en-US" sz="2800" b="1" dirty="0">
                <a:solidFill>
                  <a:srgbClr val="993300"/>
                </a:solidFill>
              </a:rPr>
              <a:t> – 2) = Number of available hosts</a:t>
            </a:r>
            <a:endParaRPr lang="en-AU" sz="2800" b="1" dirty="0">
              <a:solidFill>
                <a:srgbClr val="9933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BC17BF-5314-4975-B85D-70E7F5844655}" type="slidenum">
              <a:rPr lang="en-AU" smtClean="0">
                <a:solidFill>
                  <a:srgbClr val="000066"/>
                </a:solidFill>
              </a:rPr>
              <a:pPr/>
              <a:t>46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Class A Addresses </a:t>
            </a:r>
            <a:r>
              <a:rPr lang="en-US" sz="2800" i="1"/>
              <a:t>(Cont.)</a:t>
            </a:r>
            <a:endParaRPr lang="en-AU" sz="2800" i="1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900"/>
              <a:t>For a Class A network, there are: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900">
                <a:solidFill>
                  <a:srgbClr val="993300"/>
                </a:solidFill>
              </a:rPr>
              <a:t>2</a:t>
            </a:r>
            <a:r>
              <a:rPr lang="en-US" sz="2900" baseline="30000">
                <a:solidFill>
                  <a:srgbClr val="993300"/>
                </a:solidFill>
              </a:rPr>
              <a:t>24</a:t>
            </a:r>
            <a:r>
              <a:rPr lang="en-US" sz="2900">
                <a:solidFill>
                  <a:srgbClr val="993300"/>
                </a:solidFill>
              </a:rPr>
              <a:t> – 2 or 16,777,214 hosts</a:t>
            </a:r>
            <a:r>
              <a:rPr lang="en-US" sz="29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900"/>
              <a:t>Half of all IP addresses are Class A addresses.</a:t>
            </a:r>
          </a:p>
          <a:p>
            <a:pPr eaLnBrk="1" hangingPunct="1">
              <a:lnSpc>
                <a:spcPct val="90000"/>
              </a:lnSpc>
            </a:pPr>
            <a:r>
              <a:rPr lang="en-US" sz="2900"/>
              <a:t>You can use the same formula to determine the number of Networks in an address class.</a:t>
            </a:r>
          </a:p>
          <a:p>
            <a:pPr eaLnBrk="1" hangingPunct="1">
              <a:lnSpc>
                <a:spcPct val="90000"/>
              </a:lnSpc>
            </a:pPr>
            <a:r>
              <a:rPr lang="en-US" sz="2900"/>
              <a:t>For Example: a Class A address uses 7 bits to designate the network, so </a:t>
            </a:r>
            <a:r>
              <a:rPr lang="en-US" sz="2900">
                <a:solidFill>
                  <a:srgbClr val="993300"/>
                </a:solidFill>
              </a:rPr>
              <a:t>(2</a:t>
            </a:r>
            <a:r>
              <a:rPr lang="en-US" sz="2900" baseline="30000">
                <a:solidFill>
                  <a:srgbClr val="993300"/>
                </a:solidFill>
              </a:rPr>
              <a:t>7</a:t>
            </a:r>
            <a:r>
              <a:rPr lang="en-US" sz="2900">
                <a:solidFill>
                  <a:srgbClr val="993300"/>
                </a:solidFill>
              </a:rPr>
              <a:t> – 2) = 126</a:t>
            </a:r>
            <a:r>
              <a:rPr lang="en-US" sz="2900"/>
              <a:t> or there can be </a:t>
            </a:r>
            <a:r>
              <a:rPr lang="en-US" sz="2900">
                <a:solidFill>
                  <a:srgbClr val="993300"/>
                </a:solidFill>
              </a:rPr>
              <a:t>126</a:t>
            </a:r>
            <a:r>
              <a:rPr lang="en-US" sz="2900"/>
              <a:t> Class A Networks. </a:t>
            </a:r>
            <a:endParaRPr lang="en-AU" sz="29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201492-426A-4364-846B-DCAB0795164C}" type="slidenum">
              <a:rPr lang="en-AU" smtClean="0">
                <a:solidFill>
                  <a:srgbClr val="000066"/>
                </a:solidFill>
              </a:rPr>
              <a:pPr/>
              <a:t>47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Class B IP Addresses </a:t>
            </a:r>
            <a:endParaRPr lang="en-AU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Class B addresses use the 1</a:t>
            </a:r>
            <a:r>
              <a:rPr lang="en-US" baseline="30000"/>
              <a:t>st</a:t>
            </a:r>
            <a:r>
              <a:rPr lang="en-US"/>
              <a:t> 16 bits (two octets) for the Network address.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last 2 octets are used for the Host address.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1</a:t>
            </a:r>
            <a:r>
              <a:rPr lang="en-US" baseline="30000"/>
              <a:t>st</a:t>
            </a:r>
            <a:r>
              <a:rPr lang="en-US"/>
              <a:t> 2 bit, which are always 10, designate the address as a Class B address &amp; 14 bits are used to designate the Network.  This leaves 16 bits (two octets)  to designate the Hosts. </a:t>
            </a:r>
            <a:endParaRPr lang="en-A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B795EC-FC6A-4502-A63C-449B6057DB68}" type="slidenum">
              <a:rPr lang="en-AU" smtClean="0">
                <a:solidFill>
                  <a:srgbClr val="000066"/>
                </a:solidFill>
              </a:rPr>
              <a:pPr/>
              <a:t>48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Class B IP Addresses </a:t>
            </a:r>
            <a:r>
              <a:rPr lang="en-US" sz="2800" i="1"/>
              <a:t>(Cont.)</a:t>
            </a:r>
            <a:endParaRPr lang="en-AU" sz="2800" i="1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So how many Class B Networks can there be?</a:t>
            </a:r>
          </a:p>
          <a:p>
            <a:pPr eaLnBrk="1" hangingPunct="1"/>
            <a:r>
              <a:rPr lang="en-US"/>
              <a:t>Using our formula, </a:t>
            </a:r>
            <a:r>
              <a:rPr lang="en-US">
                <a:solidFill>
                  <a:srgbClr val="993300"/>
                </a:solidFill>
              </a:rPr>
              <a:t>(2</a:t>
            </a:r>
            <a:r>
              <a:rPr lang="en-US" baseline="30000">
                <a:solidFill>
                  <a:srgbClr val="993300"/>
                </a:solidFill>
              </a:rPr>
              <a:t>14</a:t>
            </a:r>
            <a:r>
              <a:rPr lang="en-US">
                <a:solidFill>
                  <a:srgbClr val="993300"/>
                </a:solidFill>
              </a:rPr>
              <a:t> – 2)</a:t>
            </a:r>
            <a:r>
              <a:rPr lang="en-US">
                <a:solidFill>
                  <a:schemeClr val="tx1"/>
                </a:solidFill>
              </a:rPr>
              <a:t>,</a:t>
            </a:r>
            <a:r>
              <a:rPr lang="en-US"/>
              <a:t> there can be </a:t>
            </a:r>
            <a:r>
              <a:rPr lang="en-US">
                <a:solidFill>
                  <a:srgbClr val="993300"/>
                </a:solidFill>
              </a:rPr>
              <a:t>16,382</a:t>
            </a:r>
            <a:r>
              <a:rPr lang="en-US"/>
              <a:t> Class B Networks &amp; each Network can have </a:t>
            </a:r>
            <a:r>
              <a:rPr lang="en-US">
                <a:solidFill>
                  <a:srgbClr val="993300"/>
                </a:solidFill>
              </a:rPr>
              <a:t>(2</a:t>
            </a:r>
            <a:r>
              <a:rPr lang="en-US" baseline="30000">
                <a:solidFill>
                  <a:srgbClr val="993300"/>
                </a:solidFill>
              </a:rPr>
              <a:t>16</a:t>
            </a:r>
            <a:r>
              <a:rPr lang="en-US">
                <a:solidFill>
                  <a:srgbClr val="993300"/>
                </a:solidFill>
              </a:rPr>
              <a:t> – 2)</a:t>
            </a:r>
            <a:r>
              <a:rPr lang="en-US"/>
              <a:t> Hosts, or </a:t>
            </a:r>
            <a:r>
              <a:rPr lang="en-US">
                <a:solidFill>
                  <a:srgbClr val="993300"/>
                </a:solidFill>
              </a:rPr>
              <a:t>65,534</a:t>
            </a:r>
            <a:r>
              <a:rPr lang="en-US"/>
              <a:t> Hosts.</a:t>
            </a:r>
            <a:endParaRPr lang="en-A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C1B400-738A-4C2E-B47A-22C2AE0208D4}" type="slidenum">
              <a:rPr lang="en-AU" smtClean="0">
                <a:solidFill>
                  <a:srgbClr val="000066"/>
                </a:solidFill>
              </a:rPr>
              <a:pPr/>
              <a:t>49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Class C IP Addresses</a:t>
            </a:r>
            <a:endParaRPr lang="en-AU" sz="2800" i="1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Class C addresses use the 1</a:t>
            </a:r>
            <a:r>
              <a:rPr lang="en-US" baseline="30000"/>
              <a:t>st</a:t>
            </a:r>
            <a:r>
              <a:rPr lang="en-US"/>
              <a:t> 24 bits (three octets) for the Network address &amp; only the last octet for Host addresses.the 1</a:t>
            </a:r>
            <a:r>
              <a:rPr lang="en-US" baseline="30000"/>
              <a:t>st</a:t>
            </a:r>
            <a:r>
              <a:rPr lang="en-US"/>
              <a:t> 3 bits of all class C addresses are set to 110, leaving 21 bits for the Network address, which means there can be </a:t>
            </a:r>
            <a:r>
              <a:rPr lang="en-US">
                <a:solidFill>
                  <a:srgbClr val="993300"/>
                </a:solidFill>
              </a:rPr>
              <a:t>2,097,150</a:t>
            </a:r>
            <a:r>
              <a:rPr lang="en-US"/>
              <a:t> </a:t>
            </a:r>
            <a:r>
              <a:rPr lang="en-US">
                <a:solidFill>
                  <a:srgbClr val="993300"/>
                </a:solidFill>
              </a:rPr>
              <a:t>(2</a:t>
            </a:r>
            <a:r>
              <a:rPr lang="en-US" baseline="30000">
                <a:solidFill>
                  <a:srgbClr val="993300"/>
                </a:solidFill>
              </a:rPr>
              <a:t>21</a:t>
            </a:r>
            <a:r>
              <a:rPr lang="en-US">
                <a:solidFill>
                  <a:srgbClr val="993300"/>
                </a:solidFill>
              </a:rPr>
              <a:t> – 2)</a:t>
            </a:r>
            <a:r>
              <a:rPr lang="en-US"/>
              <a:t> Class C Networks, but only </a:t>
            </a:r>
            <a:r>
              <a:rPr lang="en-US">
                <a:solidFill>
                  <a:srgbClr val="993300"/>
                </a:solidFill>
              </a:rPr>
              <a:t>254 (2</a:t>
            </a:r>
            <a:r>
              <a:rPr lang="en-US" baseline="30000">
                <a:solidFill>
                  <a:srgbClr val="993300"/>
                </a:solidFill>
              </a:rPr>
              <a:t>8</a:t>
            </a:r>
            <a:r>
              <a:rPr lang="en-US">
                <a:solidFill>
                  <a:srgbClr val="993300"/>
                </a:solidFill>
              </a:rPr>
              <a:t> – 2)</a:t>
            </a:r>
            <a:r>
              <a:rPr lang="en-US"/>
              <a:t> Hosts per Network.</a:t>
            </a:r>
            <a:endParaRPr lang="en-A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4-</a:t>
            </a:r>
            <a:fld id="{2D296531-8CC9-4EC5-9C5E-86C4E56AAC64}" type="slidenum">
              <a:rPr lang="en-US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/>
              <a:t>Figure 4.1</a:t>
            </a:r>
            <a:r>
              <a:rPr lang="en-US"/>
              <a:t>  Network topologies</a:t>
            </a:r>
          </a:p>
        </p:txBody>
      </p:sp>
      <p:pic>
        <p:nvPicPr>
          <p:cNvPr id="7172" name="Picture 9" descr="fig04_01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2425" y="1649413"/>
            <a:ext cx="5899150" cy="35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2BB808-5841-4975-B461-B7F027813BE1}" type="slidenum">
              <a:rPr lang="en-AU" smtClean="0">
                <a:solidFill>
                  <a:srgbClr val="000066"/>
                </a:solidFill>
              </a:rPr>
              <a:pPr/>
              <a:t>50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Summary of IP Addresses</a:t>
            </a:r>
            <a:endParaRPr lang="en-AU" sz="2800" i="1" dirty="0"/>
          </a:p>
        </p:txBody>
      </p:sp>
      <p:pic>
        <p:nvPicPr>
          <p:cNvPr id="27653" name="Picture 275" descr="C:\My Documents\TCP_IP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05000"/>
            <a:ext cx="7086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382F97-5CE2-4786-AE12-B2281E7A0C33}" type="slidenum">
              <a:rPr lang="en-AU" smtClean="0">
                <a:solidFill>
                  <a:srgbClr val="000066"/>
                </a:solidFill>
              </a:rPr>
              <a:pPr/>
              <a:t>51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Special Addresses </a:t>
            </a:r>
            <a:endParaRPr lang="en-AU" sz="2800" i="1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few addresses are set aside for specific purposes.</a:t>
            </a:r>
          </a:p>
          <a:p>
            <a:pPr eaLnBrk="1" hangingPunct="1"/>
            <a:r>
              <a:rPr lang="en-US"/>
              <a:t>Network addresses that are all binary zeros, all binary ones &amp; Network addresses beginning with 127 are special Network addresses.</a:t>
            </a:r>
            <a:endParaRPr lang="en-AU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627750-C687-45A5-B1BE-5EFFD06174A3}" type="slidenum">
              <a:rPr lang="en-AU" smtClean="0">
                <a:solidFill>
                  <a:srgbClr val="000066"/>
                </a:solidFill>
              </a:rPr>
              <a:pPr/>
              <a:t>52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Special Addresses </a:t>
            </a:r>
            <a:r>
              <a:rPr lang="en-US" sz="2800" i="1"/>
              <a:t>(Cont.)</a:t>
            </a:r>
            <a:endParaRPr lang="en-AU" sz="2800" i="1"/>
          </a:p>
        </p:txBody>
      </p:sp>
      <p:pic>
        <p:nvPicPr>
          <p:cNvPr id="29701" name="Picture 4" descr="C:\My Documents\TCP_IP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59013"/>
            <a:ext cx="7010400" cy="315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4A9139-7B41-453C-A22B-F5EB1C14288F}" type="slidenum">
              <a:rPr lang="en-AU" smtClean="0">
                <a:solidFill>
                  <a:srgbClr val="000066"/>
                </a:solidFill>
              </a:rPr>
              <a:pPr/>
              <a:t>53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Special Addresses </a:t>
            </a:r>
            <a:r>
              <a:rPr lang="en-US" sz="2800" i="1"/>
              <a:t>(Cont.)</a:t>
            </a:r>
            <a:endParaRPr lang="en-AU" sz="2800" i="1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Within each address class is a set of addresses that are set aside for use in local networks sitting behind a firewall or NAT (Network Address Translation) device or Networks not connected to the Internet.</a:t>
            </a:r>
            <a:endParaRPr lang="en-A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23D4D2-9AE2-4E82-B0BD-9C474322C4D8}" type="slidenum">
              <a:rPr lang="en-AU" smtClean="0">
                <a:solidFill>
                  <a:srgbClr val="000066"/>
                </a:solidFill>
              </a:rPr>
              <a:pPr/>
              <a:t>54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Special Addresses </a:t>
            </a:r>
            <a:r>
              <a:rPr lang="en-US" sz="2800" i="1"/>
              <a:t>(Cont.)</a:t>
            </a:r>
            <a:endParaRPr lang="en-AU" sz="2800" i="1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133600"/>
            <a:ext cx="7086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 list of these addresses for each IP address class:</a:t>
            </a:r>
            <a:endParaRPr lang="en-AU"/>
          </a:p>
        </p:txBody>
      </p:sp>
      <p:pic>
        <p:nvPicPr>
          <p:cNvPr id="31750" name="Picture 4" descr="C:\My Documents\TCP_IP\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276600"/>
            <a:ext cx="647700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EB7839-66E8-4242-82BA-CA743F2B3554}" type="slidenum">
              <a:rPr lang="en-AU" smtClean="0">
                <a:solidFill>
                  <a:srgbClr val="000066"/>
                </a:solidFill>
              </a:rPr>
              <a:pPr/>
              <a:t>55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Subnet Mask</a:t>
            </a:r>
            <a:endParaRPr lang="en-AU" sz="2800" i="1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An IP address has 2 parts:</a:t>
            </a:r>
          </a:p>
          <a:p>
            <a:pPr lvl="1" eaLnBrk="1" hangingPunct="1">
              <a:buClr>
                <a:schemeClr val="accent2"/>
              </a:buClr>
            </a:pPr>
            <a:r>
              <a:rPr lang="en-US" sz="2400"/>
              <a:t>The Network identification.</a:t>
            </a:r>
          </a:p>
          <a:p>
            <a:pPr lvl="1" eaLnBrk="1" hangingPunct="1">
              <a:buClr>
                <a:schemeClr val="accent2"/>
              </a:buClr>
            </a:pPr>
            <a:r>
              <a:rPr lang="en-US" sz="2400"/>
              <a:t>The Host identification.</a:t>
            </a:r>
          </a:p>
          <a:p>
            <a:pPr eaLnBrk="1" hangingPunct="1"/>
            <a:r>
              <a:rPr lang="en-US" sz="2800"/>
              <a:t>Frequently, the Network &amp; Host portions of the address need to be separately extracted.</a:t>
            </a:r>
          </a:p>
          <a:p>
            <a:pPr eaLnBrk="1" hangingPunct="1"/>
            <a:r>
              <a:rPr lang="en-US" sz="2800"/>
              <a:t>In most cases, if you know the address class, it’s easy to separate the 2 portions.</a:t>
            </a:r>
            <a:endParaRPr lang="en-AU" sz="2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38F625-7B2C-4415-B840-24770DC93C66}" type="slidenum">
              <a:rPr lang="en-AU" smtClean="0">
                <a:solidFill>
                  <a:srgbClr val="000066"/>
                </a:solidFill>
              </a:rPr>
              <a:pPr/>
              <a:t>56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Subnet Mask </a:t>
            </a:r>
            <a:r>
              <a:rPr lang="en-US" sz="2800" i="1"/>
              <a:t>(Cont.)</a:t>
            </a:r>
            <a:endParaRPr lang="en-AU" sz="2800" i="1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/>
              <a:t>With the rapid growth of the internet &amp; the ever-increasing demand for new addresses, the standard address class structure has been expanded by borrowing bits from the Host portion to allow for more Networks.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/>
              <a:t>Under this addressing scheme, called </a:t>
            </a:r>
            <a:r>
              <a:rPr lang="en-US" sz="3000">
                <a:solidFill>
                  <a:srgbClr val="993300"/>
                </a:solidFill>
              </a:rPr>
              <a:t>Subnetting</a:t>
            </a:r>
            <a:r>
              <a:rPr lang="en-US" sz="3000"/>
              <a:t>, separating the Network &amp; Host requires a special process called </a:t>
            </a:r>
            <a:r>
              <a:rPr lang="en-US" sz="3000">
                <a:solidFill>
                  <a:srgbClr val="993300"/>
                </a:solidFill>
              </a:rPr>
              <a:t>Subnet Masking</a:t>
            </a:r>
            <a:r>
              <a:rPr lang="en-US" sz="3000"/>
              <a:t>.</a:t>
            </a:r>
            <a:endParaRPr lang="en-AU" sz="3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7FB233-9943-42D0-87BF-1F6E1F7CCAD7}" type="slidenum">
              <a:rPr lang="en-AU" smtClean="0">
                <a:solidFill>
                  <a:srgbClr val="000066"/>
                </a:solidFill>
              </a:rPr>
              <a:pPr/>
              <a:t>57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Subnet Mask </a:t>
            </a:r>
            <a:r>
              <a:rPr lang="en-US" sz="2800" i="1"/>
              <a:t>(Cont.)</a:t>
            </a:r>
            <a:endParaRPr lang="en-AU" sz="2800" i="1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/>
              <a:t>The subnet masking process was developed to identify &amp; extract the Network part of the address.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/>
              <a:t>A subnet mask, which contains a binary bit pattern of ones &amp; zeros, is applied to an address to determine whether the address is on the local Network.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/>
              <a:t>If it is not, the process of routing it to an outside network begins.</a:t>
            </a:r>
          </a:p>
          <a:p>
            <a:pPr eaLnBrk="1" hangingPunct="1">
              <a:lnSpc>
                <a:spcPct val="90000"/>
              </a:lnSpc>
            </a:pPr>
            <a:endParaRPr lang="en-AU" sz="3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B17D96-5498-453F-992C-E0A6E5D83722}" type="slidenum">
              <a:rPr lang="en-AU" smtClean="0">
                <a:solidFill>
                  <a:srgbClr val="000066"/>
                </a:solidFill>
              </a:rPr>
              <a:pPr/>
              <a:t>58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Subnet Mask </a:t>
            </a:r>
            <a:r>
              <a:rPr lang="en-US" sz="2800" i="1"/>
              <a:t>(Cont.)</a:t>
            </a:r>
            <a:endParaRPr lang="en-AU" sz="2800" i="1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/>
              <a:t>The function of a subnet mask is to determine whether an IP address exists on the local network or whether it must be routed outside the local network.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/>
              <a:t>It is applied to a message’s destination address to extract the network address.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/>
              <a:t>If the extracted network address matches the local network ID, the destination is located on the local network.</a:t>
            </a:r>
            <a:endParaRPr lang="en-AU" sz="3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4832A2-1194-4FF4-BF19-DD264F9296FD}" type="slidenum">
              <a:rPr lang="en-AU" smtClean="0">
                <a:solidFill>
                  <a:srgbClr val="000066"/>
                </a:solidFill>
              </a:rPr>
              <a:pPr/>
              <a:t>59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Subnet Mask </a:t>
            </a:r>
            <a:r>
              <a:rPr lang="en-US" sz="2800" i="1"/>
              <a:t>(Cont.)</a:t>
            </a:r>
            <a:endParaRPr lang="en-AU" sz="2800" i="1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However, if they don’t match, the message must be routed outside the local network.</a:t>
            </a:r>
          </a:p>
          <a:p>
            <a:pPr eaLnBrk="1" hangingPunct="1"/>
            <a:r>
              <a:rPr lang="en-US"/>
              <a:t>The process used to apply the subnet mask involves </a:t>
            </a:r>
            <a:r>
              <a:rPr lang="en-US">
                <a:solidFill>
                  <a:srgbClr val="993300"/>
                </a:solidFill>
              </a:rPr>
              <a:t>Boolean Algebra</a:t>
            </a:r>
            <a:r>
              <a:rPr lang="en-US"/>
              <a:t> to filter out non-matching bits to identify the network address.</a:t>
            </a:r>
            <a:endParaRPr lang="en-A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4-</a:t>
            </a:r>
            <a:fld id="{871794D2-2F07-4C66-B022-C678B79BF52B}" type="slidenum">
              <a:rPr lang="en-US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/>
              <a:t>Figure 4.1</a:t>
            </a:r>
            <a:r>
              <a:rPr lang="en-US"/>
              <a:t>  Network topologies (continued)</a:t>
            </a:r>
          </a:p>
        </p:txBody>
      </p:sp>
      <p:pic>
        <p:nvPicPr>
          <p:cNvPr id="8196" name="Picture 13" descr="fig04_01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752600"/>
            <a:ext cx="617855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07441A-BF6A-4F43-B11C-902943CAE0CB}" type="slidenum">
              <a:rPr lang="en-AU" smtClean="0">
                <a:solidFill>
                  <a:srgbClr val="000066"/>
                </a:solidFill>
              </a:rPr>
              <a:pPr/>
              <a:t>60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Boolean Algebra</a:t>
            </a:r>
            <a:endParaRPr lang="en-AU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>
                <a:solidFill>
                  <a:srgbClr val="993300"/>
                </a:solidFill>
              </a:rPr>
              <a:t>Boolean Algebra</a:t>
            </a:r>
            <a:r>
              <a:rPr lang="en-US" sz="3000"/>
              <a:t> is a process that applies binary logic to yield binary results.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/>
              <a:t>Working with subnet masks, you need only 4 basic principles of Boolean Algebra: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sz="3000">
                <a:solidFill>
                  <a:srgbClr val="993300"/>
                </a:solidFill>
              </a:rPr>
              <a:t>1 and 1 = 1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sz="3000">
                <a:solidFill>
                  <a:srgbClr val="993300"/>
                </a:solidFill>
              </a:rPr>
              <a:t>1 and 0 = 0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sz="3000">
                <a:solidFill>
                  <a:srgbClr val="993300"/>
                </a:solidFill>
              </a:rPr>
              <a:t>0 and 1 = 0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sz="3000">
                <a:solidFill>
                  <a:srgbClr val="993300"/>
                </a:solidFill>
              </a:rPr>
              <a:t>0 and 0 = 0</a:t>
            </a:r>
            <a:endParaRPr lang="en-AU" sz="3000">
              <a:solidFill>
                <a:srgbClr val="9933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BB0C83-787A-452F-B643-0690864375B7}" type="slidenum">
              <a:rPr lang="en-AU" smtClean="0">
                <a:solidFill>
                  <a:srgbClr val="000066"/>
                </a:solidFill>
              </a:rPr>
              <a:pPr/>
              <a:t>61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Boolean Algebra </a:t>
            </a:r>
            <a:r>
              <a:rPr lang="en-US" sz="2800" i="1"/>
              <a:t>(Cont.)</a:t>
            </a:r>
            <a:endParaRPr lang="en-AU" sz="2800" i="1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In another words, the only way you can get a result of a</a:t>
            </a:r>
            <a:r>
              <a:rPr lang="en-US">
                <a:solidFill>
                  <a:srgbClr val="993300"/>
                </a:solidFill>
              </a:rPr>
              <a:t> 1 </a:t>
            </a:r>
            <a:r>
              <a:rPr lang="en-US"/>
              <a:t>is to combine </a:t>
            </a:r>
            <a:r>
              <a:rPr lang="en-US">
                <a:solidFill>
                  <a:srgbClr val="993300"/>
                </a:solidFill>
              </a:rPr>
              <a:t>1 &amp; 1</a:t>
            </a:r>
            <a:r>
              <a:rPr lang="en-US"/>
              <a:t>.  Everything else will end up as a </a:t>
            </a:r>
            <a:r>
              <a:rPr lang="en-US">
                <a:solidFill>
                  <a:srgbClr val="993300"/>
                </a:solidFill>
              </a:rPr>
              <a:t>0</a:t>
            </a:r>
            <a:r>
              <a:rPr lang="en-US"/>
              <a:t>.</a:t>
            </a:r>
          </a:p>
          <a:p>
            <a:pPr eaLnBrk="1" hangingPunct="1"/>
            <a:r>
              <a:rPr lang="en-US"/>
              <a:t>The process of combining binary values with Boolean Algebra is called </a:t>
            </a:r>
            <a:r>
              <a:rPr lang="en-US">
                <a:solidFill>
                  <a:srgbClr val="993300"/>
                </a:solidFill>
              </a:rPr>
              <a:t>Anding</a:t>
            </a:r>
            <a:r>
              <a:rPr lang="en-US"/>
              <a:t>.</a:t>
            </a:r>
            <a:endParaRPr lang="en-A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Peter Smith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60E572-E605-4D3E-8E99-C3B792410CC8}" type="slidenum">
              <a:rPr lang="en-AU" smtClean="0">
                <a:solidFill>
                  <a:srgbClr val="000066"/>
                </a:solidFill>
              </a:rPr>
              <a:pPr/>
              <a:t>62</a:t>
            </a:fld>
            <a:endParaRPr lang="en-AU">
              <a:solidFill>
                <a:srgbClr val="000066"/>
              </a:solidFill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Default Standard Subnet Masks</a:t>
            </a:r>
            <a:endParaRPr lang="en-AU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133600"/>
            <a:ext cx="7086600" cy="1066800"/>
          </a:xfrm>
        </p:spPr>
        <p:txBody>
          <a:bodyPr/>
          <a:lstStyle/>
          <a:p>
            <a:pPr eaLnBrk="1" hangingPunct="1"/>
            <a:r>
              <a:rPr lang="en-US"/>
              <a:t>There are default standard subnet masks for Class A, B and C addresses:</a:t>
            </a:r>
            <a:endParaRPr lang="en-AU"/>
          </a:p>
        </p:txBody>
      </p:sp>
      <p:pic>
        <p:nvPicPr>
          <p:cNvPr id="39942" name="Picture 4" descr="C:\My Documents\TCP_IP\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352800"/>
            <a:ext cx="6705600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pPr algn="ctr" eaLnBrk="1" hangingPunct="1"/>
            <a:r>
              <a:rPr lang="en-US" sz="3200" b="0"/>
              <a:t>Routing Messages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986524B-96E3-433A-A8CA-7E63F7DE0488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1143000"/>
          </a:xfrm>
        </p:spPr>
        <p:txBody>
          <a:bodyPr/>
          <a:lstStyle/>
          <a:p>
            <a:pPr eaLnBrk="1" hangingPunct="1"/>
            <a:r>
              <a:rPr lang="en-US" b="0"/>
              <a:t>Figure 4.12</a:t>
            </a:r>
            <a:r>
              <a:rPr lang="en-US"/>
              <a:t>  Package-shipping example</a:t>
            </a:r>
          </a:p>
        </p:txBody>
      </p:sp>
      <p:pic>
        <p:nvPicPr>
          <p:cNvPr id="30724" name="Picture 4" descr="fig_04_12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3" cstate="print">
            <a:grayscl/>
          </a:blip>
          <a:srcRect/>
          <a:stretch>
            <a:fillRect/>
          </a:stretch>
        </p:blipFill>
        <p:spPr>
          <a:xfrm>
            <a:off x="304800" y="2057400"/>
            <a:ext cx="8601075" cy="3621088"/>
          </a:xfrm>
          <a:noFill/>
        </p:spPr>
      </p:pic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37FC459F-9BF6-4860-AFDF-51121938C984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Internet Software Layers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/>
              <a:t>Application:</a:t>
            </a:r>
            <a:r>
              <a:rPr lang="en-US"/>
              <a:t> Constructs message with address</a:t>
            </a:r>
          </a:p>
          <a:p>
            <a:pPr eaLnBrk="1" hangingPunct="1">
              <a:lnSpc>
                <a:spcPct val="90000"/>
              </a:lnSpc>
            </a:pPr>
            <a:r>
              <a:rPr lang="en-US" b="1"/>
              <a:t>Transport:</a:t>
            </a:r>
            <a:r>
              <a:rPr lang="en-US"/>
              <a:t> Chops message into packets</a:t>
            </a:r>
          </a:p>
          <a:p>
            <a:pPr eaLnBrk="1" hangingPunct="1">
              <a:lnSpc>
                <a:spcPct val="90000"/>
              </a:lnSpc>
            </a:pPr>
            <a:r>
              <a:rPr lang="en-US" b="1"/>
              <a:t>Network:</a:t>
            </a:r>
            <a:r>
              <a:rPr lang="en-US"/>
              <a:t> Handles routing through the Internet</a:t>
            </a:r>
          </a:p>
          <a:p>
            <a:pPr eaLnBrk="1" hangingPunct="1">
              <a:lnSpc>
                <a:spcPct val="90000"/>
              </a:lnSpc>
            </a:pPr>
            <a:r>
              <a:rPr lang="en-US" b="1"/>
              <a:t>Link:</a:t>
            </a:r>
            <a:r>
              <a:rPr lang="en-US"/>
              <a:t> Handles actual transmission of packets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BA7F6A5-9FBB-4955-9738-C322A92D6B09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1143000"/>
          </a:xfrm>
        </p:spPr>
        <p:txBody>
          <a:bodyPr/>
          <a:lstStyle/>
          <a:p>
            <a:pPr eaLnBrk="1" hangingPunct="1"/>
            <a:r>
              <a:rPr lang="en-US" b="0"/>
              <a:t>Figure 4.13</a:t>
            </a:r>
            <a:r>
              <a:rPr lang="en-US"/>
              <a:t>  The Internet </a:t>
            </a:r>
            <a:br>
              <a:rPr lang="en-US"/>
            </a:br>
            <a:r>
              <a:rPr lang="en-US"/>
              <a:t>software layers</a:t>
            </a:r>
          </a:p>
        </p:txBody>
      </p:sp>
      <p:pic>
        <p:nvPicPr>
          <p:cNvPr id="32772" name="Picture 6" descr="fig_04_13"/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505200" y="1524000"/>
            <a:ext cx="148113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162EF95-9C89-4ADE-9415-6426DD8D9887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1143000"/>
          </a:xfrm>
        </p:spPr>
        <p:txBody>
          <a:bodyPr/>
          <a:lstStyle/>
          <a:p>
            <a:pPr eaLnBrk="1" hangingPunct="1"/>
            <a:r>
              <a:rPr lang="en-US" b="0"/>
              <a:t>Figure 4.14</a:t>
            </a:r>
            <a:r>
              <a:rPr lang="en-US"/>
              <a:t>  Following a message through the Internet</a:t>
            </a:r>
          </a:p>
        </p:txBody>
      </p:sp>
      <p:pic>
        <p:nvPicPr>
          <p:cNvPr id="33796" name="Picture 6" descr="fig_04_14"/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295400" y="1371600"/>
            <a:ext cx="6172200" cy="512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98C804F7-2261-4EB3-925D-201B57755AE8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TCP/IP Protocol Suite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Transport Layer</a:t>
            </a:r>
          </a:p>
          <a:p>
            <a:pPr lvl="1" eaLnBrk="1" hangingPunct="1"/>
            <a:r>
              <a:rPr lang="en-US"/>
              <a:t>TCP</a:t>
            </a:r>
          </a:p>
          <a:p>
            <a:pPr lvl="1" eaLnBrk="1" hangingPunct="1"/>
            <a:r>
              <a:rPr lang="en-US"/>
              <a:t>UDP</a:t>
            </a:r>
          </a:p>
          <a:p>
            <a:pPr eaLnBrk="1" hangingPunct="1"/>
            <a:r>
              <a:rPr lang="en-US"/>
              <a:t>Network Layer</a:t>
            </a:r>
          </a:p>
          <a:p>
            <a:pPr lvl="1" eaLnBrk="1" hangingPunct="1"/>
            <a:r>
              <a:rPr lang="en-US"/>
              <a:t>IP (IPv4 and IPv6)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7D48901-63E5-46F5-9521-3EDDDFA97ADF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1143000"/>
          </a:xfrm>
        </p:spPr>
        <p:txBody>
          <a:bodyPr/>
          <a:lstStyle/>
          <a:p>
            <a:pPr eaLnBrk="1" hangingPunct="1"/>
            <a:r>
              <a:rPr lang="en-US" b="0"/>
              <a:t>Figure 4.15</a:t>
            </a:r>
            <a:r>
              <a:rPr lang="en-US"/>
              <a:t>   Choosing between TCP and UDP</a:t>
            </a:r>
          </a:p>
        </p:txBody>
      </p:sp>
      <p:pic>
        <p:nvPicPr>
          <p:cNvPr id="35844" name="Picture 6" descr="fig_04_15"/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676400" y="1600200"/>
            <a:ext cx="55372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4-</a:t>
            </a:r>
            <a:fld id="{DD64BCC4-19D8-491E-A977-A5EE759708D2}" type="slidenum">
              <a:rPr lang="en-US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Protocols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CSMA/CD (Carrier Sense Multiple Access with Collision Detection) </a:t>
            </a:r>
          </a:p>
          <a:p>
            <a:pPr lvl="1" eaLnBrk="1" hangingPunct="1"/>
            <a:r>
              <a:rPr lang="en-US" dirty="0"/>
              <a:t>Used in Ethernet</a:t>
            </a:r>
          </a:p>
          <a:p>
            <a:pPr lvl="1" eaLnBrk="1" hangingPunct="1"/>
            <a:r>
              <a:rPr lang="en-US" dirty="0"/>
              <a:t>Silent bus provides right to introduce new message</a:t>
            </a:r>
          </a:p>
          <a:p>
            <a:pPr eaLnBrk="1" hangingPunct="1"/>
            <a:r>
              <a:rPr lang="en-US" dirty="0"/>
              <a:t>CSMA/CA (Carrier Sense Multiple Access with Collision Avoidance)</a:t>
            </a:r>
          </a:p>
          <a:p>
            <a:pPr lvl="1" eaLnBrk="1" hangingPunct="1"/>
            <a:r>
              <a:rPr lang="en-US" dirty="0"/>
              <a:t>Used in </a:t>
            </a:r>
            <a:r>
              <a:rPr lang="en-US" dirty="0" err="1"/>
              <a:t>WiFi</a:t>
            </a:r>
            <a:endParaRPr lang="en-US" dirty="0"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pPr algn="ctr" eaLnBrk="1" hangingPunct="1"/>
            <a:r>
              <a:rPr lang="en-US" sz="3200" b="0"/>
              <a:t>Network Security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389A733-0E8A-4407-9685-6268F0659795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Security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Attacks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Malware (viruses, worms, Trojan horses, spyware, phishing software)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Denial of service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Spam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Protection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Firewalls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Spam filters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Proxy servers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Antivirus software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257AF87C-5B0D-4890-AA71-690D44535127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Encryption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05800" cy="5257800"/>
          </a:xfrm>
        </p:spPr>
        <p:txBody>
          <a:bodyPr/>
          <a:lstStyle/>
          <a:p>
            <a:pPr eaLnBrk="1" hangingPunct="1"/>
            <a:r>
              <a:rPr lang="en-US"/>
              <a:t>FTPS</a:t>
            </a:r>
          </a:p>
          <a:p>
            <a:pPr lvl="1" algn="just" eaLnBrk="1" hangingPunct="1"/>
            <a:r>
              <a:rPr lang="en-US" sz="2000"/>
              <a:t>File Transfer Protocol (</a:t>
            </a:r>
            <a:r>
              <a:rPr lang="en-US" sz="2000" b="1"/>
              <a:t>FTP</a:t>
            </a:r>
            <a:r>
              <a:rPr lang="en-US" sz="2000"/>
              <a:t>) that adds support for the Transport Layer Security (TLS) and the Secure Sockets Layer (SSL) cryptographic protocols</a:t>
            </a:r>
          </a:p>
          <a:p>
            <a:pPr eaLnBrk="1" hangingPunct="1"/>
            <a:r>
              <a:rPr lang="en-US"/>
              <a:t>HTTPS</a:t>
            </a:r>
          </a:p>
          <a:p>
            <a:pPr lvl="1" algn="just" eaLnBrk="1" hangingPunct="1"/>
            <a:r>
              <a:rPr lang="en-US" sz="2000" b="1"/>
              <a:t>HTTPS (</a:t>
            </a:r>
            <a:r>
              <a:rPr lang="en-US" sz="2000"/>
              <a:t>Hypertext Transfer Protocol</a:t>
            </a:r>
            <a:r>
              <a:rPr lang="en-US" sz="2000" b="1"/>
              <a:t>)</a:t>
            </a:r>
            <a:r>
              <a:rPr lang="en-US" sz="2000"/>
              <a:t> (also called HTTP over TLS, HTTP over SSL, and HTTP Secure) is a protocol for secure communication over a computer network which is widely used on the Internet</a:t>
            </a:r>
          </a:p>
          <a:p>
            <a:pPr eaLnBrk="1" hangingPunct="1"/>
            <a:r>
              <a:rPr lang="en-US"/>
              <a:t>SSL</a:t>
            </a:r>
          </a:p>
          <a:p>
            <a:pPr lvl="1" algn="just" eaLnBrk="1" hangingPunct="1"/>
            <a:r>
              <a:rPr lang="en-US" sz="2000" b="1"/>
              <a:t>SSL</a:t>
            </a:r>
            <a:r>
              <a:rPr lang="en-US" sz="2000"/>
              <a:t> (Secure Sockets Layer) is the standard security technology for establishing an encrypted link between a web server and a browser. This link ensures that all data passed between the web server and browsers remain private and integral.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77BD52B-D2B1-472B-B202-3507A9C1928E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Encryption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05800" cy="4343400"/>
          </a:xfrm>
        </p:spPr>
        <p:txBody>
          <a:bodyPr/>
          <a:lstStyle/>
          <a:p>
            <a:pPr eaLnBrk="1" hangingPunct="1">
              <a:buFont typeface="Times" pitchFamily="1" charset="0"/>
              <a:buNone/>
            </a:pPr>
            <a:endParaRPr lang="en-US" sz="2000"/>
          </a:p>
          <a:p>
            <a:pPr eaLnBrk="1" hangingPunct="1"/>
            <a:r>
              <a:rPr lang="en-US"/>
              <a:t>Public-key Encryption</a:t>
            </a:r>
          </a:p>
          <a:p>
            <a:pPr lvl="1" eaLnBrk="1" hangingPunct="1"/>
            <a:r>
              <a:rPr lang="en-US"/>
              <a:t>Public key: Used to encrypt messages</a:t>
            </a:r>
          </a:p>
          <a:p>
            <a:pPr lvl="1" eaLnBrk="1" hangingPunct="1"/>
            <a:r>
              <a:rPr lang="en-US"/>
              <a:t>Private key: Used to decrypt messages</a:t>
            </a:r>
          </a:p>
          <a:p>
            <a:pPr eaLnBrk="1" hangingPunct="1"/>
            <a:r>
              <a:rPr lang="en-US"/>
              <a:t>Certificates and Digital Signatures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35B15F0B-EA5F-4158-9D5C-32C4AD20393F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/>
              <a:t>Figure 4.16</a:t>
            </a:r>
            <a:r>
              <a:rPr lang="en-US"/>
              <a:t> Public-key encryption</a:t>
            </a:r>
          </a:p>
        </p:txBody>
      </p:sp>
      <p:pic>
        <p:nvPicPr>
          <p:cNvPr id="40964" name="Picture 4" descr="4-4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38200" y="1676400"/>
            <a:ext cx="7010400" cy="4611688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4-</a:t>
            </a:r>
            <a:fld id="{DD78CDBD-E311-488C-AEB1-A967F57DFAD5}" type="slidenum">
              <a:rPr lang="en-US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1143000"/>
          </a:xfrm>
        </p:spPr>
        <p:txBody>
          <a:bodyPr/>
          <a:lstStyle/>
          <a:p>
            <a:pPr eaLnBrk="1" hangingPunct="1"/>
            <a:r>
              <a:rPr lang="en-US" b="0"/>
              <a:t>Figure 4.2</a:t>
            </a:r>
            <a:r>
              <a:rPr lang="en-US"/>
              <a:t>  Communication over a bus network</a:t>
            </a:r>
            <a:endParaRPr lang="en-US" b="0">
              <a:solidFill>
                <a:schemeClr val="tx1"/>
              </a:solidFill>
            </a:endParaRPr>
          </a:p>
        </p:txBody>
      </p:sp>
      <p:pic>
        <p:nvPicPr>
          <p:cNvPr id="10244" name="Picture 11" descr="fig04_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7963" y="2205038"/>
            <a:ext cx="6599237" cy="261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4-</a:t>
            </a:r>
            <a:fld id="{1F5D079D-61B7-488C-8BE5-F7C437B62910}" type="slidenum">
              <a:rPr lang="en-US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Connecting Networks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b="1"/>
              <a:t>Repeater:</a:t>
            </a:r>
            <a:r>
              <a:rPr lang="en-US" sz="2800"/>
              <a:t> Extends a network</a:t>
            </a:r>
          </a:p>
          <a:p>
            <a:pPr eaLnBrk="1" hangingPunct="1"/>
            <a:r>
              <a:rPr lang="en-US" sz="2800" b="1"/>
              <a:t>Bridge:</a:t>
            </a:r>
            <a:r>
              <a:rPr lang="en-US" sz="2800"/>
              <a:t> Connects two compatible networks</a:t>
            </a:r>
          </a:p>
          <a:p>
            <a:pPr eaLnBrk="1" hangingPunct="1"/>
            <a:r>
              <a:rPr lang="en-US" sz="2800" b="1"/>
              <a:t>Switch:</a:t>
            </a:r>
            <a:r>
              <a:rPr lang="en-US" sz="2800"/>
              <a:t> Connect several compatible networks</a:t>
            </a:r>
          </a:p>
          <a:p>
            <a:pPr eaLnBrk="1" hangingPunct="1"/>
            <a:r>
              <a:rPr lang="en-US" sz="2800" b="1"/>
              <a:t>Router:</a:t>
            </a:r>
            <a:r>
              <a:rPr lang="en-US" sz="2800"/>
              <a:t> Connects two incompatible networks resulting in a network of networks called an </a:t>
            </a:r>
            <a:r>
              <a:rPr lang="en-US" sz="2800" b="1"/>
              <a:t>internet</a:t>
            </a:r>
          </a:p>
          <a:p>
            <a:pPr lvl="1" eaLnBrk="1" hangingPunct="1"/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01template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ecommending A Strategy">
  <a:themeElements>
    <a:clrScheme name="Recommending A Strategy 8">
      <a:dk1>
        <a:srgbClr val="009999"/>
      </a:dk1>
      <a:lt1>
        <a:srgbClr val="FFFFFF"/>
      </a:lt1>
      <a:dk2>
        <a:srgbClr val="000066"/>
      </a:dk2>
      <a:lt2>
        <a:srgbClr val="339966"/>
      </a:lt2>
      <a:accent1>
        <a:srgbClr val="00CC99"/>
      </a:accent1>
      <a:accent2>
        <a:srgbClr val="0099CC"/>
      </a:accent2>
      <a:accent3>
        <a:srgbClr val="AAAAB8"/>
      </a:accent3>
      <a:accent4>
        <a:srgbClr val="DADADA"/>
      </a:accent4>
      <a:accent5>
        <a:srgbClr val="AAE2CA"/>
      </a:accent5>
      <a:accent6>
        <a:srgbClr val="008AB9"/>
      </a:accent6>
      <a:hlink>
        <a:srgbClr val="336699"/>
      </a:hlink>
      <a:folHlink>
        <a:srgbClr val="B2B2B2"/>
      </a:folHlink>
    </a:clrScheme>
    <a:fontScheme name="Recommending A Strateg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commending A Strategy 1">
        <a:dk1>
          <a:srgbClr val="000000"/>
        </a:dk1>
        <a:lt1>
          <a:srgbClr val="FFFFFF"/>
        </a:lt1>
        <a:dk2>
          <a:srgbClr val="009900"/>
        </a:dk2>
        <a:lt2>
          <a:srgbClr val="CC0000"/>
        </a:lt2>
        <a:accent1>
          <a:srgbClr val="CCCC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2D2DB9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commending A Strategy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commending A Strategy 3">
        <a:dk1>
          <a:srgbClr val="333399"/>
        </a:dk1>
        <a:lt1>
          <a:srgbClr val="FFFFCC"/>
        </a:lt1>
        <a:dk2>
          <a:srgbClr val="000000"/>
        </a:dk2>
        <a:lt2>
          <a:srgbClr val="0000FF"/>
        </a:lt2>
        <a:accent1>
          <a:srgbClr val="800000"/>
        </a:accent1>
        <a:accent2>
          <a:srgbClr val="3366CC"/>
        </a:accent2>
        <a:accent3>
          <a:srgbClr val="AAAAAA"/>
        </a:accent3>
        <a:accent4>
          <a:srgbClr val="DADAAE"/>
        </a:accent4>
        <a:accent5>
          <a:srgbClr val="C0AAAA"/>
        </a:accent5>
        <a:accent6>
          <a:srgbClr val="2D5CB9"/>
        </a:accent6>
        <a:hlink>
          <a:srgbClr val="FFFF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commending A Strategy 4">
        <a:dk1>
          <a:srgbClr val="CC3300"/>
        </a:dk1>
        <a:lt1>
          <a:srgbClr val="FFFFCC"/>
        </a:lt1>
        <a:dk2>
          <a:srgbClr val="000000"/>
        </a:dk2>
        <a:lt2>
          <a:srgbClr val="CC6600"/>
        </a:lt2>
        <a:accent1>
          <a:srgbClr val="993300"/>
        </a:accent1>
        <a:accent2>
          <a:srgbClr val="808000"/>
        </a:accent2>
        <a:accent3>
          <a:srgbClr val="AAAAAA"/>
        </a:accent3>
        <a:accent4>
          <a:srgbClr val="DADAAE"/>
        </a:accent4>
        <a:accent5>
          <a:srgbClr val="CAADAA"/>
        </a:accent5>
        <a:accent6>
          <a:srgbClr val="7373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commending A Strategy 5">
        <a:dk1>
          <a:srgbClr val="66CCFF"/>
        </a:dk1>
        <a:lt1>
          <a:srgbClr val="CCECFF"/>
        </a:lt1>
        <a:dk2>
          <a:srgbClr val="000000"/>
        </a:dk2>
        <a:lt2>
          <a:srgbClr val="9999FF"/>
        </a:lt2>
        <a:accent1>
          <a:srgbClr val="FFFFFF"/>
        </a:accent1>
        <a:accent2>
          <a:srgbClr val="99CCFF"/>
        </a:accent2>
        <a:accent3>
          <a:srgbClr val="AAAAAA"/>
        </a:accent3>
        <a:accent4>
          <a:srgbClr val="AEC9DA"/>
        </a:accent4>
        <a:accent5>
          <a:srgbClr val="FFFFFF"/>
        </a:accent5>
        <a:accent6>
          <a:srgbClr val="8AB9E7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commending A Strategy 6">
        <a:dk1>
          <a:srgbClr val="993366"/>
        </a:dk1>
        <a:lt1>
          <a:srgbClr val="FFFFCC"/>
        </a:lt1>
        <a:dk2>
          <a:srgbClr val="333399"/>
        </a:dk2>
        <a:lt2>
          <a:srgbClr val="0066FF"/>
        </a:lt2>
        <a:accent1>
          <a:srgbClr val="6600FF"/>
        </a:accent1>
        <a:accent2>
          <a:srgbClr val="0099CC"/>
        </a:accent2>
        <a:accent3>
          <a:srgbClr val="ADADCA"/>
        </a:accent3>
        <a:accent4>
          <a:srgbClr val="DADAAE"/>
        </a:accent4>
        <a:accent5>
          <a:srgbClr val="B8AAFF"/>
        </a:accent5>
        <a:accent6>
          <a:srgbClr val="008AB9"/>
        </a:accent6>
        <a:hlink>
          <a:srgbClr val="66FF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commending A Strategy 7">
        <a:dk1>
          <a:srgbClr val="993366"/>
        </a:dk1>
        <a:lt1>
          <a:srgbClr val="EAEAEA"/>
        </a:lt1>
        <a:dk2>
          <a:srgbClr val="660066"/>
        </a:dk2>
        <a:lt2>
          <a:srgbClr val="CC0000"/>
        </a:lt2>
        <a:accent1>
          <a:srgbClr val="A50021"/>
        </a:accent1>
        <a:accent2>
          <a:srgbClr val="660033"/>
        </a:accent2>
        <a:accent3>
          <a:srgbClr val="B8AAB8"/>
        </a:accent3>
        <a:accent4>
          <a:srgbClr val="C8C8C8"/>
        </a:accent4>
        <a:accent5>
          <a:srgbClr val="CFAAAB"/>
        </a:accent5>
        <a:accent6>
          <a:srgbClr val="5C00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commending A Strategy 8">
        <a:dk1>
          <a:srgbClr val="009999"/>
        </a:dk1>
        <a:lt1>
          <a:srgbClr val="FFFFFF"/>
        </a:lt1>
        <a:dk2>
          <a:srgbClr val="000066"/>
        </a:dk2>
        <a:lt2>
          <a:srgbClr val="339966"/>
        </a:lt2>
        <a:accent1>
          <a:srgbClr val="00CC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E2CA"/>
        </a:accent5>
        <a:accent6>
          <a:srgbClr val="008AB9"/>
        </a:accent6>
        <a:hlink>
          <a:srgbClr val="33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Powerbook:Users:stephanie:Documents:AW-Brookshear PPT's:ch01template.pot</Template>
  <TotalTime>908</TotalTime>
  <Words>2678</Words>
  <Application>Microsoft Office PowerPoint</Application>
  <PresentationFormat>On-screen Show (4:3)</PresentationFormat>
  <Paragraphs>444</Paragraphs>
  <Slides>74</Slides>
  <Notes>32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Arial</vt:lpstr>
      <vt:lpstr>Tahoma</vt:lpstr>
      <vt:lpstr>Times</vt:lpstr>
      <vt:lpstr>Times New Roman</vt:lpstr>
      <vt:lpstr>Wingdings</vt:lpstr>
      <vt:lpstr>ch01template</vt:lpstr>
      <vt:lpstr>Recommending A Strategy</vt:lpstr>
      <vt:lpstr>PowerPoint Presentation</vt:lpstr>
      <vt:lpstr>Chapter 4:  Networking and the Internet</vt:lpstr>
      <vt:lpstr>Networking Basics</vt:lpstr>
      <vt:lpstr>Network Classifications</vt:lpstr>
      <vt:lpstr>Figure 4.1  Network topologies</vt:lpstr>
      <vt:lpstr>Figure 4.1  Network topologies (continued)</vt:lpstr>
      <vt:lpstr>Protocols</vt:lpstr>
      <vt:lpstr>Figure 4.2  Communication over a bus network</vt:lpstr>
      <vt:lpstr>Connecting Networks</vt:lpstr>
      <vt:lpstr>Figure 4.4  Building a large bus network from smaller ones</vt:lpstr>
      <vt:lpstr>Figure 4.5  Routers connecting two WiFi networks and an Ethernet network to form an internet</vt:lpstr>
      <vt:lpstr>The Internet</vt:lpstr>
      <vt:lpstr>The Internet</vt:lpstr>
      <vt:lpstr>Internet Architecture</vt:lpstr>
      <vt:lpstr>Internet Addressing</vt:lpstr>
      <vt:lpstr>Internet Corporation for Assigned Names &amp; Numbers (ICANN)</vt:lpstr>
      <vt:lpstr>Traditional Internet Applications</vt:lpstr>
      <vt:lpstr>The World Wide Web</vt:lpstr>
      <vt:lpstr>World Wide Web</vt:lpstr>
      <vt:lpstr>Figure 4.8  A typical URL</vt:lpstr>
      <vt:lpstr>Hypertext Document Format</vt:lpstr>
      <vt:lpstr>Protocols and Distributed Processes</vt:lpstr>
      <vt:lpstr>Distributed Systems</vt:lpstr>
      <vt:lpstr>Inter-process Communication</vt:lpstr>
      <vt:lpstr>Figure 4.6  The client/server model compared to the peer-to-peer model</vt:lpstr>
      <vt:lpstr>Client Side Versus Server Side</vt:lpstr>
      <vt:lpstr>Working with IP Addresses</vt:lpstr>
      <vt:lpstr>Introduction</vt:lpstr>
      <vt:lpstr>Octets</vt:lpstr>
      <vt:lpstr>Thinking in Binary</vt:lpstr>
      <vt:lpstr>Thinking in Binary (Cont.)</vt:lpstr>
      <vt:lpstr>PowerPoint Presentation</vt:lpstr>
      <vt:lpstr>Converting to Decimal</vt:lpstr>
      <vt:lpstr>Converting to Decimal (Cont.)</vt:lpstr>
      <vt:lpstr>Converting to Decimal (Cont.)</vt:lpstr>
      <vt:lpstr>Converting to Decimal (Cont.)</vt:lpstr>
      <vt:lpstr>IP Address Classes</vt:lpstr>
      <vt:lpstr>IP Address Classes (Cont.)</vt:lpstr>
      <vt:lpstr>IP Address Classes (Cont.)</vt:lpstr>
      <vt:lpstr>Are You the Host or the Network?</vt:lpstr>
      <vt:lpstr>Are You the Host or the Network? (Cont.) </vt:lpstr>
      <vt:lpstr>Are You the Host or the Network? (Cont.)</vt:lpstr>
      <vt:lpstr>Class A Addresses</vt:lpstr>
      <vt:lpstr>Class A Addresses (Cont.)</vt:lpstr>
      <vt:lpstr>Class A Addresses (Cont.)</vt:lpstr>
      <vt:lpstr>Class A Addresses (Cont.)</vt:lpstr>
      <vt:lpstr>Class B IP Addresses </vt:lpstr>
      <vt:lpstr>Class B IP Addresses (Cont.)</vt:lpstr>
      <vt:lpstr>Class C IP Addresses</vt:lpstr>
      <vt:lpstr>Summary of IP Addresses</vt:lpstr>
      <vt:lpstr>Special Addresses </vt:lpstr>
      <vt:lpstr>Special Addresses (Cont.)</vt:lpstr>
      <vt:lpstr>Special Addresses (Cont.)</vt:lpstr>
      <vt:lpstr>Special Addresses (Cont.)</vt:lpstr>
      <vt:lpstr>Subnet Mask</vt:lpstr>
      <vt:lpstr>Subnet Mask (Cont.)</vt:lpstr>
      <vt:lpstr>Subnet Mask (Cont.)</vt:lpstr>
      <vt:lpstr>Subnet Mask (Cont.)</vt:lpstr>
      <vt:lpstr>Subnet Mask (Cont.)</vt:lpstr>
      <vt:lpstr>Boolean Algebra</vt:lpstr>
      <vt:lpstr>Boolean Algebra (Cont.)</vt:lpstr>
      <vt:lpstr>Default Standard Subnet Masks</vt:lpstr>
      <vt:lpstr>Routing Messages</vt:lpstr>
      <vt:lpstr>Figure 4.12  Package-shipping example</vt:lpstr>
      <vt:lpstr>Internet Software Layers</vt:lpstr>
      <vt:lpstr>Figure 4.13  The Internet  software layers</vt:lpstr>
      <vt:lpstr>Figure 4.14  Following a message through the Internet</vt:lpstr>
      <vt:lpstr>TCP/IP Protocol Suite</vt:lpstr>
      <vt:lpstr>Figure 4.15   Choosing between TCP and UDP</vt:lpstr>
      <vt:lpstr>Network Security</vt:lpstr>
      <vt:lpstr>Security</vt:lpstr>
      <vt:lpstr>Encryption</vt:lpstr>
      <vt:lpstr>Encryption</vt:lpstr>
      <vt:lpstr>Figure 4.16 Public-key encryption</vt:lpstr>
    </vt:vector>
  </TitlesOfParts>
  <Company>©2008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subject>Networking and the Internet</dc:subject>
  <dc:creator>J. Glenn Brookshear</dc:creator>
  <cp:lastModifiedBy>Caesar</cp:lastModifiedBy>
  <cp:revision>249</cp:revision>
  <dcterms:created xsi:type="dcterms:W3CDTF">2004-06-20T19:52:17Z</dcterms:created>
  <dcterms:modified xsi:type="dcterms:W3CDTF">2022-02-07T08:46:08Z</dcterms:modified>
</cp:coreProperties>
</file>