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3585D-1571-49BE-AD8F-71C3899B71E1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A417F-09B7-47E8-956F-925D486122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B6EDA-40A9-4575-84AA-84962D5C1A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18AB5-6222-48BB-BFC3-FA417A4C73E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C470A-E41E-48E3-82B6-CDDB24C1CD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2D340-393C-4E6A-967F-DA806B17F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38E774-9236-4ECA-BD03-507F0B0996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CDE9C-279D-4BDE-93D7-233B4BD285F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3CA16-F3D9-4031-9922-0A56D65FBA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24FB98-5A43-4EDD-97FB-B8F516917F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gray">
          <a:xfrm>
            <a:off x="0" y="0"/>
            <a:ext cx="8763000" cy="1676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36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54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Arial" charset="0"/>
              </a:rPr>
              <a:t>                              </a:t>
            </a:r>
          </a:p>
          <a:p>
            <a:pPr algn="r"/>
            <a:r>
              <a:rPr lang="en-US" sz="4000" b="1">
                <a:solidFill>
                  <a:schemeClr val="bg1"/>
                </a:solidFill>
                <a:latin typeface="Arial" charset="0"/>
              </a:rPr>
              <a:t>C H A P T E R</a:t>
            </a:r>
            <a:r>
              <a:rPr lang="en-US" sz="3600" b="1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sz="7200" b="1">
                <a:solidFill>
                  <a:schemeClr val="bg1"/>
                </a:solidFill>
                <a:latin typeface="Arial" charset="0"/>
              </a:rPr>
              <a:t>7 </a:t>
            </a:r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581400" y="2133600"/>
            <a:ext cx="525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4000" b="1">
                <a:latin typeface="Arial" charset="0"/>
              </a:rPr>
              <a:t>Data Structures</a:t>
            </a:r>
            <a:endParaRPr lang="en-US" sz="4400"/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4114800"/>
            <a:ext cx="8305800" cy="2133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Abstractions of the actual data organization in main memory</a:t>
            </a:r>
          </a:p>
          <a:p>
            <a:pPr eaLnBrk="1" hangingPunct="1"/>
            <a:r>
              <a:rPr lang="en-US"/>
              <a:t>Allow users to perceive data as ‘logical units’ (</a:t>
            </a:r>
            <a:r>
              <a:rPr lang="en-US" sz="2400"/>
              <a:t>e.g.: arrangement in rows and columns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6858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165350" algn="l"/>
              </a:tabLst>
            </a:pPr>
            <a:r>
              <a:rPr lang="en-US"/>
              <a:t>7.4: Push / Pop  (to print inverse linked list) 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6867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219200"/>
            <a:ext cx="4205288" cy="4953000"/>
          </a:xfrm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876800" y="1219200"/>
            <a:ext cx="3568700" cy="4953000"/>
            <a:chOff x="3120" y="576"/>
            <a:chExt cx="2248" cy="3488"/>
          </a:xfrm>
        </p:grpSpPr>
        <p:pic>
          <p:nvPicPr>
            <p:cNvPr id="36869" name="Picture 4" descr="fig"/>
            <p:cNvPicPr>
              <a:picLocks noChangeAspect="1" noChangeArrowheads="1"/>
            </p:cNvPicPr>
            <p:nvPr/>
          </p:nvPicPr>
          <p:blipFill>
            <a:blip r:embed="rId3" cstate="print"/>
            <a:srcRect l="48441" b="48431"/>
            <a:stretch>
              <a:fillRect/>
            </a:stretch>
          </p:blipFill>
          <p:spPr bwMode="auto">
            <a:xfrm>
              <a:off x="3120" y="576"/>
              <a:ext cx="2248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870" name="Picture 5" descr="fig"/>
            <p:cNvPicPr>
              <a:picLocks noChangeAspect="1" noChangeArrowheads="1"/>
            </p:cNvPicPr>
            <p:nvPr/>
          </p:nvPicPr>
          <p:blipFill>
            <a:blip r:embed="rId3" cstate="print"/>
            <a:srcRect l="48441" t="48431"/>
            <a:stretch>
              <a:fillRect/>
            </a:stretch>
          </p:blipFill>
          <p:spPr bwMode="auto">
            <a:xfrm>
              <a:off x="3120" y="2256"/>
              <a:ext cx="2248" cy="1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7.4: A Stack in Memory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7891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3600" y="1524000"/>
            <a:ext cx="5181600" cy="2147888"/>
          </a:xfrm>
        </p:spPr>
      </p:pic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457200" y="37338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Here: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conceptual structure close to identical to actual structure in memory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5257800"/>
            <a:ext cx="8305800" cy="1143000"/>
            <a:chOff x="288" y="3312"/>
            <a:chExt cx="5232" cy="720"/>
          </a:xfrm>
        </p:grpSpPr>
        <p:sp>
          <p:nvSpPr>
            <p:cNvPr id="37894" name="Line 5"/>
            <p:cNvSpPr>
              <a:spLocks noChangeShapeType="1"/>
            </p:cNvSpPr>
            <p:nvPr/>
          </p:nvSpPr>
          <p:spPr bwMode="auto">
            <a:xfrm flipH="1">
              <a:off x="3984" y="37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5" name="Rectangle 6"/>
            <p:cNvSpPr>
              <a:spLocks noChangeArrowheads="1"/>
            </p:cNvSpPr>
            <p:nvPr/>
          </p:nvSpPr>
          <p:spPr bwMode="auto">
            <a:xfrm>
              <a:off x="288" y="3312"/>
              <a:ext cx="5232" cy="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3200" dirty="0"/>
                <a:t>If maximum stack-size unknown: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800" dirty="0"/>
                <a:t>pointers can be used ( </a:t>
              </a:r>
              <a:r>
                <a:rPr lang="en-US" dirty="0"/>
                <a:t>=&gt; conceptual = actual structure</a:t>
              </a:r>
              <a:r>
                <a:rPr lang="en-US" sz="2800" dirty="0"/>
                <a:t> 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165350" algn="l"/>
              </a:tabLst>
            </a:pPr>
            <a:r>
              <a:rPr lang="en-US"/>
              <a:t>Chapter 7 - Data Structures: Conclusions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915" name="Rectangle 1027"/>
          <p:cNvSpPr>
            <a:spLocks noChangeArrowheads="1"/>
          </p:cNvSpPr>
          <p:nvPr/>
        </p:nvSpPr>
        <p:spPr bwMode="auto">
          <a:xfrm>
            <a:off x="381000" y="1371600"/>
            <a:ext cx="8382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Pointers: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basic aid in definition of </a:t>
            </a:r>
            <a:r>
              <a:rPr lang="en-US" sz="2800" i="1"/>
              <a:t>dynamic</a:t>
            </a:r>
            <a:r>
              <a:rPr lang="en-US" sz="2800"/>
              <a:t> data structures</a:t>
            </a:r>
          </a:p>
        </p:txBody>
      </p:sp>
      <p:sp>
        <p:nvSpPr>
          <p:cNvPr id="124932" name="Rectangle 1028"/>
          <p:cNvSpPr>
            <a:spLocks noChangeArrowheads="1"/>
          </p:cNvSpPr>
          <p:nvPr/>
        </p:nvSpPr>
        <p:spPr bwMode="auto">
          <a:xfrm>
            <a:off x="381000" y="2514600"/>
            <a:ext cx="8382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Often used data structures: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Arrays	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Lists	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Stacks	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ChangeArrowheads="1"/>
          </p:cNvSpPr>
          <p:nvPr/>
        </p:nvSpPr>
        <p:spPr bwMode="auto">
          <a:xfrm>
            <a:off x="0" y="0"/>
            <a:ext cx="8763000" cy="1676400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36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5400" b="1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4800" b="1">
                <a:solidFill>
                  <a:schemeClr val="bg1"/>
                </a:solidFill>
                <a:latin typeface="Arial" charset="0"/>
              </a:rPr>
              <a:t>                              </a:t>
            </a:r>
          </a:p>
          <a:p>
            <a:pPr algn="r"/>
            <a:r>
              <a:rPr lang="en-US" sz="4000" b="1">
                <a:solidFill>
                  <a:schemeClr val="bg1"/>
                </a:solidFill>
                <a:latin typeface="Arial" charset="0"/>
              </a:rPr>
              <a:t>C H A P T E R</a:t>
            </a:r>
            <a:r>
              <a:rPr lang="en-US" sz="3600" b="1">
                <a:solidFill>
                  <a:schemeClr val="bg1"/>
                </a:solidFill>
                <a:latin typeface="Arial" charset="0"/>
              </a:rPr>
              <a:t>   </a:t>
            </a:r>
            <a:r>
              <a:rPr lang="en-US" sz="7200" b="1">
                <a:solidFill>
                  <a:schemeClr val="bg1"/>
                </a:solidFill>
                <a:latin typeface="Arial" charset="0"/>
              </a:rPr>
              <a:t>8</a:t>
            </a:r>
            <a:endParaRPr 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114800" y="33528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505200" y="1676400"/>
            <a:ext cx="5257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4000" b="1">
                <a:latin typeface="Arial" charset="0"/>
              </a:rPr>
              <a:t>File Structures</a:t>
            </a:r>
            <a:endParaRPr lang="en-US" sz="4400"/>
          </a:p>
        </p:txBody>
      </p:sp>
      <p:sp>
        <p:nvSpPr>
          <p:cNvPr id="3077" name="Rectangle 7"/>
          <p:cNvSpPr>
            <a:spLocks noGrp="1" noChangeArrowheads="1"/>
          </p:cNvSpPr>
          <p:nvPr>
            <p:ph idx="1"/>
          </p:nvPr>
        </p:nvSpPr>
        <p:spPr>
          <a:xfrm>
            <a:off x="381000" y="4114800"/>
            <a:ext cx="8305800" cy="2133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/>
              <a:t>Abstractions of the actual data organization on </a:t>
            </a:r>
            <a:r>
              <a:rPr lang="en-US" i="1"/>
              <a:t>mass storage</a:t>
            </a:r>
            <a:endParaRPr lang="en-US"/>
          </a:p>
          <a:p>
            <a:pPr eaLnBrk="1" hangingPunct="1"/>
            <a:r>
              <a:rPr lang="en-US"/>
              <a:t>Again: differences between </a:t>
            </a:r>
            <a:r>
              <a:rPr lang="en-US" i="1"/>
              <a:t>conceptual</a:t>
            </a:r>
            <a:r>
              <a:rPr lang="en-US"/>
              <a:t> and </a:t>
            </a:r>
            <a:r>
              <a:rPr lang="en-US" i="1"/>
              <a:t>actual</a:t>
            </a:r>
            <a:r>
              <a:rPr lang="en-US"/>
              <a:t> data organization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352800"/>
            <a:ext cx="4572000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cs typeface="Times New Roman" pitchFamily="18" charset="0"/>
              </a:rPr>
              <a:t>Reference: Computer Science an Overview</a:t>
            </a:r>
          </a:p>
          <a:p>
            <a:pPr>
              <a:lnSpc>
                <a:spcPct val="90000"/>
              </a:lnSpc>
            </a:pPr>
            <a:r>
              <a:rPr lang="en-US" sz="1600" b="1">
                <a:cs typeface="Times New Roman" pitchFamily="18" charset="0"/>
              </a:rPr>
              <a:t>Author: J. Glenn Brook Shear</a:t>
            </a:r>
          </a:p>
          <a:p>
            <a:pPr>
              <a:lnSpc>
                <a:spcPct val="90000"/>
              </a:lnSpc>
            </a:pPr>
            <a:r>
              <a:rPr lang="en-US" sz="1600" b="1">
                <a:cs typeface="Times New Roman" pitchFamily="18" charset="0"/>
              </a:rPr>
              <a:t>6</a:t>
            </a:r>
            <a:r>
              <a:rPr lang="en-US" sz="1600" b="1" baseline="30000">
                <a:cs typeface="Times New Roman" pitchFamily="18" charset="0"/>
              </a:rPr>
              <a:t>th</a:t>
            </a:r>
            <a:r>
              <a:rPr lang="en-US" sz="1600" b="1">
                <a:cs typeface="Times New Roman" pitchFamily="18" charset="0"/>
              </a:rPr>
              <a:t> Edition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build="allAtOnce"/>
      <p:bldP spid="7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8.1: Files, Directories &amp; the Operating System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OS storage structure: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conceptual hierarchy of </a:t>
            </a:r>
            <a:r>
              <a:rPr lang="en-US" sz="2800" i="1"/>
              <a:t>directories</a:t>
            </a:r>
            <a:r>
              <a:rPr lang="en-US" sz="2800"/>
              <a:t> and </a:t>
            </a:r>
            <a:r>
              <a:rPr lang="en-US" sz="2800" i="1"/>
              <a:t>files</a:t>
            </a:r>
            <a:endParaRPr lang="en-US" sz="2800"/>
          </a:p>
        </p:txBody>
      </p:sp>
      <p:pic>
        <p:nvPicPr>
          <p:cNvPr id="29700" name="Picture 5" descr="QmailL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667000"/>
            <a:ext cx="4343400" cy="370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38200" y="3429000"/>
            <a:ext cx="2819400" cy="2743200"/>
            <a:chOff x="1200" y="2160"/>
            <a:chExt cx="1776" cy="1728"/>
          </a:xfrm>
        </p:grpSpPr>
        <p:sp>
          <p:nvSpPr>
            <p:cNvPr id="29706" name="Oval 6"/>
            <p:cNvSpPr>
              <a:spLocks noChangeArrowheads="1"/>
            </p:cNvSpPr>
            <p:nvPr/>
          </p:nvSpPr>
          <p:spPr bwMode="auto">
            <a:xfrm>
              <a:off x="2400" y="2160"/>
              <a:ext cx="576" cy="1728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7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768" cy="336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Text Box 8"/>
            <p:cNvSpPr txBox="1">
              <a:spLocks noChangeArrowheads="1"/>
            </p:cNvSpPr>
            <p:nvPr/>
          </p:nvSpPr>
          <p:spPr bwMode="auto">
            <a:xfrm>
              <a:off x="1200" y="2400"/>
              <a:ext cx="904" cy="247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</a:rPr>
                <a:t>directory tree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95800" y="4267200"/>
            <a:ext cx="3194050" cy="1828800"/>
            <a:chOff x="2832" y="2688"/>
            <a:chExt cx="2012" cy="1152"/>
          </a:xfrm>
        </p:grpSpPr>
        <p:sp>
          <p:nvSpPr>
            <p:cNvPr id="29703" name="Oval 11"/>
            <p:cNvSpPr>
              <a:spLocks noChangeArrowheads="1"/>
            </p:cNvSpPr>
            <p:nvPr/>
          </p:nvSpPr>
          <p:spPr bwMode="auto">
            <a:xfrm>
              <a:off x="2832" y="2832"/>
              <a:ext cx="672" cy="1008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4" name="Line 12"/>
            <p:cNvSpPr>
              <a:spLocks noChangeShapeType="1"/>
            </p:cNvSpPr>
            <p:nvPr/>
          </p:nvSpPr>
          <p:spPr bwMode="auto">
            <a:xfrm flipH="1">
              <a:off x="3504" y="2928"/>
              <a:ext cx="1152" cy="384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Text Box 13"/>
            <p:cNvSpPr txBox="1">
              <a:spLocks noChangeArrowheads="1"/>
            </p:cNvSpPr>
            <p:nvPr/>
          </p:nvSpPr>
          <p:spPr bwMode="auto">
            <a:xfrm>
              <a:off x="4464" y="2688"/>
              <a:ext cx="380" cy="247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</a:rPr>
                <a:t>files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8.1: Files: Conceptual vs. Actual View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0723" name="Picture 5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590800"/>
            <a:ext cx="6477000" cy="3254375"/>
          </a:xfrm>
        </p:spPr>
      </p:pic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View at OS-level is conceptual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actual storage may differ significantly!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791200" y="3276600"/>
            <a:ext cx="2819400" cy="3292475"/>
            <a:chOff x="3648" y="2064"/>
            <a:chExt cx="1776" cy="2074"/>
          </a:xfrm>
        </p:grpSpPr>
        <p:pic>
          <p:nvPicPr>
            <p:cNvPr id="30726" name="Picture 7" descr="sectors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48" y="3097"/>
              <a:ext cx="1776" cy="10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Line 8"/>
            <p:cNvSpPr>
              <a:spLocks noChangeShapeType="1"/>
            </p:cNvSpPr>
            <p:nvPr/>
          </p:nvSpPr>
          <p:spPr bwMode="auto">
            <a:xfrm>
              <a:off x="3792" y="2064"/>
              <a:ext cx="864" cy="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8" name="Line 9"/>
            <p:cNvSpPr>
              <a:spLocks noChangeShapeType="1"/>
            </p:cNvSpPr>
            <p:nvPr/>
          </p:nvSpPr>
          <p:spPr bwMode="auto">
            <a:xfrm>
              <a:off x="4656" y="2064"/>
              <a:ext cx="0" cy="168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>
              <a:off x="3792" y="2160"/>
              <a:ext cx="672" cy="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 flipH="1">
              <a:off x="4464" y="2160"/>
              <a:ext cx="0" cy="1296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12"/>
            <p:cNvSpPr>
              <a:spLocks noChangeShapeType="1"/>
            </p:cNvSpPr>
            <p:nvPr/>
          </p:nvSpPr>
          <p:spPr bwMode="auto">
            <a:xfrm>
              <a:off x="3792" y="2256"/>
              <a:ext cx="288" cy="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 flipH="1">
              <a:off x="4080" y="2256"/>
              <a:ext cx="0" cy="1440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8.2: Sequential Files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1747" name="Picture 5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209800" y="2514600"/>
            <a:ext cx="4495800" cy="3190875"/>
          </a:xfrm>
        </p:spPr>
      </p:pic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To ‘remember’ where data resides on disk, the OS maintains a list of sectors for each file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533400" y="58674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Result: </a:t>
            </a:r>
            <a:r>
              <a:rPr lang="en-US" sz="3200" i="1"/>
              <a:t>sequential view</a:t>
            </a:r>
            <a:r>
              <a:rPr lang="en-US" sz="3200"/>
              <a:t> of scattered set of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8.2: Text Files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457200" y="1295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Sequential file consisting of long string of encoded characters (</a:t>
            </a:r>
            <a:r>
              <a:rPr lang="en-US"/>
              <a:t>e.g. ASCII-code</a:t>
            </a:r>
            <a:r>
              <a:rPr lang="en-US" sz="320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But: character-string still interpreted by word processor!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895600"/>
            <a:ext cx="29194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2895600"/>
            <a:ext cx="29321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Text Box 14"/>
          <p:cNvSpPr txBox="1">
            <a:spLocks noChangeArrowheads="1"/>
          </p:cNvSpPr>
          <p:nvPr/>
        </p:nvSpPr>
        <p:spPr bwMode="auto">
          <a:xfrm>
            <a:off x="5334000" y="6172200"/>
            <a:ext cx="258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Same file in “MS Word”</a:t>
            </a:r>
          </a:p>
        </p:txBody>
      </p:sp>
      <p:sp>
        <p:nvSpPr>
          <p:cNvPr id="32775" name="Text Box 15"/>
          <p:cNvSpPr txBox="1">
            <a:spLocks noChangeArrowheads="1"/>
          </p:cNvSpPr>
          <p:nvPr/>
        </p:nvSpPr>
        <p:spPr bwMode="auto">
          <a:xfrm>
            <a:off x="1828800" y="6172200"/>
            <a:ext cx="191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File in “Notepad”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tabLst>
                <a:tab pos="1947863" algn="l"/>
              </a:tabLst>
            </a:pPr>
            <a:r>
              <a:rPr lang="en-US" sz="3200" dirty="0"/>
              <a:t>8.2: Text files &amp; Markup Languages (e.g. HTML)</a:t>
            </a:r>
            <a:endParaRPr lang="en-US" sz="3200" dirty="0">
              <a:solidFill>
                <a:srgbClr val="0000FF"/>
              </a:solidFill>
            </a:endParaRPr>
          </a:p>
        </p:txBody>
      </p:sp>
      <p:pic>
        <p:nvPicPr>
          <p:cNvPr id="33795" name="Picture 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51816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371600" y="1676400"/>
            <a:ext cx="7251700" cy="4800600"/>
            <a:chOff x="864" y="1056"/>
            <a:chExt cx="4568" cy="3024"/>
          </a:xfrm>
        </p:grpSpPr>
        <p:sp>
          <p:nvSpPr>
            <p:cNvPr id="33797" name="Oval 34"/>
            <p:cNvSpPr>
              <a:spLocks noChangeArrowheads="1"/>
            </p:cNvSpPr>
            <p:nvPr/>
          </p:nvSpPr>
          <p:spPr bwMode="auto">
            <a:xfrm>
              <a:off x="864" y="1728"/>
              <a:ext cx="2640" cy="2160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3798" name="AutoShape 35"/>
            <p:cNvCxnSpPr>
              <a:cxnSpLocks noChangeShapeType="1"/>
              <a:stCxn id="33797" idx="0"/>
            </p:cNvCxnSpPr>
            <p:nvPr/>
          </p:nvCxnSpPr>
          <p:spPr bwMode="auto">
            <a:xfrm rot="-5400000">
              <a:off x="2814" y="426"/>
              <a:ext cx="664" cy="1924"/>
            </a:xfrm>
            <a:prstGeom prst="curvedConnector3">
              <a:avLst>
                <a:gd name="adj1" fmla="val 187500"/>
              </a:avLst>
            </a:prstGeom>
            <a:noFill/>
            <a:ln w="25400">
              <a:solidFill>
                <a:srgbClr val="0099FF"/>
              </a:solidFill>
              <a:round/>
              <a:headEnd/>
              <a:tailEnd type="triangle" w="med" len="med"/>
            </a:ln>
          </p:spPr>
        </p:cxnSp>
        <p:pic>
          <p:nvPicPr>
            <p:cNvPr id="33799" name="Picture 3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84" y="1056"/>
              <a:ext cx="2648" cy="3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8.2: From actual storage to conceptual view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4819" name="Picture 9" descr="sector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953000"/>
            <a:ext cx="2819400" cy="165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Line 11"/>
          <p:cNvSpPr>
            <a:spLocks noChangeShapeType="1"/>
          </p:cNvSpPr>
          <p:nvPr/>
        </p:nvSpPr>
        <p:spPr bwMode="auto">
          <a:xfrm>
            <a:off x="4800600" y="4419600"/>
            <a:ext cx="0" cy="1560513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13"/>
          <p:cNvSpPr>
            <a:spLocks noChangeShapeType="1"/>
          </p:cNvSpPr>
          <p:nvPr/>
        </p:nvSpPr>
        <p:spPr bwMode="auto">
          <a:xfrm flipH="1">
            <a:off x="4495800" y="3962400"/>
            <a:ext cx="0" cy="1560513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15"/>
          <p:cNvSpPr>
            <a:spLocks noChangeShapeType="1"/>
          </p:cNvSpPr>
          <p:nvPr/>
        </p:nvSpPr>
        <p:spPr bwMode="auto">
          <a:xfrm flipH="1">
            <a:off x="3886200" y="4419600"/>
            <a:ext cx="0" cy="1408113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18"/>
          <p:cNvSpPr>
            <a:spLocks noChangeArrowheads="1"/>
          </p:cNvSpPr>
          <p:nvPr/>
        </p:nvSpPr>
        <p:spPr bwMode="auto">
          <a:xfrm>
            <a:off x="2133600" y="3429000"/>
            <a:ext cx="4572000" cy="533400"/>
          </a:xfrm>
          <a:prstGeom prst="rect">
            <a:avLst/>
          </a:prstGeom>
          <a:solidFill>
            <a:srgbClr val="CCFFFF"/>
          </a:solidFill>
          <a:ln w="254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19"/>
          <p:cNvSpPr>
            <a:spLocks noChangeShapeType="1"/>
          </p:cNvSpPr>
          <p:nvPr/>
        </p:nvSpPr>
        <p:spPr bwMode="auto">
          <a:xfrm>
            <a:off x="3657600" y="3429000"/>
            <a:ext cx="0" cy="533400"/>
          </a:xfrm>
          <a:prstGeom prst="line">
            <a:avLst/>
          </a:prstGeom>
          <a:noFill/>
          <a:ln w="25400">
            <a:solidFill>
              <a:srgbClr val="0099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20"/>
          <p:cNvSpPr>
            <a:spLocks noChangeShapeType="1"/>
          </p:cNvSpPr>
          <p:nvPr/>
        </p:nvSpPr>
        <p:spPr bwMode="auto">
          <a:xfrm>
            <a:off x="5181600" y="3429000"/>
            <a:ext cx="0" cy="533400"/>
          </a:xfrm>
          <a:prstGeom prst="line">
            <a:avLst/>
          </a:prstGeom>
          <a:noFill/>
          <a:ln w="25400">
            <a:solidFill>
              <a:srgbClr val="0099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Line 22"/>
          <p:cNvSpPr>
            <a:spLocks noChangeShapeType="1"/>
          </p:cNvSpPr>
          <p:nvPr/>
        </p:nvSpPr>
        <p:spPr bwMode="auto">
          <a:xfrm>
            <a:off x="2895600" y="3962400"/>
            <a:ext cx="0" cy="457200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23"/>
          <p:cNvSpPr>
            <a:spLocks noChangeShapeType="1"/>
          </p:cNvSpPr>
          <p:nvPr/>
        </p:nvSpPr>
        <p:spPr bwMode="auto">
          <a:xfrm>
            <a:off x="2895600" y="4419600"/>
            <a:ext cx="990600" cy="0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Line 24"/>
          <p:cNvSpPr>
            <a:spLocks noChangeShapeType="1"/>
          </p:cNvSpPr>
          <p:nvPr/>
        </p:nvSpPr>
        <p:spPr bwMode="auto">
          <a:xfrm>
            <a:off x="4800600" y="4419600"/>
            <a:ext cx="1143000" cy="0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25"/>
          <p:cNvSpPr>
            <a:spLocks noChangeShapeType="1"/>
          </p:cNvSpPr>
          <p:nvPr/>
        </p:nvSpPr>
        <p:spPr bwMode="auto">
          <a:xfrm>
            <a:off x="5943600" y="3962400"/>
            <a:ext cx="0" cy="457200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26"/>
          <p:cNvSpPr txBox="1">
            <a:spLocks noChangeArrowheads="1"/>
          </p:cNvSpPr>
          <p:nvPr/>
        </p:nvSpPr>
        <p:spPr bwMode="auto">
          <a:xfrm>
            <a:off x="6877050" y="3505200"/>
            <a:ext cx="1612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99FF"/>
                </a:solidFill>
              </a:rPr>
              <a:t>sequential view</a:t>
            </a:r>
          </a:p>
        </p:txBody>
      </p:sp>
      <p:sp>
        <p:nvSpPr>
          <p:cNvPr id="34831" name="Text Box 28"/>
          <p:cNvSpPr txBox="1">
            <a:spLocks noChangeArrowheads="1"/>
          </p:cNvSpPr>
          <p:nvPr/>
        </p:nvSpPr>
        <p:spPr bwMode="auto">
          <a:xfrm>
            <a:off x="381000" y="2743200"/>
            <a:ext cx="3695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99FF"/>
                </a:solidFill>
              </a:rPr>
              <a:t>Interpretation by Application Program</a:t>
            </a:r>
          </a:p>
        </p:txBody>
      </p:sp>
      <p:sp>
        <p:nvSpPr>
          <p:cNvPr id="34832" name="Line 29"/>
          <p:cNvSpPr>
            <a:spLocks noChangeShapeType="1"/>
          </p:cNvSpPr>
          <p:nvPr/>
        </p:nvSpPr>
        <p:spPr bwMode="auto">
          <a:xfrm flipH="1" flipV="1">
            <a:off x="4495800" y="2514600"/>
            <a:ext cx="0" cy="914400"/>
          </a:xfrm>
          <a:prstGeom prst="line">
            <a:avLst/>
          </a:prstGeom>
          <a:noFill/>
          <a:ln w="25400">
            <a:solidFill>
              <a:srgbClr val="0099FF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4833" name="Picture 3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914400"/>
            <a:ext cx="2890838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34" name="Text Box 31"/>
          <p:cNvSpPr txBox="1">
            <a:spLocks noChangeArrowheads="1"/>
          </p:cNvSpPr>
          <p:nvPr/>
        </p:nvSpPr>
        <p:spPr bwMode="auto">
          <a:xfrm>
            <a:off x="381000" y="4648200"/>
            <a:ext cx="308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99FF"/>
                </a:solidFill>
              </a:rPr>
              <a:t>Assembly by Operating System</a:t>
            </a:r>
          </a:p>
        </p:txBody>
      </p:sp>
      <p:sp>
        <p:nvSpPr>
          <p:cNvPr id="34835" name="Text Box 32"/>
          <p:cNvSpPr txBox="1">
            <a:spLocks noChangeArrowheads="1"/>
          </p:cNvSpPr>
          <p:nvPr/>
        </p:nvSpPr>
        <p:spPr bwMode="auto">
          <a:xfrm>
            <a:off x="6978650" y="57912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99FF"/>
                </a:solidFill>
              </a:rPr>
              <a:t>actual storage</a:t>
            </a:r>
          </a:p>
        </p:txBody>
      </p:sp>
      <p:sp>
        <p:nvSpPr>
          <p:cNvPr id="34836" name="Text Box 33"/>
          <p:cNvSpPr txBox="1">
            <a:spLocks noChangeArrowheads="1"/>
          </p:cNvSpPr>
          <p:nvPr/>
        </p:nvSpPr>
        <p:spPr bwMode="auto">
          <a:xfrm>
            <a:off x="6858000" y="13716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99FF"/>
                </a:solidFill>
              </a:rPr>
              <a:t>conceptual view</a:t>
            </a:r>
          </a:p>
        </p:txBody>
      </p:sp>
      <p:sp>
        <p:nvSpPr>
          <p:cNvPr id="34837" name="Line 34"/>
          <p:cNvSpPr>
            <a:spLocks noChangeShapeType="1"/>
          </p:cNvSpPr>
          <p:nvPr/>
        </p:nvSpPr>
        <p:spPr bwMode="auto">
          <a:xfrm flipV="1">
            <a:off x="7772400" y="3886200"/>
            <a:ext cx="0" cy="1905000"/>
          </a:xfrm>
          <a:prstGeom prst="line">
            <a:avLst/>
          </a:prstGeom>
          <a:noFill/>
          <a:ln w="25400">
            <a:solidFill>
              <a:srgbClr val="0099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35"/>
          <p:cNvSpPr>
            <a:spLocks noChangeShapeType="1"/>
          </p:cNvSpPr>
          <p:nvPr/>
        </p:nvSpPr>
        <p:spPr bwMode="auto">
          <a:xfrm flipV="1">
            <a:off x="7772400" y="1752600"/>
            <a:ext cx="0" cy="1752600"/>
          </a:xfrm>
          <a:prstGeom prst="line">
            <a:avLst/>
          </a:prstGeom>
          <a:noFill/>
          <a:ln w="25400">
            <a:solidFill>
              <a:srgbClr val="0099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Text Box 36"/>
          <p:cNvSpPr txBox="1">
            <a:spLocks noChangeArrowheads="1"/>
          </p:cNvSpPr>
          <p:nvPr/>
        </p:nvSpPr>
        <p:spPr bwMode="auto">
          <a:xfrm>
            <a:off x="381000" y="3505200"/>
            <a:ext cx="1765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rgbClr val="0099FF"/>
                </a:solidFill>
              </a:rPr>
              <a:t>Sequential buffer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006600" algn="l"/>
              </a:tabLst>
            </a:pPr>
            <a:r>
              <a:rPr lang="en-US"/>
              <a:t>7.1: Data Structure Basics: Pointers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57200" y="1447800"/>
            <a:ext cx="8305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Pointers: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pointer = location in memory that contains the address of another location in memory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81000" y="2895600"/>
            <a:ext cx="8382000" cy="3344863"/>
            <a:chOff x="240" y="1824"/>
            <a:chExt cx="5280" cy="2107"/>
          </a:xfrm>
        </p:grpSpPr>
        <p:pic>
          <p:nvPicPr>
            <p:cNvPr id="28684" name="Picture 5" descr="fi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0" y="2592"/>
              <a:ext cx="5232" cy="1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685" name="Rectangle 6"/>
            <p:cNvSpPr>
              <a:spLocks noChangeArrowheads="1"/>
            </p:cNvSpPr>
            <p:nvPr/>
          </p:nvSpPr>
          <p:spPr bwMode="auto">
            <a:xfrm>
              <a:off x="288" y="1824"/>
              <a:ext cx="523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so: pointer </a:t>
              </a:r>
              <a:r>
                <a:rPr lang="en-US" sz="2800" i="1"/>
                <a:t>points</a:t>
              </a:r>
              <a:r>
                <a:rPr lang="en-US" sz="2800"/>
                <a:t> to data positioned elsewhere in memory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81000" y="3962400"/>
            <a:ext cx="8153400" cy="1582738"/>
            <a:chOff x="240" y="2400"/>
            <a:chExt cx="5136" cy="997"/>
          </a:xfrm>
        </p:grpSpPr>
        <p:sp>
          <p:nvSpPr>
            <p:cNvPr id="28678" name="Rectangle 8"/>
            <p:cNvSpPr>
              <a:spLocks noChangeArrowheads="1"/>
            </p:cNvSpPr>
            <p:nvPr/>
          </p:nvSpPr>
          <p:spPr bwMode="auto">
            <a:xfrm>
              <a:off x="1296" y="3157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F02A</a:t>
              </a:r>
            </a:p>
          </p:txBody>
        </p:sp>
        <p:sp>
          <p:nvSpPr>
            <p:cNvPr id="28679" name="Rectangle 10"/>
            <p:cNvSpPr>
              <a:spLocks noChangeArrowheads="1"/>
            </p:cNvSpPr>
            <p:nvPr/>
          </p:nvSpPr>
          <p:spPr bwMode="auto">
            <a:xfrm>
              <a:off x="2112" y="2400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F02A</a:t>
              </a:r>
              <a:endParaRPr lang="en-US" sz="2000"/>
            </a:p>
          </p:txBody>
        </p:sp>
        <p:sp>
          <p:nvSpPr>
            <p:cNvPr id="28680" name="Rectangle 15"/>
            <p:cNvSpPr>
              <a:spLocks noChangeArrowheads="1"/>
            </p:cNvSpPr>
            <p:nvPr/>
          </p:nvSpPr>
          <p:spPr bwMode="auto">
            <a:xfrm>
              <a:off x="3072" y="3157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FF8C</a:t>
              </a:r>
            </a:p>
          </p:txBody>
        </p:sp>
        <p:sp>
          <p:nvSpPr>
            <p:cNvPr id="28681" name="Rectangle 16"/>
            <p:cNvSpPr>
              <a:spLocks noChangeArrowheads="1"/>
            </p:cNvSpPr>
            <p:nvPr/>
          </p:nvSpPr>
          <p:spPr bwMode="auto">
            <a:xfrm>
              <a:off x="3888" y="2400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FF8C</a:t>
              </a:r>
              <a:endParaRPr lang="en-US" sz="2000"/>
            </a:p>
          </p:txBody>
        </p:sp>
        <p:sp>
          <p:nvSpPr>
            <p:cNvPr id="28682" name="Rectangle 18"/>
            <p:cNvSpPr>
              <a:spLocks noChangeArrowheads="1"/>
            </p:cNvSpPr>
            <p:nvPr/>
          </p:nvSpPr>
          <p:spPr bwMode="auto">
            <a:xfrm>
              <a:off x="4848" y="3157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64B0</a:t>
              </a:r>
            </a:p>
          </p:txBody>
        </p:sp>
        <p:sp>
          <p:nvSpPr>
            <p:cNvPr id="28683" name="Rectangle 19"/>
            <p:cNvSpPr>
              <a:spLocks noChangeArrowheads="1"/>
            </p:cNvSpPr>
            <p:nvPr/>
          </p:nvSpPr>
          <p:spPr bwMode="auto">
            <a:xfrm>
              <a:off x="240" y="2400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1800"/>
                <a:t>64B0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/>
          <a:lstStyle/>
          <a:p>
            <a:pPr eaLnBrk="1" hangingPunct="1">
              <a:tabLst>
                <a:tab pos="2006600" algn="l"/>
              </a:tabLst>
            </a:pPr>
            <a:r>
              <a:rPr lang="en-US"/>
              <a:t>8.2: Data Conversion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5843" name="Rectangle 10"/>
          <p:cNvSpPr>
            <a:spLocks noChangeArrowheads="1"/>
          </p:cNvSpPr>
          <p:nvPr/>
        </p:nvSpPr>
        <p:spPr bwMode="auto">
          <a:xfrm>
            <a:off x="457200" y="1295400"/>
            <a:ext cx="8229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When programming: note that data transfer to/from file may involve data conversion: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e.g., from two’s complement notation to ASCII: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3048000"/>
            <a:ext cx="6400800" cy="2667000"/>
            <a:chOff x="672" y="1968"/>
            <a:chExt cx="4704" cy="2052"/>
          </a:xfrm>
        </p:grpSpPr>
        <p:pic>
          <p:nvPicPr>
            <p:cNvPr id="35846" name="Picture 8" descr="Fi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1968"/>
              <a:ext cx="3312" cy="1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847" name="Picture 9" descr="Fi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80" y="3124"/>
              <a:ext cx="3696" cy="8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5848" name="AutoShape 11"/>
            <p:cNvCxnSpPr>
              <a:cxnSpLocks noChangeShapeType="1"/>
            </p:cNvCxnSpPr>
            <p:nvPr/>
          </p:nvCxnSpPr>
          <p:spPr bwMode="auto">
            <a:xfrm rot="10800000" flipV="1">
              <a:off x="1752" y="2256"/>
              <a:ext cx="2232" cy="960"/>
            </a:xfrm>
            <a:prstGeom prst="curvedConnector4">
              <a:avLst>
                <a:gd name="adj1" fmla="val -57083"/>
                <a:gd name="adj2" fmla="val 50935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457200" y="57912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So: again it’s about the </a:t>
            </a:r>
            <a:r>
              <a:rPr lang="en-US" sz="3200" i="1"/>
              <a:t>interpretation</a:t>
            </a:r>
            <a:r>
              <a:rPr lang="en-US" sz="3200"/>
              <a:t> of data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90600"/>
          </a:xfrm>
        </p:spPr>
        <p:txBody>
          <a:bodyPr/>
          <a:lstStyle/>
          <a:p>
            <a:pPr eaLnBrk="1" hangingPunct="1"/>
            <a:r>
              <a:rPr lang="en-US"/>
              <a:t>8.3: Quick File Access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457200" y="1295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Disadvantage of sequential files: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no quick access to particular file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Two techniques to overcome this problem: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(1) </a:t>
            </a:r>
            <a:r>
              <a:rPr lang="en-US" sz="2800" i="1"/>
              <a:t>Indexing</a:t>
            </a:r>
            <a:r>
              <a:rPr lang="en-US" sz="2800"/>
              <a:t> or (2) </a:t>
            </a:r>
            <a:r>
              <a:rPr lang="en-US" sz="2800" i="1"/>
              <a:t>Hashing</a:t>
            </a:r>
            <a:endParaRPr lang="en-US" sz="280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04800" y="4419600"/>
            <a:ext cx="1524000" cy="1839913"/>
            <a:chOff x="192" y="2832"/>
            <a:chExt cx="960" cy="1159"/>
          </a:xfrm>
        </p:grpSpPr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672" y="2832"/>
              <a:ext cx="480" cy="110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Text Box 16"/>
            <p:cNvSpPr txBox="1">
              <a:spLocks noChangeArrowheads="1"/>
            </p:cNvSpPr>
            <p:nvPr/>
          </p:nvSpPr>
          <p:spPr bwMode="auto">
            <a:xfrm>
              <a:off x="192" y="3744"/>
              <a:ext cx="396" cy="247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</a:rPr>
                <a:t>keys</a:t>
              </a:r>
            </a:p>
          </p:txBody>
        </p:sp>
        <p:sp>
          <p:nvSpPr>
            <p:cNvPr id="1042" name="Line 17"/>
            <p:cNvSpPr>
              <a:spLocks noChangeShapeType="1"/>
            </p:cNvSpPr>
            <p:nvPr/>
          </p:nvSpPr>
          <p:spPr bwMode="auto">
            <a:xfrm flipV="1">
              <a:off x="384" y="3360"/>
              <a:ext cx="288" cy="384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57200" y="3505200"/>
            <a:ext cx="8229600" cy="2619375"/>
            <a:chOff x="288" y="2208"/>
            <a:chExt cx="5184" cy="1650"/>
          </a:xfrm>
        </p:grpSpPr>
        <p:graphicFrame>
          <p:nvGraphicFramePr>
            <p:cNvPr id="1027" name="Object 1"/>
            <p:cNvGraphicFramePr>
              <a:graphicFrameLocks noChangeAspect="1"/>
            </p:cNvGraphicFramePr>
            <p:nvPr/>
          </p:nvGraphicFramePr>
          <p:xfrm>
            <a:off x="768" y="2832"/>
            <a:ext cx="3109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Worksheet" r:id="rId3" imgW="5827680" imgH="1923840" progId="Excel.Sheet.8">
                    <p:embed/>
                  </p:oleObj>
                </mc:Choice>
                <mc:Fallback>
                  <p:oleObj name="Worksheet" r:id="rId3" imgW="5827680" imgH="1923840" progId="Excel.Sheet.8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32"/>
                          <a:ext cx="3109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9" name="Rectangle 19"/>
            <p:cNvSpPr>
              <a:spLocks noChangeArrowheads="1"/>
            </p:cNvSpPr>
            <p:nvPr/>
          </p:nvSpPr>
          <p:spPr bwMode="auto">
            <a:xfrm>
              <a:off x="288" y="2208"/>
              <a:ext cx="5184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Indexing: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143000" y="4114800"/>
            <a:ext cx="7115175" cy="2009775"/>
            <a:chOff x="720" y="2640"/>
            <a:chExt cx="4482" cy="1266"/>
          </a:xfrm>
        </p:grpSpPr>
        <p:sp>
          <p:nvSpPr>
            <p:cNvPr id="1037" name="Text Box 12"/>
            <p:cNvSpPr txBox="1">
              <a:spLocks noChangeArrowheads="1"/>
            </p:cNvSpPr>
            <p:nvPr/>
          </p:nvSpPr>
          <p:spPr bwMode="auto">
            <a:xfrm>
              <a:off x="720" y="2640"/>
              <a:ext cx="8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/>
                <a:t>Indexed File</a:t>
              </a:r>
            </a:p>
          </p:txBody>
        </p:sp>
        <p:sp>
          <p:nvSpPr>
            <p:cNvPr id="1038" name="Text Box 13"/>
            <p:cNvSpPr txBox="1">
              <a:spLocks noChangeArrowheads="1"/>
            </p:cNvSpPr>
            <p:nvPr/>
          </p:nvSpPr>
          <p:spPr bwMode="auto">
            <a:xfrm>
              <a:off x="4464" y="2640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/>
                <a:t>Index</a:t>
              </a:r>
            </a:p>
          </p:txBody>
        </p:sp>
        <p:graphicFrame>
          <p:nvGraphicFramePr>
            <p:cNvPr id="1026" name="Object 0"/>
            <p:cNvGraphicFramePr>
              <a:graphicFrameLocks noChangeAspect="1"/>
            </p:cNvGraphicFramePr>
            <p:nvPr/>
          </p:nvGraphicFramePr>
          <p:xfrm>
            <a:off x="4512" y="2880"/>
            <a:ext cx="690" cy="1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Worksheet" r:id="rId5" imgW="1293840" imgH="1923840" progId="Excel.Sheet.8">
                    <p:embed/>
                  </p:oleObj>
                </mc:Choice>
                <mc:Fallback>
                  <p:oleObj name="Worksheet" r:id="rId5" imgW="1293840" imgH="1923840" progId="Excel.Sheet.8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880"/>
                          <a:ext cx="690" cy="1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5638800" y="3276600"/>
            <a:ext cx="2819400" cy="2895600"/>
            <a:chOff x="3552" y="2064"/>
            <a:chExt cx="1776" cy="1824"/>
          </a:xfrm>
        </p:grpSpPr>
        <p:sp>
          <p:nvSpPr>
            <p:cNvPr id="1034" name="Oval 28"/>
            <p:cNvSpPr>
              <a:spLocks noChangeArrowheads="1"/>
            </p:cNvSpPr>
            <p:nvPr/>
          </p:nvSpPr>
          <p:spPr bwMode="auto">
            <a:xfrm>
              <a:off x="4368" y="2784"/>
              <a:ext cx="960" cy="110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Text Box 29"/>
            <p:cNvSpPr txBox="1">
              <a:spLocks noChangeArrowheads="1"/>
            </p:cNvSpPr>
            <p:nvPr/>
          </p:nvSpPr>
          <p:spPr bwMode="auto">
            <a:xfrm>
              <a:off x="3552" y="2064"/>
              <a:ext cx="1412" cy="420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solidFill>
                    <a:srgbClr val="0099FF"/>
                  </a:solidFill>
                </a:rPr>
                <a:t>loaded into main</a:t>
              </a:r>
            </a:p>
            <a:p>
              <a:pPr algn="ctr"/>
              <a:r>
                <a:rPr lang="en-US" sz="1800">
                  <a:solidFill>
                    <a:srgbClr val="0099FF"/>
                  </a:solidFill>
                </a:rPr>
                <a:t>memory when opened</a:t>
              </a:r>
            </a:p>
          </p:txBody>
        </p:sp>
        <p:sp>
          <p:nvSpPr>
            <p:cNvPr id="1036" name="Line 30"/>
            <p:cNvSpPr>
              <a:spLocks noChangeShapeType="1"/>
            </p:cNvSpPr>
            <p:nvPr/>
          </p:nvSpPr>
          <p:spPr bwMode="auto">
            <a:xfrm>
              <a:off x="4224" y="2496"/>
              <a:ext cx="240" cy="528"/>
            </a:xfrm>
            <a:prstGeom prst="lin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32004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 u="sng"/>
              <a:t>Chapter 8 - Problem 10</a:t>
            </a:r>
            <a:br>
              <a:rPr lang="en-US" u="sng"/>
            </a:br>
            <a:br>
              <a:rPr lang="en-US" sz="2400" u="sng"/>
            </a:br>
            <a:r>
              <a:rPr lang="en-GB" sz="2400">
                <a:solidFill>
                  <a:srgbClr val="000099"/>
                </a:solidFill>
              </a:rPr>
              <a:t>Why is a ‘</a:t>
            </a:r>
            <a:r>
              <a:rPr lang="en-GB" sz="2400" i="1">
                <a:solidFill>
                  <a:srgbClr val="000099"/>
                </a:solidFill>
              </a:rPr>
              <a:t>patient identification number</a:t>
            </a:r>
            <a:r>
              <a:rPr lang="en-GB" sz="2400">
                <a:solidFill>
                  <a:srgbClr val="000099"/>
                </a:solidFill>
              </a:rPr>
              <a:t>’ a better choice for a key field than the last name of each patient?</a:t>
            </a:r>
            <a:br>
              <a:rPr lang="en-GB" sz="2400">
                <a:solidFill>
                  <a:srgbClr val="000099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457200" y="2438400"/>
            <a:ext cx="8305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3200"/>
              <a:t>If key unique: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additional sequential search never required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Patient’s last name is not always unique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5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90800" y="2209800"/>
            <a:ext cx="3892550" cy="4343400"/>
          </a:xfrm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8.3: Inverted Files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Variation to (single) indexing: inverted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1524000"/>
          </a:xfrm>
        </p:spPr>
        <p:txBody>
          <a:bodyPr/>
          <a:lstStyle/>
          <a:p>
            <a:pPr eaLnBrk="1" hangingPunct="1">
              <a:tabLst>
                <a:tab pos="2165350" algn="l"/>
              </a:tabLst>
            </a:pPr>
            <a:r>
              <a:rPr lang="en-US"/>
              <a:t>8.4: Hashing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8915" name="Rectangle 9"/>
          <p:cNvSpPr>
            <a:spLocks noChangeArrowheads="1"/>
          </p:cNvSpPr>
          <p:nvPr/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Disadvantage of indexing is… the index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requires extra space </a:t>
            </a:r>
            <a:endParaRPr lang="en-US" sz="2800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57200" y="23622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Solution: ‘</a:t>
            </a:r>
            <a:r>
              <a:rPr lang="en-US" sz="3200" i="1"/>
              <a:t>hashing</a:t>
            </a:r>
            <a:r>
              <a:rPr lang="en-US" sz="3200"/>
              <a:t>’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finds position in file using a key value (as in indexing)…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/>
              <a:t>… simply by identifying location </a:t>
            </a:r>
            <a:r>
              <a:rPr lang="en-US" i="1"/>
              <a:t>directly from the key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" y="3810000"/>
            <a:ext cx="7772400" cy="2500313"/>
            <a:chOff x="288" y="2400"/>
            <a:chExt cx="4896" cy="1575"/>
          </a:xfrm>
        </p:grpSpPr>
        <p:sp>
          <p:nvSpPr>
            <p:cNvPr id="38918" name="Rectangle 12"/>
            <p:cNvSpPr>
              <a:spLocks noChangeArrowheads="1"/>
            </p:cNvSpPr>
            <p:nvPr/>
          </p:nvSpPr>
          <p:spPr bwMode="auto">
            <a:xfrm>
              <a:off x="288" y="2400"/>
              <a:ext cx="2400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How?</a:t>
              </a:r>
            </a:p>
            <a:p>
              <a:pPr marL="742950" lvl="1" indent="-285750">
                <a:spcBef>
                  <a:spcPct val="20000"/>
                </a:spcBef>
                <a:buFontTx/>
                <a:buChar char="–"/>
              </a:pPr>
              <a:r>
                <a:rPr lang="en-US"/>
                <a:t>define set of ‘</a:t>
              </a:r>
              <a:r>
                <a:rPr lang="en-US" i="1"/>
                <a:t>buckets</a:t>
              </a:r>
              <a:r>
                <a:rPr lang="en-US"/>
                <a:t>’ &amp; ‘</a:t>
              </a:r>
              <a:r>
                <a:rPr lang="en-US" i="1"/>
                <a:t>hash</a:t>
              </a:r>
              <a:r>
                <a:rPr lang="en-US"/>
                <a:t> </a:t>
              </a:r>
              <a:r>
                <a:rPr lang="en-US" i="1"/>
                <a:t>function</a:t>
              </a:r>
              <a:r>
                <a:rPr lang="en-US"/>
                <a:t>’ that converts keys to bucket numbers</a:t>
              </a:r>
              <a:endParaRPr lang="en-US" sz="2800"/>
            </a:p>
          </p:txBody>
        </p:sp>
        <p:pic>
          <p:nvPicPr>
            <p:cNvPr id="38919" name="Picture 13" descr="buck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4" y="336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0" name="Picture 14" descr="buck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16" y="336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1" name="Picture 15" descr="buck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648" y="336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2" name="Picture 16" descr="buck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080" y="336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3" name="Picture 17" descr="bucket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52" y="3360"/>
              <a:ext cx="4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24" name="Text Box 18"/>
            <p:cNvSpPr txBox="1">
              <a:spLocks noChangeArrowheads="1"/>
            </p:cNvSpPr>
            <p:nvPr/>
          </p:nvSpPr>
          <p:spPr bwMode="auto">
            <a:xfrm>
              <a:off x="4464" y="3408"/>
              <a:ext cx="2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… </a:t>
              </a:r>
            </a:p>
          </p:txBody>
        </p:sp>
        <p:sp>
          <p:nvSpPr>
            <p:cNvPr id="38925" name="Text Box 23"/>
            <p:cNvSpPr txBox="1">
              <a:spLocks noChangeArrowheads="1"/>
            </p:cNvSpPr>
            <p:nvPr/>
          </p:nvSpPr>
          <p:spPr bwMode="auto">
            <a:xfrm>
              <a:off x="2784" y="2496"/>
              <a:ext cx="688" cy="247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</a:rPr>
                <a:t>key value</a:t>
              </a:r>
            </a:p>
          </p:txBody>
        </p:sp>
        <p:sp>
          <p:nvSpPr>
            <p:cNvPr id="38926" name="Text Box 24"/>
            <p:cNvSpPr txBox="1">
              <a:spLocks noChangeArrowheads="1"/>
            </p:cNvSpPr>
            <p:nvPr/>
          </p:nvSpPr>
          <p:spPr bwMode="auto">
            <a:xfrm>
              <a:off x="3456" y="2976"/>
              <a:ext cx="992" cy="247"/>
            </a:xfrm>
            <a:prstGeom prst="rect">
              <a:avLst/>
            </a:prstGeom>
            <a:noFill/>
            <a:ln w="254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99FF"/>
                  </a:solidFill>
                </a:rPr>
                <a:t>bucket number</a:t>
              </a:r>
            </a:p>
          </p:txBody>
        </p:sp>
        <p:cxnSp>
          <p:nvCxnSpPr>
            <p:cNvPr id="38927" name="AutoShape 25"/>
            <p:cNvCxnSpPr>
              <a:cxnSpLocks noChangeShapeType="1"/>
              <a:stCxn id="38925" idx="3"/>
              <a:endCxn id="38926" idx="1"/>
            </p:cNvCxnSpPr>
            <p:nvPr/>
          </p:nvCxnSpPr>
          <p:spPr bwMode="auto">
            <a:xfrm flipH="1">
              <a:off x="3448" y="2620"/>
              <a:ext cx="32" cy="480"/>
            </a:xfrm>
            <a:prstGeom prst="curvedConnector5">
              <a:avLst>
                <a:gd name="adj1" fmla="val -1253125"/>
                <a:gd name="adj2" fmla="val 49792"/>
                <a:gd name="adj3" fmla="val 1381250"/>
              </a:avLst>
            </a:prstGeom>
            <a:noFill/>
            <a:ln w="19050">
              <a:solidFill>
                <a:srgbClr val="0099FF"/>
              </a:solidFill>
              <a:round/>
              <a:headEnd/>
              <a:tailEnd type="triangle" w="med" len="med"/>
            </a:ln>
          </p:spPr>
        </p:cxnSp>
        <p:cxnSp>
          <p:nvCxnSpPr>
            <p:cNvPr id="38928" name="AutoShape 26"/>
            <p:cNvCxnSpPr>
              <a:cxnSpLocks noChangeShapeType="1"/>
              <a:stCxn id="38926" idx="3"/>
              <a:endCxn id="38929" idx="2"/>
            </p:cNvCxnSpPr>
            <p:nvPr/>
          </p:nvCxnSpPr>
          <p:spPr bwMode="auto">
            <a:xfrm flipH="1">
              <a:off x="3982" y="3100"/>
              <a:ext cx="474" cy="875"/>
            </a:xfrm>
            <a:prstGeom prst="curvedConnector4">
              <a:avLst>
                <a:gd name="adj1" fmla="val -183125"/>
                <a:gd name="adj2" fmla="val 116458"/>
              </a:avLst>
            </a:prstGeom>
            <a:noFill/>
            <a:ln w="19050">
              <a:solidFill>
                <a:srgbClr val="0099FF"/>
              </a:solidFill>
              <a:prstDash val="dash"/>
              <a:round/>
              <a:headEnd/>
              <a:tailEnd type="triangle" w="med" len="med"/>
            </a:ln>
          </p:spPr>
        </p:cxnSp>
        <p:sp>
          <p:nvSpPr>
            <p:cNvPr id="38929" name="Text Box 27"/>
            <p:cNvSpPr txBox="1">
              <a:spLocks noChangeArrowheads="1"/>
            </p:cNvSpPr>
            <p:nvPr/>
          </p:nvSpPr>
          <p:spPr bwMode="auto">
            <a:xfrm>
              <a:off x="2880" y="3744"/>
              <a:ext cx="2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          1          2          3       …     N</a:t>
              </a:r>
            </a:p>
          </p:txBody>
        </p:sp>
        <p:sp>
          <p:nvSpPr>
            <p:cNvPr id="38930" name="Text Box 28"/>
            <p:cNvSpPr txBox="1">
              <a:spLocks noChangeArrowheads="1"/>
            </p:cNvSpPr>
            <p:nvPr/>
          </p:nvSpPr>
          <p:spPr bwMode="auto">
            <a:xfrm>
              <a:off x="3888" y="2623"/>
              <a:ext cx="72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>
                  <a:solidFill>
                    <a:srgbClr val="0099FF"/>
                  </a:solidFill>
                </a:rPr>
                <a:t>hash function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165350" algn="l"/>
              </a:tabLst>
            </a:pPr>
            <a:r>
              <a:rPr lang="en-US"/>
              <a:t>Chapter 8 - File Structures: Conclusions</a:t>
            </a:r>
            <a:endParaRPr lang="en-US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1000" y="1371600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File Structures: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abstractions of actual data organization on mass storage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81000" y="2895600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Changes of ‘view’: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actual storage -&gt; sequential view by OS -&gt; conceptual view presented to user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381000" y="4419600"/>
            <a:ext cx="8229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/>
              <a:t>Quick access to particular file data by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(1) indexing (</a:t>
            </a:r>
            <a:r>
              <a:rPr lang="en-US" sz="2000"/>
              <a:t>many forms</a:t>
            </a:r>
            <a:r>
              <a:rPr lang="en-US" sz="2800"/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/>
              <a:t>(2) hashing (</a:t>
            </a:r>
            <a:r>
              <a:rPr lang="en-US" sz="2000"/>
              <a:t>requires no index, </a:t>
            </a:r>
            <a:r>
              <a:rPr lang="en-US" sz="2000" i="1"/>
              <a:t>but requires bucket search</a:t>
            </a:r>
            <a:r>
              <a:rPr lang="en-US" sz="2000"/>
              <a:t>!</a:t>
            </a:r>
            <a:r>
              <a:rPr lang="en-US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2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tabLst>
                <a:tab pos="2006600" algn="l"/>
              </a:tabLst>
            </a:pPr>
            <a:r>
              <a:rPr lang="en-US"/>
              <a:t>7.1: Static versus Dynamic Data Structures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Static: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shape &amp; size of structure does not change over time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1752600" y="2667000"/>
            <a:ext cx="8229600" cy="1524000"/>
            <a:chOff x="288" y="1584"/>
            <a:chExt cx="5184" cy="960"/>
          </a:xfrm>
        </p:grpSpPr>
        <p:sp>
          <p:nvSpPr>
            <p:cNvPr id="29717" name="Rectangle 17"/>
            <p:cNvSpPr>
              <a:spLocks noChangeArrowheads="1"/>
            </p:cNvSpPr>
            <p:nvPr/>
          </p:nvSpPr>
          <p:spPr bwMode="auto">
            <a:xfrm>
              <a:off x="288" y="1584"/>
              <a:ext cx="51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example in C:    </a:t>
              </a:r>
              <a:r>
                <a:rPr lang="en-US">
                  <a:latin typeface="Courier New" pitchFamily="49" charset="0"/>
                </a:rPr>
                <a:t>int Table[2][9];</a:t>
              </a:r>
              <a:endParaRPr lang="en-US" sz="2800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1296" y="2160"/>
              <a:ext cx="2928" cy="384"/>
              <a:chOff x="1152" y="2064"/>
              <a:chExt cx="3888" cy="576"/>
            </a:xfrm>
          </p:grpSpPr>
          <p:sp>
            <p:nvSpPr>
              <p:cNvPr id="29720" name="Rectangle 19"/>
              <p:cNvSpPr>
                <a:spLocks noChangeArrowheads="1"/>
              </p:cNvSpPr>
              <p:nvPr/>
            </p:nvSpPr>
            <p:spPr bwMode="auto">
              <a:xfrm>
                <a:off x="1152" y="2064"/>
                <a:ext cx="3888" cy="576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1" name="Line 20"/>
              <p:cNvSpPr>
                <a:spLocks noChangeShapeType="1"/>
              </p:cNvSpPr>
              <p:nvPr/>
            </p:nvSpPr>
            <p:spPr bwMode="auto">
              <a:xfrm>
                <a:off x="1152" y="2352"/>
                <a:ext cx="38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2" name="Line 21"/>
              <p:cNvSpPr>
                <a:spLocks noChangeShapeType="1"/>
              </p:cNvSpPr>
              <p:nvPr/>
            </p:nvSpPr>
            <p:spPr bwMode="auto">
              <a:xfrm>
                <a:off x="1584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3" name="Line 22"/>
              <p:cNvSpPr>
                <a:spLocks noChangeShapeType="1"/>
              </p:cNvSpPr>
              <p:nvPr/>
            </p:nvSpPr>
            <p:spPr bwMode="auto">
              <a:xfrm>
                <a:off x="2016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4" name="Line 23"/>
              <p:cNvSpPr>
                <a:spLocks noChangeShapeType="1"/>
              </p:cNvSpPr>
              <p:nvPr/>
            </p:nvSpPr>
            <p:spPr bwMode="auto">
              <a:xfrm>
                <a:off x="2448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5" name="Line 24"/>
              <p:cNvSpPr>
                <a:spLocks noChangeShapeType="1"/>
              </p:cNvSpPr>
              <p:nvPr/>
            </p:nvSpPr>
            <p:spPr bwMode="auto">
              <a:xfrm>
                <a:off x="2880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6" name="Line 25"/>
              <p:cNvSpPr>
                <a:spLocks noChangeShapeType="1"/>
              </p:cNvSpPr>
              <p:nvPr/>
            </p:nvSpPr>
            <p:spPr bwMode="auto">
              <a:xfrm>
                <a:off x="3312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7" name="Line 26"/>
              <p:cNvSpPr>
                <a:spLocks noChangeShapeType="1"/>
              </p:cNvSpPr>
              <p:nvPr/>
            </p:nvSpPr>
            <p:spPr bwMode="auto">
              <a:xfrm>
                <a:off x="4608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8" name="Line 29"/>
              <p:cNvSpPr>
                <a:spLocks noChangeShapeType="1"/>
              </p:cNvSpPr>
              <p:nvPr/>
            </p:nvSpPr>
            <p:spPr bwMode="auto">
              <a:xfrm>
                <a:off x="3744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29" name="Line 30"/>
              <p:cNvSpPr>
                <a:spLocks noChangeShapeType="1"/>
              </p:cNvSpPr>
              <p:nvPr/>
            </p:nvSpPr>
            <p:spPr bwMode="auto">
              <a:xfrm>
                <a:off x="4176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19" name="Text Box 32"/>
            <p:cNvSpPr txBox="1">
              <a:spLocks noChangeArrowheads="1"/>
            </p:cNvSpPr>
            <p:nvPr/>
          </p:nvSpPr>
          <p:spPr bwMode="auto">
            <a:xfrm>
              <a:off x="1248" y="1920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Table:</a:t>
              </a:r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6172200" y="4953000"/>
            <a:ext cx="990600" cy="381000"/>
            <a:chOff x="3888" y="3072"/>
            <a:chExt cx="624" cy="240"/>
          </a:xfrm>
        </p:grpSpPr>
        <p:sp>
          <p:nvSpPr>
            <p:cNvPr id="29715" name="Rectangle 45"/>
            <p:cNvSpPr>
              <a:spLocks noChangeArrowheads="1"/>
            </p:cNvSpPr>
            <p:nvPr/>
          </p:nvSpPr>
          <p:spPr bwMode="auto">
            <a:xfrm>
              <a:off x="3888" y="3072"/>
              <a:ext cx="624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Text Box 46"/>
            <p:cNvSpPr txBox="1">
              <a:spLocks noChangeArrowheads="1"/>
            </p:cNvSpPr>
            <p:nvPr/>
          </p:nvSpPr>
          <p:spPr bwMode="auto">
            <a:xfrm>
              <a:off x="4080" y="307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65</a:t>
              </a: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6172200" y="4572000"/>
            <a:ext cx="990600" cy="381000"/>
            <a:chOff x="3888" y="2832"/>
            <a:chExt cx="624" cy="240"/>
          </a:xfrm>
        </p:grpSpPr>
        <p:sp>
          <p:nvSpPr>
            <p:cNvPr id="29713" name="Rectangle 50"/>
            <p:cNvSpPr>
              <a:spLocks noChangeArrowheads="1"/>
            </p:cNvSpPr>
            <p:nvPr/>
          </p:nvSpPr>
          <p:spPr bwMode="auto">
            <a:xfrm>
              <a:off x="3888" y="2832"/>
              <a:ext cx="624" cy="24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51"/>
            <p:cNvSpPr txBox="1">
              <a:spLocks noChangeArrowheads="1"/>
            </p:cNvSpPr>
            <p:nvPr/>
          </p:nvSpPr>
          <p:spPr bwMode="auto">
            <a:xfrm>
              <a:off x="4080" y="283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32</a:t>
              </a: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457200" y="4191000"/>
            <a:ext cx="8305800" cy="2287588"/>
            <a:chOff x="288" y="2592"/>
            <a:chExt cx="5232" cy="1441"/>
          </a:xfrm>
        </p:grpSpPr>
        <p:sp>
          <p:nvSpPr>
            <p:cNvPr id="29704" name="Rectangle 6"/>
            <p:cNvSpPr>
              <a:spLocks noChangeArrowheads="1"/>
            </p:cNvSpPr>
            <p:nvPr/>
          </p:nvSpPr>
          <p:spPr bwMode="auto">
            <a:xfrm>
              <a:off x="288" y="2592"/>
              <a:ext cx="5232" cy="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3200"/>
                <a:t>Dynamic: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shape &amp; size may change</a:t>
              </a:r>
            </a:p>
            <a:p>
              <a:pPr marL="742950" lvl="1" indent="-285750" algn="l">
                <a:spcBef>
                  <a:spcPct val="20000"/>
                </a:spcBef>
                <a:buFontTx/>
                <a:buChar char="–"/>
              </a:pPr>
              <a:r>
                <a:rPr lang="en-US" sz="2800"/>
                <a:t>example: Stack</a:t>
              </a:r>
            </a:p>
          </p:txBody>
        </p:sp>
        <p:sp>
          <p:nvSpPr>
            <p:cNvPr id="29705" name="Line 35"/>
            <p:cNvSpPr>
              <a:spLocks noChangeShapeType="1"/>
            </p:cNvSpPr>
            <p:nvPr/>
          </p:nvSpPr>
          <p:spPr bwMode="auto">
            <a:xfrm>
              <a:off x="3888" y="4032"/>
              <a:ext cx="6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6" name="Rectangle 34"/>
            <p:cNvSpPr>
              <a:spLocks noChangeArrowheads="1"/>
            </p:cNvSpPr>
            <p:nvPr/>
          </p:nvSpPr>
          <p:spPr bwMode="auto">
            <a:xfrm>
              <a:off x="3888" y="3312"/>
              <a:ext cx="624" cy="720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36"/>
            <p:cNvSpPr>
              <a:spLocks noChangeShapeType="1"/>
            </p:cNvSpPr>
            <p:nvPr/>
          </p:nvSpPr>
          <p:spPr bwMode="auto">
            <a:xfrm>
              <a:off x="3888" y="3792"/>
              <a:ext cx="6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37"/>
            <p:cNvSpPr>
              <a:spLocks noChangeShapeType="1"/>
            </p:cNvSpPr>
            <p:nvPr/>
          </p:nvSpPr>
          <p:spPr bwMode="auto">
            <a:xfrm>
              <a:off x="3888" y="3552"/>
              <a:ext cx="624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Text Box 40"/>
            <p:cNvSpPr txBox="1">
              <a:spLocks noChangeArrowheads="1"/>
            </p:cNvSpPr>
            <p:nvPr/>
          </p:nvSpPr>
          <p:spPr bwMode="auto">
            <a:xfrm>
              <a:off x="4080" y="355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48</a:t>
              </a:r>
            </a:p>
          </p:txBody>
        </p:sp>
        <p:sp>
          <p:nvSpPr>
            <p:cNvPr id="29710" name="Text Box 41"/>
            <p:cNvSpPr txBox="1">
              <a:spLocks noChangeArrowheads="1"/>
            </p:cNvSpPr>
            <p:nvPr/>
          </p:nvSpPr>
          <p:spPr bwMode="auto">
            <a:xfrm>
              <a:off x="4080" y="331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97</a:t>
              </a:r>
            </a:p>
          </p:txBody>
        </p:sp>
        <p:sp>
          <p:nvSpPr>
            <p:cNvPr id="29711" name="Text Box 42"/>
            <p:cNvSpPr txBox="1">
              <a:spLocks noChangeArrowheads="1"/>
            </p:cNvSpPr>
            <p:nvPr/>
          </p:nvSpPr>
          <p:spPr bwMode="auto">
            <a:xfrm>
              <a:off x="4080" y="3792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17</a:t>
              </a:r>
            </a:p>
          </p:txBody>
        </p:sp>
        <p:sp>
          <p:nvSpPr>
            <p:cNvPr id="29712" name="Text Box 66"/>
            <p:cNvSpPr txBox="1">
              <a:spLocks noChangeArrowheads="1"/>
            </p:cNvSpPr>
            <p:nvPr/>
          </p:nvSpPr>
          <p:spPr bwMode="auto">
            <a:xfrm>
              <a:off x="3408" y="3312"/>
              <a:ext cx="4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800"/>
                <a:t>Stack: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7.2: Arrays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457200" y="13716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Example: to store 24 hourly temperature readings…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800"/>
              <a:t>… a convenient storage structure is </a:t>
            </a:r>
            <a:r>
              <a:rPr lang="en-US" sz="2800" i="1"/>
              <a:t>1-D homogeneous array</a:t>
            </a:r>
            <a:r>
              <a:rPr lang="en-US" sz="2800"/>
              <a:t> of 24 elements (</a:t>
            </a:r>
            <a:r>
              <a:rPr lang="en-US" sz="2000"/>
              <a:t>e.g. in C:   </a:t>
            </a:r>
            <a:r>
              <a:rPr lang="en-US" sz="2000">
                <a:latin typeface="Courier New" pitchFamily="49" charset="0"/>
              </a:rPr>
              <a:t>float Readings[24]</a:t>
            </a:r>
            <a:r>
              <a:rPr lang="en-US" sz="2800"/>
              <a:t> 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" y="2819400"/>
            <a:ext cx="8305800" cy="3178175"/>
            <a:chOff x="288" y="2064"/>
            <a:chExt cx="5232" cy="2002"/>
          </a:xfrm>
        </p:grpSpPr>
        <p:pic>
          <p:nvPicPr>
            <p:cNvPr id="30726" name="Picture 3" descr="fi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8" y="2544"/>
              <a:ext cx="3840" cy="1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288" y="2064"/>
              <a:ext cx="52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2800"/>
                <a:t>In main memory: </a:t>
              </a:r>
            </a:p>
          </p:txBody>
        </p:sp>
        <p:sp>
          <p:nvSpPr>
            <p:cNvPr id="30728" name="Text Box 7"/>
            <p:cNvSpPr txBox="1">
              <a:spLocks noChangeArrowheads="1"/>
            </p:cNvSpPr>
            <p:nvPr/>
          </p:nvSpPr>
          <p:spPr bwMode="auto">
            <a:xfrm>
              <a:off x="4512" y="2506"/>
              <a:ext cx="91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1200" b="1">
                  <a:latin typeface="Arial" charset="0"/>
                </a:rPr>
                <a:t>…       x + 23</a:t>
              </a:r>
            </a:p>
          </p:txBody>
        </p:sp>
      </p:grpSp>
      <p:sp>
        <p:nvSpPr>
          <p:cNvPr id="87050" name="Text Box 10"/>
          <p:cNvSpPr txBox="1">
            <a:spLocks noChangeArrowheads="1"/>
          </p:cNvSpPr>
          <p:nvPr/>
        </p:nvSpPr>
        <p:spPr bwMode="auto">
          <a:xfrm>
            <a:off x="5029200" y="4953000"/>
            <a:ext cx="373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/>
              <a:t>Address of  </a:t>
            </a:r>
            <a:r>
              <a:rPr lang="en-US" sz="1600">
                <a:latin typeface="Courier New" pitchFamily="49" charset="0"/>
              </a:rPr>
              <a:t>Readings[i]</a:t>
            </a:r>
            <a:r>
              <a:rPr lang="en-US" sz="1800"/>
              <a:t> =  x + (i-1)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7.3: Lists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1747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2667000"/>
            <a:ext cx="7162800" cy="2062163"/>
          </a:xfrm>
        </p:spPr>
      </p:pic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To store an ordered list of names we could use 2-D homogeneous array (</a:t>
            </a:r>
            <a:r>
              <a:rPr lang="en-US" sz="2000"/>
              <a:t>in C:  </a:t>
            </a:r>
            <a:r>
              <a:rPr lang="en-US" sz="2000">
                <a:latin typeface="Courier New" pitchFamily="49" charset="0"/>
              </a:rPr>
              <a:t>char Names[10][8]</a:t>
            </a:r>
            <a:r>
              <a:rPr lang="en-US" sz="3200"/>
              <a:t>)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457200" y="4876800"/>
            <a:ext cx="8305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However: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/>
              <a:t>addition &amp; removal of names requires expensive data movements!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7.3: Linked Lists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2771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52600" y="2895600"/>
            <a:ext cx="5943600" cy="3346450"/>
          </a:xfrm>
        </p:spPr>
      </p:pic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Data movements can be avoided by using a ‘linked list’, including pointers to list entries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581400"/>
            <a:ext cx="4800600" cy="2209800"/>
            <a:chOff x="1872" y="2256"/>
            <a:chExt cx="3024" cy="1392"/>
          </a:xfrm>
        </p:grpSpPr>
        <p:sp>
          <p:nvSpPr>
            <p:cNvPr id="32781" name="Oval 5"/>
            <p:cNvSpPr>
              <a:spLocks noChangeArrowheads="1"/>
            </p:cNvSpPr>
            <p:nvPr/>
          </p:nvSpPr>
          <p:spPr bwMode="auto">
            <a:xfrm>
              <a:off x="1872" y="2784"/>
              <a:ext cx="912" cy="86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Oval 6"/>
            <p:cNvSpPr>
              <a:spLocks noChangeArrowheads="1"/>
            </p:cNvSpPr>
            <p:nvPr/>
          </p:nvSpPr>
          <p:spPr bwMode="auto">
            <a:xfrm>
              <a:off x="3984" y="2256"/>
              <a:ext cx="912" cy="86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76400" y="2667000"/>
            <a:ext cx="6096000" cy="3124200"/>
            <a:chOff x="1056" y="1680"/>
            <a:chExt cx="3840" cy="1968"/>
          </a:xfrm>
        </p:grpSpPr>
        <p:sp>
          <p:nvSpPr>
            <p:cNvPr id="32778" name="Oval 10"/>
            <p:cNvSpPr>
              <a:spLocks noChangeArrowheads="1"/>
            </p:cNvSpPr>
            <p:nvPr/>
          </p:nvSpPr>
          <p:spPr bwMode="auto">
            <a:xfrm>
              <a:off x="1872" y="2784"/>
              <a:ext cx="912" cy="864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Oval 11"/>
            <p:cNvSpPr>
              <a:spLocks noChangeArrowheads="1"/>
            </p:cNvSpPr>
            <p:nvPr/>
          </p:nvSpPr>
          <p:spPr bwMode="auto">
            <a:xfrm>
              <a:off x="3984" y="2256"/>
              <a:ext cx="912" cy="864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Oval 12"/>
            <p:cNvSpPr>
              <a:spLocks noChangeArrowheads="1"/>
            </p:cNvSpPr>
            <p:nvPr/>
          </p:nvSpPr>
          <p:spPr bwMode="auto">
            <a:xfrm>
              <a:off x="1056" y="1680"/>
              <a:ext cx="912" cy="86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676400" y="2667000"/>
            <a:ext cx="6096000" cy="3962400"/>
            <a:chOff x="1056" y="1680"/>
            <a:chExt cx="3840" cy="2496"/>
          </a:xfrm>
        </p:grpSpPr>
        <p:sp>
          <p:nvSpPr>
            <p:cNvPr id="32776" name="Oval 13"/>
            <p:cNvSpPr>
              <a:spLocks noChangeArrowheads="1"/>
            </p:cNvSpPr>
            <p:nvPr/>
          </p:nvSpPr>
          <p:spPr bwMode="auto">
            <a:xfrm>
              <a:off x="1056" y="1680"/>
              <a:ext cx="912" cy="864"/>
            </a:xfrm>
            <a:prstGeom prst="ellipse">
              <a:avLst/>
            </a:prstGeom>
            <a:noFill/>
            <a:ln w="25400">
              <a:solidFill>
                <a:srgbClr val="C0C0C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Oval 15"/>
            <p:cNvSpPr>
              <a:spLocks noChangeArrowheads="1"/>
            </p:cNvSpPr>
            <p:nvPr/>
          </p:nvSpPr>
          <p:spPr bwMode="auto">
            <a:xfrm>
              <a:off x="3984" y="3312"/>
              <a:ext cx="912" cy="864"/>
            </a:xfrm>
            <a:prstGeom prst="ellipse">
              <a:avLst/>
            </a:prstGeom>
            <a:noFill/>
            <a:ln w="25400">
              <a:solidFill>
                <a:srgbClr val="0099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7.3: Deleting an Entry from a Linked List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3795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2895600"/>
            <a:ext cx="6248400" cy="3154363"/>
          </a:xfrm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A list entry is removed by changing a single pointer: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7.3: Inserting an Entry into a Linked List</a:t>
            </a:r>
            <a:endParaRPr lang="en-US">
              <a:solidFill>
                <a:srgbClr val="0000FF"/>
              </a:solidFill>
            </a:endParaRPr>
          </a:p>
        </p:txBody>
      </p:sp>
      <p:pic>
        <p:nvPicPr>
          <p:cNvPr id="34819" name="Picture 3" descr="fi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3352800"/>
            <a:ext cx="7239000" cy="3038475"/>
          </a:xfrm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/>
              <a:t>A new entry is inserted by setting pointer of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(1) new entry to address of entry that is to follow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/>
              <a:t>(2) preceding entry to address of new entry: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1947863" algn="l"/>
              </a:tabLst>
            </a:pPr>
            <a:r>
              <a:rPr lang="en-US"/>
              <a:t>7.4: Stacks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57200" y="14478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3200" dirty="0"/>
              <a:t>Disadvantage of contiguous array structures:</a:t>
            </a: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800" dirty="0"/>
              <a:t>insertion / removal requires costly data movements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57200" y="28956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sz="2400" dirty="0"/>
              <a:t>Still okay if insertion / removal restricted to end of array =&gt; stack (with </a:t>
            </a:r>
            <a:r>
              <a:rPr lang="en-US" sz="2400" i="1" dirty="0"/>
              <a:t>push</a:t>
            </a:r>
            <a:r>
              <a:rPr lang="en-US" sz="2400" dirty="0"/>
              <a:t> &amp; </a:t>
            </a:r>
            <a:r>
              <a:rPr lang="en-US" sz="2400" i="1" dirty="0"/>
              <a:t>pop</a:t>
            </a:r>
            <a:r>
              <a:rPr lang="en-US" sz="2400" dirty="0"/>
              <a:t> operations)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57200" y="3733800"/>
            <a:ext cx="8305800" cy="2720975"/>
            <a:chOff x="288" y="2304"/>
            <a:chExt cx="5232" cy="1714"/>
          </a:xfrm>
        </p:grpSpPr>
        <p:pic>
          <p:nvPicPr>
            <p:cNvPr id="35846" name="Picture 3" descr="Fi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513"/>
              <a:ext cx="3600" cy="15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88" y="2304"/>
              <a:ext cx="5232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l">
                <a:spcBef>
                  <a:spcPct val="20000"/>
                </a:spcBef>
                <a:buFontTx/>
                <a:buChar char="•"/>
              </a:pPr>
              <a:r>
                <a:rPr lang="en-US" sz="3200" dirty="0"/>
                <a:t>Typical use: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911</Words>
  <Application>Microsoft Office PowerPoint</Application>
  <PresentationFormat>On-screen Show (4:3)</PresentationFormat>
  <Paragraphs>149</Paragraphs>
  <Slides>25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Office Theme</vt:lpstr>
      <vt:lpstr>Worksheet</vt:lpstr>
      <vt:lpstr>PowerPoint Presentation</vt:lpstr>
      <vt:lpstr>7.1: Data Structure Basics: Pointers</vt:lpstr>
      <vt:lpstr>7.1: Static versus Dynamic Data Structures</vt:lpstr>
      <vt:lpstr>7.2: Arrays</vt:lpstr>
      <vt:lpstr>7.3: Lists</vt:lpstr>
      <vt:lpstr>7.3: Linked Lists</vt:lpstr>
      <vt:lpstr>7.3: Deleting an Entry from a Linked List</vt:lpstr>
      <vt:lpstr>7.3: Inserting an Entry into a Linked List</vt:lpstr>
      <vt:lpstr>7.4: Stacks</vt:lpstr>
      <vt:lpstr>7.4: Push / Pop  (to print inverse linked list) </vt:lpstr>
      <vt:lpstr>7.4: A Stack in Memory</vt:lpstr>
      <vt:lpstr>Chapter 7 - Data Structures: Conclusions</vt:lpstr>
      <vt:lpstr>PowerPoint Presentation</vt:lpstr>
      <vt:lpstr>8.1: Files, Directories &amp; the Operating System</vt:lpstr>
      <vt:lpstr>8.1: Files: Conceptual vs. Actual View</vt:lpstr>
      <vt:lpstr>8.2: Sequential Files</vt:lpstr>
      <vt:lpstr>8.2: Text Files</vt:lpstr>
      <vt:lpstr>8.2: Text files &amp; Markup Languages (e.g. HTML)</vt:lpstr>
      <vt:lpstr>8.2: From actual storage to conceptual view</vt:lpstr>
      <vt:lpstr>8.2: Data Conversion</vt:lpstr>
      <vt:lpstr>8.3: Quick File Access</vt:lpstr>
      <vt:lpstr>Chapter 8 - Problem 10  Why is a ‘patient identification number’ a better choice for a key field than the last name of each patient? </vt:lpstr>
      <vt:lpstr>8.3: Inverted Files</vt:lpstr>
      <vt:lpstr>8.4: Hashing</vt:lpstr>
      <vt:lpstr>Chapter 8 - File Structures: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Khaldoon</dc:creator>
  <cp:lastModifiedBy>Caesar</cp:lastModifiedBy>
  <cp:revision>2</cp:revision>
  <dcterms:created xsi:type="dcterms:W3CDTF">2006-08-16T00:00:00Z</dcterms:created>
  <dcterms:modified xsi:type="dcterms:W3CDTF">2022-02-18T04:22:39Z</dcterms:modified>
</cp:coreProperties>
</file>