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9"/>
  </p:notesMasterIdLst>
  <p:sldIdLst>
    <p:sldId id="301" r:id="rId3"/>
    <p:sldId id="302" r:id="rId4"/>
    <p:sldId id="303" r:id="rId5"/>
    <p:sldId id="304" r:id="rId6"/>
    <p:sldId id="305" r:id="rId7"/>
    <p:sldId id="306" r:id="rId8"/>
    <p:sldId id="307" r:id="rId9"/>
    <p:sldId id="308" r:id="rId10"/>
    <p:sldId id="318" r:id="rId11"/>
    <p:sldId id="310" r:id="rId12"/>
    <p:sldId id="312" r:id="rId13"/>
    <p:sldId id="313" r:id="rId14"/>
    <p:sldId id="314" r:id="rId15"/>
    <p:sldId id="315" r:id="rId16"/>
    <p:sldId id="316" r:id="rId17"/>
    <p:sldId id="31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3" r:id="rId32"/>
    <p:sldId id="338" r:id="rId33"/>
    <p:sldId id="294" r:id="rId34"/>
    <p:sldId id="363" r:id="rId35"/>
    <p:sldId id="322" r:id="rId36"/>
    <p:sldId id="323" r:id="rId37"/>
    <p:sldId id="324" r:id="rId38"/>
    <p:sldId id="325" r:id="rId39"/>
    <p:sldId id="326" r:id="rId40"/>
    <p:sldId id="327" r:id="rId41"/>
    <p:sldId id="328" r:id="rId42"/>
    <p:sldId id="329" r:id="rId43"/>
    <p:sldId id="330" r:id="rId44"/>
    <p:sldId id="362" r:id="rId45"/>
    <p:sldId id="331" r:id="rId46"/>
    <p:sldId id="332" r:id="rId47"/>
    <p:sldId id="333" r:id="rId48"/>
    <p:sldId id="334" r:id="rId49"/>
    <p:sldId id="335" r:id="rId50"/>
    <p:sldId id="336" r:id="rId51"/>
    <p:sldId id="337" r:id="rId52"/>
    <p:sldId id="339" r:id="rId53"/>
    <p:sldId id="340" r:id="rId54"/>
    <p:sldId id="341" r:id="rId55"/>
    <p:sldId id="342" r:id="rId56"/>
    <p:sldId id="343" r:id="rId57"/>
    <p:sldId id="344" r:id="rId58"/>
    <p:sldId id="345" r:id="rId59"/>
    <p:sldId id="346" r:id="rId60"/>
    <p:sldId id="320" r:id="rId61"/>
    <p:sldId id="296" r:id="rId62"/>
    <p:sldId id="297" r:id="rId63"/>
    <p:sldId id="298" r:id="rId64"/>
    <p:sldId id="299" r:id="rId65"/>
    <p:sldId id="321" r:id="rId66"/>
    <p:sldId id="311" r:id="rId67"/>
    <p:sldId id="364"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 Type="http://schemas.openxmlformats.org/officeDocument/2006/relationships/slide" Target="slides/slide5.xml" /><Relationship Id="rId71" Type="http://schemas.openxmlformats.org/officeDocument/2006/relationships/viewProps" Target="viewProps.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61" Type="http://schemas.openxmlformats.org/officeDocument/2006/relationships/slide" Target="slides/slide59.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notesMaster" Target="notesMasters/notesMaster1.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theme" Target="theme/theme1.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6519B-2EFA-4A69-AF23-812716E98882}" type="datetimeFigureOut">
              <a:rPr lang="en-US" smtClean="0"/>
              <a:pPr/>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DDC006-DFE9-4B5D-9454-C27F5F1D29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BC0945-7537-4261-AEB2-64F323949ED1}" type="slidenum">
              <a:rPr lang="en-US" smtClean="0">
                <a:solidFill>
                  <a:srgbClr val="000000"/>
                </a:solidFill>
              </a:rPr>
              <a:pPr fontAlgn="base">
                <a:spcBef>
                  <a:spcPct val="0"/>
                </a:spcBef>
                <a:spcAft>
                  <a:spcPct val="0"/>
                </a:spcAft>
                <a:defRPr/>
              </a:pPr>
              <a:t>33</a:t>
            </a:fld>
            <a:endParaRPr lang="en-US">
              <a:solidFill>
                <a:srgbClr val="000000"/>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Reading</a:t>
            </a:r>
            <a:endParaRPr lang="en-US" baseline="0" dirty="0"/>
          </a:p>
          <a:p>
            <a:r>
              <a:rPr lang="en-US" baseline="0" dirty="0"/>
              <a:t>Richard </a:t>
            </a:r>
            <a:r>
              <a:rPr lang="en-US" baseline="0" dirty="0" err="1"/>
              <a:t>Fayman</a:t>
            </a:r>
            <a:r>
              <a:rPr lang="en-US" baseline="0" dirty="0"/>
              <a:t> -&gt; Biography -&gt; Interesting to read-&gt; Physics lectures</a:t>
            </a:r>
          </a:p>
          <a:p>
            <a:r>
              <a:rPr lang="en-US" baseline="0" dirty="0"/>
              <a:t>Algorithms are eating our work-&gt; Ted Talk.</a:t>
            </a:r>
          </a:p>
          <a:p>
            <a:r>
              <a:rPr lang="en-US" baseline="0" dirty="0"/>
              <a:t>Computer Limitations -&gt; Travel’s sale man problem.</a:t>
            </a:r>
          </a:p>
          <a:p>
            <a:r>
              <a:rPr lang="en-US" baseline="0" dirty="0"/>
              <a:t>Contents are books, Grading  -&gt; not required</a:t>
            </a:r>
          </a:p>
          <a:p>
            <a:r>
              <a:rPr lang="en-US" baseline="0" dirty="0"/>
              <a:t>Less Text should be replaced by Images.</a:t>
            </a:r>
          </a:p>
          <a:p>
            <a:r>
              <a:rPr lang="en-US" baseline="0" dirty="0"/>
              <a:t>Slides makes students passive.</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4AFEE760-BA2C-4724-9832-F8CED7574AED}" type="slidenum">
              <a:rPr lang="en-US" smtClean="0"/>
              <a:pPr>
                <a:defRPr/>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9619846-C7C6-4852-B4D9-75CD83581DB6}"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085CDDE6-8E53-419C-BF45-18B4F2A6627A}"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152400"/>
            <a:ext cx="215265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30555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651EDCF-9DE4-4A70-A2A2-9ADEA6D45F06}"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xfrm>
            <a:off x="2819400" y="6248400"/>
            <a:ext cx="3200400" cy="457200"/>
          </a:xfrm>
          <a:ln/>
        </p:spPr>
        <p:txBody>
          <a:bodyPr/>
          <a:lstStyle>
            <a:lvl1pPr>
              <a:defRPr/>
            </a:lvl1pPr>
          </a:lstStyle>
          <a:p>
            <a:pPr>
              <a:defRPr/>
            </a:pPr>
            <a:r>
              <a:rPr lang="en-US" dirty="0">
                <a:solidFill>
                  <a:srgbClr val="000000"/>
                </a:solidFill>
              </a:rPr>
              <a:t>Prepared by Dr </a:t>
            </a:r>
            <a:r>
              <a:rPr lang="en-US" dirty="0" err="1">
                <a:solidFill>
                  <a:srgbClr val="000000"/>
                </a:solidFill>
              </a:rPr>
              <a:t>Syed</a:t>
            </a:r>
            <a:r>
              <a:rPr lang="en-US" dirty="0">
                <a:solidFill>
                  <a:srgbClr val="000000"/>
                </a:solidFill>
              </a:rPr>
              <a:t> </a:t>
            </a:r>
            <a:r>
              <a:rPr lang="en-US" dirty="0" err="1">
                <a:solidFill>
                  <a:srgbClr val="000000"/>
                </a:solidFill>
              </a:rPr>
              <a:t>Khaldoon</a:t>
            </a:r>
            <a:r>
              <a:rPr lang="en-US" dirty="0">
                <a:solidFill>
                  <a:srgbClr val="000000"/>
                </a:solidFill>
              </a:rPr>
              <a:t> </a:t>
            </a:r>
            <a:r>
              <a:rPr lang="en-US" dirty="0" err="1">
                <a:solidFill>
                  <a:srgbClr val="000000"/>
                </a:solidFill>
              </a:rPr>
              <a:t>Khurshid</a:t>
            </a:r>
            <a:endParaRPr lang="en-U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E6D262F-0438-4068-9A0F-1992FDFA4C95}"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2E8EB59-0433-4372-A9C2-5D06623C5DB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447800"/>
            <a:ext cx="40767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212680D-1268-469C-8AFE-36911E45011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B86AE4E-C6D8-4C08-9FF5-E757F666AE7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9A1B138-9C61-4D2F-9B3D-E325507161F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14DD1B2-8B0D-41B9-BB40-5C13205BDB28}"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E84648-A673-462D-B4AD-A9453FD7661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4B842A9-948E-4F40-B9C2-90EDE9AAF199}" type="slidenum">
              <a:rPr lang="en-US">
                <a:solidFill>
                  <a:srgbClr val="000000"/>
                </a:solidFill>
              </a:rPr>
              <a:pPr>
                <a:defRPr/>
              </a:pPr>
              <a:t>‹#›</a:t>
            </a:fld>
            <a:endParaRPr lang="en-US">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610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1447800"/>
            <a:ext cx="8305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Times New Roman"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Times New Roman"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Times New Roman" charset="0"/>
              </a:defRPr>
            </a:lvl1pPr>
          </a:lstStyle>
          <a:p>
            <a:pPr fontAlgn="base">
              <a:spcBef>
                <a:spcPct val="0"/>
              </a:spcBef>
              <a:spcAft>
                <a:spcPct val="0"/>
              </a:spcAft>
              <a:defRPr/>
            </a:pPr>
            <a:fld id="{494026DD-003C-43AC-8A31-59D826807736}"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31" name="Rectangle 7"/>
          <p:cNvSpPr>
            <a:spLocks noChangeArrowheads="1"/>
          </p:cNvSpPr>
          <p:nvPr/>
        </p:nvSpPr>
        <p:spPr bwMode="auto">
          <a:xfrm>
            <a:off x="6781800" y="6248400"/>
            <a:ext cx="1905000" cy="457200"/>
          </a:xfrm>
          <a:prstGeom prst="rect">
            <a:avLst/>
          </a:prstGeom>
          <a:noFill/>
          <a:ln w="9525">
            <a:noFill/>
            <a:miter lim="800000"/>
            <a:headEnd/>
            <a:tailEnd/>
          </a:ln>
          <a:effectLst/>
        </p:spPr>
        <p:txBody>
          <a:bodyPr/>
          <a:lstStyle/>
          <a:p>
            <a:pPr algn="r" fontAlgn="base">
              <a:spcBef>
                <a:spcPct val="0"/>
              </a:spcBef>
              <a:spcAft>
                <a:spcPct val="0"/>
              </a:spcAft>
              <a:defRPr/>
            </a:pPr>
            <a:endParaRPr lang="en-US" sz="1600">
              <a:solidFill>
                <a:srgbClr val="3333CC"/>
              </a:solidFill>
            </a:endParaRPr>
          </a:p>
          <a:p>
            <a:pPr algn="r" fontAlgn="base">
              <a:spcBef>
                <a:spcPct val="0"/>
              </a:spcBef>
              <a:spcAft>
                <a:spcPct val="0"/>
              </a:spcAft>
              <a:defRPr/>
            </a:pPr>
            <a:r>
              <a:rPr lang="en-US" sz="1600">
                <a:solidFill>
                  <a:srgbClr val="3333CC"/>
                </a:solidFill>
              </a:rPr>
              <a:t>Slide 0-</a:t>
            </a:r>
            <a:fld id="{C4405B10-D0FE-4CC8-A1FC-8A84C0F9B9FB}" type="slidenum">
              <a:rPr lang="en-US" sz="1600">
                <a:solidFill>
                  <a:srgbClr val="3333CC"/>
                </a:solidFill>
              </a:rPr>
              <a:pPr algn="r" fontAlgn="base">
                <a:spcBef>
                  <a:spcPct val="0"/>
                </a:spcBef>
                <a:spcAft>
                  <a:spcPct val="0"/>
                </a:spcAft>
                <a:defRPr/>
              </a:pPr>
              <a:t>‹#›</a:t>
            </a:fld>
            <a:endParaRPr lang="en-US" sz="1600">
              <a:solidFill>
                <a:srgbClr val="3333CC"/>
              </a:solidFill>
            </a:endParaRPr>
          </a:p>
        </p:txBody>
      </p:sp>
      <p:pic>
        <p:nvPicPr>
          <p:cNvPr id="1032" name="Picture 11" descr="brookshear_mechside"/>
          <p:cNvPicPr>
            <a:picLocks noChangeAspect="1" noChangeArrowheads="1"/>
          </p:cNvPicPr>
          <p:nvPr userDrawn="1"/>
        </p:nvPicPr>
        <p:blipFill>
          <a:blip r:embed="rId13" cstate="print"/>
          <a:srcRect/>
          <a:stretch>
            <a:fillRect/>
          </a:stretch>
        </p:blipFill>
        <p:spPr bwMode="auto">
          <a:xfrm>
            <a:off x="8763000" y="0"/>
            <a:ext cx="381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a:solidFill>
            <a:schemeClr val="accent2"/>
          </a:solidFill>
          <a:latin typeface="+mj-lt"/>
          <a:ea typeface="+mj-ea"/>
          <a:cs typeface="+mj-cs"/>
        </a:defRPr>
      </a:lvl1pPr>
      <a:lvl2pPr algn="l" rtl="0" eaLnBrk="0" fontAlgn="base" hangingPunct="0">
        <a:spcBef>
          <a:spcPct val="0"/>
        </a:spcBef>
        <a:spcAft>
          <a:spcPct val="0"/>
        </a:spcAft>
        <a:defRPr sz="3200">
          <a:solidFill>
            <a:schemeClr val="accent2"/>
          </a:solidFill>
          <a:latin typeface="Times New Roman" charset="0"/>
        </a:defRPr>
      </a:lvl2pPr>
      <a:lvl3pPr algn="l" rtl="0" eaLnBrk="0" fontAlgn="base" hangingPunct="0">
        <a:spcBef>
          <a:spcPct val="0"/>
        </a:spcBef>
        <a:spcAft>
          <a:spcPct val="0"/>
        </a:spcAft>
        <a:defRPr sz="3200">
          <a:solidFill>
            <a:schemeClr val="accent2"/>
          </a:solidFill>
          <a:latin typeface="Times New Roman" charset="0"/>
        </a:defRPr>
      </a:lvl3pPr>
      <a:lvl4pPr algn="l" rtl="0" eaLnBrk="0" fontAlgn="base" hangingPunct="0">
        <a:spcBef>
          <a:spcPct val="0"/>
        </a:spcBef>
        <a:spcAft>
          <a:spcPct val="0"/>
        </a:spcAft>
        <a:defRPr sz="3200">
          <a:solidFill>
            <a:schemeClr val="accent2"/>
          </a:solidFill>
          <a:latin typeface="Times New Roman" charset="0"/>
        </a:defRPr>
      </a:lvl4pPr>
      <a:lvl5pPr algn="l" rtl="0" eaLnBrk="0" fontAlgn="base" hangingPunct="0">
        <a:spcBef>
          <a:spcPct val="0"/>
        </a:spcBef>
        <a:spcAft>
          <a:spcPct val="0"/>
        </a:spcAft>
        <a:defRPr sz="3200">
          <a:solidFill>
            <a:schemeClr val="accent2"/>
          </a:solidFill>
          <a:latin typeface="Times New Roman" charset="0"/>
        </a:defRPr>
      </a:lvl5pPr>
      <a:lvl6pPr marL="457200" algn="l" rtl="0" fontAlgn="base">
        <a:spcBef>
          <a:spcPct val="0"/>
        </a:spcBef>
        <a:spcAft>
          <a:spcPct val="0"/>
        </a:spcAft>
        <a:defRPr sz="3200">
          <a:solidFill>
            <a:schemeClr val="accent2"/>
          </a:solidFill>
          <a:latin typeface="Times New Roman" charset="0"/>
        </a:defRPr>
      </a:lvl6pPr>
      <a:lvl7pPr marL="914400" algn="l" rtl="0" fontAlgn="base">
        <a:spcBef>
          <a:spcPct val="0"/>
        </a:spcBef>
        <a:spcAft>
          <a:spcPct val="0"/>
        </a:spcAft>
        <a:defRPr sz="3200">
          <a:solidFill>
            <a:schemeClr val="accent2"/>
          </a:solidFill>
          <a:latin typeface="Times New Roman" charset="0"/>
        </a:defRPr>
      </a:lvl7pPr>
      <a:lvl8pPr marL="1371600" algn="l" rtl="0" fontAlgn="base">
        <a:spcBef>
          <a:spcPct val="0"/>
        </a:spcBef>
        <a:spcAft>
          <a:spcPct val="0"/>
        </a:spcAft>
        <a:defRPr sz="3200">
          <a:solidFill>
            <a:schemeClr val="accent2"/>
          </a:solidFill>
          <a:latin typeface="Times New Roman" charset="0"/>
        </a:defRPr>
      </a:lvl8pPr>
      <a:lvl9pPr marL="1828800" algn="l" rtl="0" fontAlgn="base">
        <a:spcBef>
          <a:spcPct val="0"/>
        </a:spcBef>
        <a:spcAft>
          <a:spcPct val="0"/>
        </a:spcAft>
        <a:defRPr sz="3200">
          <a:solidFill>
            <a:schemeClr val="accent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2FF95-CBAF-414A-B866-309C5DF9BA82}" type="datetimeFigureOut">
              <a:rPr lang="en-US" smtClean="0">
                <a:solidFill>
                  <a:prstClr val="black">
                    <a:tint val="75000"/>
                  </a:prstClr>
                </a:solidFill>
              </a:rPr>
              <a:pPr/>
              <a:t>12/1/2021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6206E-F66E-4222-9448-84E72914AEB2}"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13.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1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13.xml" /></Relationships>
</file>

<file path=ppt/slides/_rels/slide4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13.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13.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13.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image" Target="../media/image34.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33600"/>
            <a:ext cx="8610600" cy="1143000"/>
          </a:xfrm>
        </p:spPr>
        <p:txBody>
          <a:bodyPr/>
          <a:lstStyle/>
          <a:p>
            <a:pPr algn="ctr"/>
            <a:r>
              <a:rPr lang="en-US" sz="8000" b="1" cap="all" dirty="0"/>
              <a:t>INTERFACES</a:t>
            </a:r>
          </a:p>
        </p:txBody>
      </p:sp>
      <p:sp>
        <p:nvSpPr>
          <p:cNvPr id="3" name="TextBox 2"/>
          <p:cNvSpPr txBox="1"/>
          <p:nvPr/>
        </p:nvSpPr>
        <p:spPr>
          <a:xfrm>
            <a:off x="2214563" y="4495800"/>
            <a:ext cx="4295087" cy="646331"/>
          </a:xfrm>
          <a:prstGeom prst="rect">
            <a:avLst/>
          </a:prstGeom>
          <a:noFill/>
        </p:spPr>
        <p:txBody>
          <a:bodyPr wrap="none" rtlCol="0">
            <a:spAutoFit/>
          </a:bodyPr>
          <a:lstStyle/>
          <a:p>
            <a:pPr algn="ctr"/>
            <a:r>
              <a:rPr lang="en-US" b="1" dirty="0"/>
              <a:t>Prepared by Dr </a:t>
            </a:r>
            <a:r>
              <a:rPr lang="en-US" b="1" dirty="0" err="1"/>
              <a:t>Syed</a:t>
            </a:r>
            <a:r>
              <a:rPr lang="en-US" b="1" dirty="0"/>
              <a:t> </a:t>
            </a:r>
            <a:r>
              <a:rPr lang="en-US" b="1" dirty="0" err="1"/>
              <a:t>Khaldoon</a:t>
            </a:r>
            <a:r>
              <a:rPr lang="en-US" b="1" dirty="0"/>
              <a:t> </a:t>
            </a:r>
            <a:r>
              <a:rPr lang="en-US" b="1" dirty="0" err="1"/>
              <a:t>Khurshid</a:t>
            </a:r>
            <a:endParaRPr lang="en-US" b="1" dirty="0"/>
          </a:p>
          <a:p>
            <a:pPr algn="ctr"/>
            <a:r>
              <a:rPr lang="en-US" b="1" dirty="0"/>
              <a:t>Powered by Brilliant Application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2362200"/>
          </a:xfrm>
        </p:spPr>
        <p:txBody>
          <a:bodyPr/>
          <a:lstStyle/>
          <a:p>
            <a:pPr algn="just"/>
            <a:r>
              <a:rPr lang="en-US" sz="2800" dirty="0"/>
              <a:t>This means she can go to the topic-ordered file and very quickly find all the memos about the Fire Department.</a:t>
            </a:r>
          </a:p>
          <a:p>
            <a:pPr algn="just"/>
            <a:r>
              <a:rPr lang="en-US" sz="2800" dirty="0"/>
              <a:t>What's the biggest downside of this approach to the problem?</a:t>
            </a:r>
          </a:p>
        </p:txBody>
      </p:sp>
      <p:pic>
        <p:nvPicPr>
          <p:cNvPr id="47105" name="Picture 1"/>
          <p:cNvPicPr>
            <a:picLocks noChangeAspect="1" noChangeArrowheads="1"/>
          </p:cNvPicPr>
          <p:nvPr/>
        </p:nvPicPr>
        <p:blipFill>
          <a:blip r:embed="rId2" cstate="print"/>
          <a:srcRect/>
          <a:stretch>
            <a:fillRect/>
          </a:stretch>
        </p:blipFill>
        <p:spPr bwMode="auto">
          <a:xfrm>
            <a:off x="2438400" y="2590800"/>
            <a:ext cx="4267200" cy="3581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800" dirty="0"/>
              <a:t>Correct answer: </a:t>
            </a:r>
            <a:r>
              <a:rPr lang="en-US" sz="2800" b="1" dirty="0"/>
              <a:t>This approach takes a lot of space.</a:t>
            </a:r>
            <a:endParaRPr lang="en-US" sz="2800" dirty="0"/>
          </a:p>
          <a:p>
            <a:pPr algn="just"/>
            <a:r>
              <a:rPr lang="en-US" sz="2800" dirty="0" err="1"/>
              <a:t>Tiye's</a:t>
            </a:r>
            <a:r>
              <a:rPr lang="en-US" sz="2800" dirty="0"/>
              <a:t> approach works, but it will fill a lot of space with filing cabinets!</a:t>
            </a:r>
          </a:p>
          <a:p>
            <a:pPr algn="just"/>
            <a:r>
              <a:rPr lang="en-US" sz="2800" dirty="0"/>
              <a:t>It would be more reasonable if </a:t>
            </a:r>
            <a:r>
              <a:rPr lang="en-US" sz="2800" dirty="0" err="1"/>
              <a:t>Tiye</a:t>
            </a:r>
            <a:r>
              <a:rPr lang="en-US" sz="2800" dirty="0"/>
              <a:t> tried a more modern approach of storing the separate indexes in a computer database. But remember that, in computer science, "space" is used to describe the use of computer storage. Storing those extra copies of information in another order to help with faster search uses lots of computer storage, even if it wouldn't take nearly as much physical space.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2362200"/>
          </a:xfrm>
        </p:spPr>
        <p:txBody>
          <a:bodyPr/>
          <a:lstStyle/>
          <a:p>
            <a:pPr algn="just"/>
            <a:r>
              <a:rPr lang="en-US" sz="2800" dirty="0"/>
              <a:t>What if the Mayor's Office has gotten help by hiring Pierre and his embarrassingly parallel baking assistants? They can easily divide all the memos among them and find the ones that are about the Fire Department.</a:t>
            </a:r>
          </a:p>
        </p:txBody>
      </p:sp>
      <p:pic>
        <p:nvPicPr>
          <p:cNvPr id="75778" name="Picture 2" descr="https://ds055uzetaobb.cloudfront.net/brioche/uploads/jWKiq5ptUFZ7OWmrXHRkDX-Course---Computer-Science-Essentials---Reillustration-937-191-QbhDaR.png?width=1200"/>
          <p:cNvPicPr>
            <a:picLocks noChangeAspect="1" noChangeArrowheads="1"/>
          </p:cNvPicPr>
          <p:nvPr/>
        </p:nvPicPr>
        <p:blipFill>
          <a:blip r:embed="rId2" cstate="print"/>
          <a:srcRect/>
          <a:stretch>
            <a:fillRect/>
          </a:stretch>
        </p:blipFill>
        <p:spPr bwMode="auto">
          <a:xfrm>
            <a:off x="457200" y="1600200"/>
            <a:ext cx="8336438" cy="400843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1143000"/>
          </a:xfrm>
        </p:spPr>
        <p:txBody>
          <a:bodyPr/>
          <a:lstStyle/>
          <a:p>
            <a:r>
              <a:rPr lang="en-US" sz="2800" dirty="0"/>
              <a:t>What's the biggest downside of this approach to the problem?</a:t>
            </a:r>
          </a:p>
        </p:txBody>
      </p:sp>
      <p:pic>
        <p:nvPicPr>
          <p:cNvPr id="74753" name="Picture 1"/>
          <p:cNvPicPr>
            <a:picLocks noChangeAspect="1" noChangeArrowheads="1"/>
          </p:cNvPicPr>
          <p:nvPr/>
        </p:nvPicPr>
        <p:blipFill>
          <a:blip r:embed="rId2" cstate="print"/>
          <a:srcRect/>
          <a:stretch>
            <a:fillRect/>
          </a:stretch>
        </p:blipFill>
        <p:spPr bwMode="auto">
          <a:xfrm>
            <a:off x="2743200" y="1447800"/>
            <a:ext cx="3038475" cy="3429000"/>
          </a:xfrm>
          <a:prstGeom prst="rect">
            <a:avLst/>
          </a:prstGeom>
          <a:noFill/>
          <a:ln w="9525">
            <a:noFill/>
            <a:miter lim="800000"/>
            <a:headEnd/>
            <a:tailEnd/>
          </a:ln>
        </p:spPr>
      </p:pic>
      <p:sp>
        <p:nvSpPr>
          <p:cNvPr id="4" name="TextBox 3"/>
          <p:cNvSpPr txBox="1"/>
          <p:nvPr/>
        </p:nvSpPr>
        <p:spPr>
          <a:xfrm>
            <a:off x="228600" y="5105400"/>
            <a:ext cx="8333692" cy="984885"/>
          </a:xfrm>
          <a:prstGeom prst="rect">
            <a:avLst/>
          </a:prstGeom>
          <a:noFill/>
        </p:spPr>
        <p:txBody>
          <a:bodyPr wrap="none" rtlCol="0">
            <a:spAutoFit/>
          </a:bodyPr>
          <a:lstStyle/>
          <a:p>
            <a:pPr algn="just"/>
            <a:r>
              <a:rPr lang="en-US" sz="2000" b="1" dirty="0"/>
              <a:t>Correct answer: </a:t>
            </a:r>
            <a:r>
              <a:rPr lang="en-US" sz="2000" dirty="0"/>
              <a:t>This approach requires hiring lots of people.</a:t>
            </a:r>
          </a:p>
          <a:p>
            <a:pPr algn="just"/>
            <a:r>
              <a:rPr lang="en-US" sz="2000" dirty="0"/>
              <a:t>Pierre and his assistants can get the job done quickly, but there are lots of them</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800" dirty="0"/>
              <a:t>We've seen three very different ways of implementing Mayor Jing's request for all the Fire Department memos. </a:t>
            </a:r>
            <a:r>
              <a:rPr lang="en-US" sz="2800" b="1" dirty="0"/>
              <a:t>But from Mayor Jing's perspective, all of these had the same </a:t>
            </a:r>
            <a:r>
              <a:rPr lang="en-US" sz="2800" b="1" i="1" dirty="0"/>
              <a:t>interface</a:t>
            </a:r>
            <a:r>
              <a:rPr lang="en-US" sz="2800" b="1" dirty="0"/>
              <a:t>: she asked the Records Office for all the Fire Department memos, and she got all the memos back.</a:t>
            </a:r>
          </a:p>
          <a:p>
            <a:pPr algn="just"/>
            <a:r>
              <a:rPr lang="en-US" sz="2800" dirty="0"/>
              <a:t>This will probably work fine for Mayor Jing… until it stops being fine.</a:t>
            </a:r>
          </a:p>
          <a:p>
            <a:pPr algn="just"/>
            <a:r>
              <a:rPr lang="en-US" sz="2800" dirty="0"/>
              <a:t>Maybe the department's personnel costs are too high, and Hans needs to downsize to a less embarrassing number of assistants.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800" dirty="0"/>
              <a:t>Maybe the City Council is angry that their chambers are full of </a:t>
            </a:r>
            <a:r>
              <a:rPr lang="en-US" sz="2800" dirty="0" err="1"/>
              <a:t>Tiye's</a:t>
            </a:r>
            <a:r>
              <a:rPr lang="en-US" sz="2800" dirty="0"/>
              <a:t> filing cabinets, and she needs to back off a bit.</a:t>
            </a:r>
          </a:p>
          <a:p>
            <a:pPr algn="just"/>
            <a:r>
              <a:rPr lang="en-US" sz="2800" dirty="0"/>
              <a:t>Maybe Mayor Jing isn't able to get answers to her questions in a timely fashion, and </a:t>
            </a:r>
            <a:r>
              <a:rPr lang="en-US" sz="2800" dirty="0" err="1"/>
              <a:t>Farhad</a:t>
            </a:r>
            <a:r>
              <a:rPr lang="en-US" sz="2800" dirty="0"/>
              <a:t> needs to get more organized.</a:t>
            </a:r>
          </a:p>
          <a:p>
            <a:pPr algn="just"/>
            <a:r>
              <a:rPr lang="en-US" sz="2800" b="1" dirty="0"/>
              <a:t>Figuring out the right solution always requires Mayor Jing to </a:t>
            </a:r>
            <a:r>
              <a:rPr lang="en-US" sz="2800" b="1" i="1" dirty="0"/>
              <a:t>look through the interface</a:t>
            </a:r>
            <a:r>
              <a:rPr lang="en-US" sz="2800" b="1" dirty="0"/>
              <a:t> for a bit to fix the problem. But once she's fixed the problem in a way that meets her priorities and needs, she can go back to treating her Records Office as an abstraction.</a:t>
            </a:r>
          </a:p>
          <a:p>
            <a:pPr>
              <a:buNone/>
            </a:pP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800" dirty="0"/>
              <a:t>In this example, we've seen how all of our computational problem-solving strategies can approach a simple problem: finding a small set of Mayor Jing's Fire Department memos.</a:t>
            </a:r>
          </a:p>
          <a:p>
            <a:pPr algn="just"/>
            <a:r>
              <a:rPr lang="en-US" sz="2800" b="1" dirty="0"/>
              <a:t>In computer science, we're frequently using </a:t>
            </a:r>
            <a:r>
              <a:rPr lang="en-US" sz="2800" b="1" i="1" dirty="0"/>
              <a:t>abstraction</a:t>
            </a:r>
            <a:r>
              <a:rPr lang="en-US" sz="2800" b="1" dirty="0"/>
              <a:t> to allow ourselves to focus on a small part of a very complex system. Once we've concentrated on a small part of the big system, we can think about using other problem-solving strategies to attack the more manageable problem.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0"/>
            <a:ext cx="8763000" cy="1676400"/>
          </a:xfrm>
          <a:prstGeom prst="rect">
            <a:avLst/>
          </a:prstGeom>
          <a:solidFill>
            <a:srgbClr val="000099"/>
          </a:solidFill>
          <a:ln w="9525">
            <a:noFill/>
            <a:miter lim="800000"/>
            <a:headEnd/>
            <a:tailEnd/>
          </a:ln>
        </p:spPr>
        <p:txBody>
          <a:bodyPr wrap="none" anchor="ctr"/>
          <a:lstStyle/>
          <a:p>
            <a:pPr algn="r" fontAlgn="base">
              <a:spcBef>
                <a:spcPct val="0"/>
              </a:spcBef>
              <a:spcAft>
                <a:spcPct val="0"/>
              </a:spcAft>
            </a:pPr>
            <a:r>
              <a:rPr lang="en-US" sz="3600" b="1">
                <a:solidFill>
                  <a:srgbClr val="FFFFFF"/>
                </a:solidFill>
              </a:rPr>
              <a:t> </a:t>
            </a:r>
            <a:r>
              <a:rPr lang="en-US" sz="5400" b="1">
                <a:solidFill>
                  <a:srgbClr val="FFFFFF"/>
                </a:solidFill>
              </a:rPr>
              <a:t> </a:t>
            </a:r>
            <a:r>
              <a:rPr lang="en-US" sz="4800" b="1">
                <a:solidFill>
                  <a:srgbClr val="FFFFFF"/>
                </a:solidFill>
              </a:rPr>
              <a:t>                              </a:t>
            </a:r>
          </a:p>
          <a:p>
            <a:pPr algn="r" fontAlgn="base">
              <a:spcBef>
                <a:spcPct val="0"/>
              </a:spcBef>
              <a:spcAft>
                <a:spcPct val="0"/>
              </a:spcAft>
            </a:pPr>
            <a:r>
              <a:rPr lang="en-US" sz="4000" b="1">
                <a:solidFill>
                  <a:srgbClr val="FFFFFF"/>
                </a:solidFill>
              </a:rPr>
              <a:t>C H A P T E R</a:t>
            </a:r>
            <a:r>
              <a:rPr lang="en-US" sz="3600" b="1">
                <a:solidFill>
                  <a:srgbClr val="FFFFFF"/>
                </a:solidFill>
              </a:rPr>
              <a:t>   </a:t>
            </a:r>
            <a:r>
              <a:rPr lang="en-US" sz="7200" b="1">
                <a:solidFill>
                  <a:srgbClr val="FFFFFF"/>
                </a:solidFill>
              </a:rPr>
              <a:t>1</a:t>
            </a:r>
            <a:endParaRPr lang="en-US" sz="5400" b="1">
              <a:solidFill>
                <a:srgbClr val="FFFFFF"/>
              </a:solidFill>
            </a:endParaRPr>
          </a:p>
        </p:txBody>
      </p:sp>
      <p:sp>
        <p:nvSpPr>
          <p:cNvPr id="2051" name="Rectangle 3"/>
          <p:cNvSpPr>
            <a:spLocks noChangeArrowheads="1"/>
          </p:cNvSpPr>
          <p:nvPr/>
        </p:nvSpPr>
        <p:spPr bwMode="auto">
          <a:xfrm>
            <a:off x="4114800" y="3352800"/>
            <a:ext cx="4648200" cy="1600200"/>
          </a:xfrm>
          <a:prstGeom prst="rect">
            <a:avLst/>
          </a:prstGeom>
          <a:noFill/>
          <a:ln w="9525">
            <a:noFill/>
            <a:miter lim="800000"/>
            <a:headEnd/>
            <a:tailEnd/>
          </a:ln>
        </p:spPr>
        <p:txBody>
          <a:bodyPr wrap="none" anchor="ctr"/>
          <a:lstStyle/>
          <a:p>
            <a:pPr fontAlgn="base">
              <a:spcBef>
                <a:spcPct val="0"/>
              </a:spcBef>
              <a:spcAft>
                <a:spcPct val="0"/>
              </a:spcAft>
            </a:pPr>
            <a:endParaRPr lang="en-US" sz="2000" b="1">
              <a:solidFill>
                <a:srgbClr val="000000"/>
              </a:solidFill>
              <a:latin typeface="Calibri" pitchFamily="34" charset="0"/>
            </a:endParaRPr>
          </a:p>
        </p:txBody>
      </p:sp>
      <p:sp>
        <p:nvSpPr>
          <p:cNvPr id="2052" name="Rectangle 4"/>
          <p:cNvSpPr>
            <a:spLocks noChangeArrowheads="1"/>
          </p:cNvSpPr>
          <p:nvPr/>
        </p:nvSpPr>
        <p:spPr bwMode="auto">
          <a:xfrm>
            <a:off x="685800" y="1905000"/>
            <a:ext cx="8001000" cy="2057400"/>
          </a:xfrm>
          <a:prstGeom prst="rect">
            <a:avLst/>
          </a:prstGeom>
          <a:noFill/>
          <a:ln w="9525">
            <a:noFill/>
            <a:miter lim="800000"/>
            <a:headEnd/>
            <a:tailEnd/>
          </a:ln>
        </p:spPr>
        <p:txBody>
          <a:bodyPr wrap="none" anchor="ctr"/>
          <a:lstStyle/>
          <a:p>
            <a:pPr algn="r" fontAlgn="base">
              <a:spcBef>
                <a:spcPct val="0"/>
              </a:spcBef>
              <a:spcAft>
                <a:spcPct val="0"/>
              </a:spcAft>
            </a:pPr>
            <a:r>
              <a:rPr lang="en-US" sz="4000" b="1">
                <a:solidFill>
                  <a:srgbClr val="000000"/>
                </a:solidFill>
              </a:rPr>
              <a:t>Data Storage (&amp; Representation)</a:t>
            </a:r>
            <a:endParaRPr lang="en-US" sz="4400" b="1">
              <a:solidFill>
                <a:srgbClr val="000000"/>
              </a:solidFill>
              <a:latin typeface="Calibri" pitchFamily="34" charset="0"/>
            </a:endParaRPr>
          </a:p>
        </p:txBody>
      </p:sp>
      <p:pic>
        <p:nvPicPr>
          <p:cNvPr id="2053" name="Picture 5" descr="computer58"/>
          <p:cNvPicPr>
            <a:picLocks noChangeAspect="1" noChangeArrowheads="1"/>
          </p:cNvPicPr>
          <p:nvPr/>
        </p:nvPicPr>
        <p:blipFill>
          <a:blip r:embed="rId2" cstate="print"/>
          <a:srcRect l="5737" t="56288" r="1280" b="2783"/>
          <a:stretch>
            <a:fillRect/>
          </a:stretch>
        </p:blipFill>
        <p:spPr bwMode="auto">
          <a:xfrm>
            <a:off x="4876800" y="3962400"/>
            <a:ext cx="3657600" cy="2057400"/>
          </a:xfrm>
          <a:prstGeom prst="rect">
            <a:avLst/>
          </a:prstGeom>
          <a:noFill/>
          <a:ln w="38100">
            <a:solidFill>
              <a:schemeClr val="tx1"/>
            </a:solidFill>
            <a:miter lim="800000"/>
            <a:headEnd/>
            <a:tailEnd/>
          </a:ln>
        </p:spPr>
      </p:pic>
      <p:pic>
        <p:nvPicPr>
          <p:cNvPr id="2054" name="Picture 6" descr="computer58"/>
          <p:cNvPicPr>
            <a:picLocks noChangeAspect="1" noChangeArrowheads="1"/>
          </p:cNvPicPr>
          <p:nvPr/>
        </p:nvPicPr>
        <p:blipFill>
          <a:blip r:embed="rId2" cstate="print"/>
          <a:srcRect l="5737" t="11118" r="1280" b="47952"/>
          <a:stretch>
            <a:fillRect/>
          </a:stretch>
        </p:blipFill>
        <p:spPr bwMode="auto">
          <a:xfrm>
            <a:off x="838200" y="3962400"/>
            <a:ext cx="3657600" cy="2057400"/>
          </a:xfrm>
          <a:prstGeom prst="rect">
            <a:avLst/>
          </a:prstGeom>
          <a:noFill/>
          <a:ln w="38100">
            <a:solidFill>
              <a:schemeClr val="tx1"/>
            </a:solidFill>
            <a:miter lim="800000"/>
            <a:headEnd/>
            <a:tailEnd/>
          </a:ln>
        </p:spPr>
      </p:pic>
      <p:sp>
        <p:nvSpPr>
          <p:cNvPr id="7" name="TextBox 6"/>
          <p:cNvSpPr txBox="1"/>
          <p:nvPr/>
        </p:nvSpPr>
        <p:spPr>
          <a:xfrm>
            <a:off x="2057400" y="6211669"/>
            <a:ext cx="4295087" cy="646331"/>
          </a:xfrm>
          <a:prstGeom prst="rect">
            <a:avLst/>
          </a:prstGeom>
          <a:noFill/>
        </p:spPr>
        <p:txBody>
          <a:bodyPr wrap="none" rtlCol="0">
            <a:spAutoFit/>
          </a:bodyPr>
          <a:lstStyle/>
          <a:p>
            <a:r>
              <a:rPr lang="en-US" b="1" dirty="0"/>
              <a:t>Prepared by Dr </a:t>
            </a:r>
            <a:r>
              <a:rPr lang="en-US" b="1" dirty="0" err="1"/>
              <a:t>Syed</a:t>
            </a:r>
            <a:r>
              <a:rPr lang="en-US" b="1" dirty="0"/>
              <a:t> </a:t>
            </a:r>
            <a:r>
              <a:rPr lang="en-US" b="1" dirty="0" err="1"/>
              <a:t>Khaldoon</a:t>
            </a:r>
            <a:r>
              <a:rPr lang="en-US" b="1" dirty="0"/>
              <a:t> </a:t>
            </a:r>
            <a:r>
              <a:rPr lang="en-US" b="1" dirty="0" err="1"/>
              <a:t>Khurshid</a:t>
            </a:r>
            <a:endParaRPr lang="en-US" b="1"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04800" y="152400"/>
            <a:ext cx="8610600" cy="1295400"/>
          </a:xfrm>
        </p:spPr>
        <p:txBody>
          <a:bodyPr/>
          <a:lstStyle/>
          <a:p>
            <a:pPr eaLnBrk="1" hangingPunct="1">
              <a:tabLst>
                <a:tab pos="1947863" algn="l"/>
              </a:tabLst>
            </a:pPr>
            <a:r>
              <a:rPr lang="en-US" sz="4000" b="1" dirty="0">
                <a:latin typeface="Cambria" pitchFamily="18" charset="0"/>
              </a:rPr>
              <a:t>1.1 Bits and Their Storage</a:t>
            </a:r>
          </a:p>
        </p:txBody>
      </p:sp>
      <p:sp>
        <p:nvSpPr>
          <p:cNvPr id="3075" name="Rectangle 4"/>
          <p:cNvSpPr>
            <a:spLocks noGrp="1" noChangeArrowheads="1"/>
          </p:cNvSpPr>
          <p:nvPr>
            <p:ph idx="1"/>
          </p:nvPr>
        </p:nvSpPr>
        <p:spPr>
          <a:xfrm>
            <a:off x="381000" y="1447800"/>
            <a:ext cx="8382000" cy="1143000"/>
          </a:xfrm>
        </p:spPr>
        <p:txBody>
          <a:bodyPr/>
          <a:lstStyle/>
          <a:p>
            <a:pPr eaLnBrk="1" hangingPunct="1"/>
            <a:r>
              <a:rPr lang="en-US" dirty="0">
                <a:latin typeface="Cambria" pitchFamily="18" charset="0"/>
              </a:rPr>
              <a:t>Information represented as patterns of </a:t>
            </a:r>
            <a:r>
              <a:rPr lang="en-US" i="1" dirty="0">
                <a:latin typeface="Cambria" pitchFamily="18" charset="0"/>
              </a:rPr>
              <a:t>bits</a:t>
            </a:r>
            <a:r>
              <a:rPr lang="en-US" dirty="0">
                <a:latin typeface="Cambria" pitchFamily="18" charset="0"/>
              </a:rPr>
              <a:t> (binary digits)</a:t>
            </a:r>
            <a:endParaRPr lang="en-US" u="sng" dirty="0">
              <a:latin typeface="Cambria" pitchFamily="18" charset="0"/>
            </a:endParaRPr>
          </a:p>
        </p:txBody>
      </p:sp>
      <p:sp>
        <p:nvSpPr>
          <p:cNvPr id="66565" name="Rectangle 5"/>
          <p:cNvSpPr>
            <a:spLocks noChangeArrowheads="1"/>
          </p:cNvSpPr>
          <p:nvPr/>
        </p:nvSpPr>
        <p:spPr bwMode="auto">
          <a:xfrm>
            <a:off x="381000" y="2514600"/>
            <a:ext cx="8382000" cy="37338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3200" b="1" dirty="0">
                <a:solidFill>
                  <a:srgbClr val="000000"/>
                </a:solidFill>
                <a:latin typeface="Cambria" pitchFamily="18" charset="0"/>
              </a:rPr>
              <a:t>A bit is either 0 or 1 (</a:t>
            </a:r>
            <a:r>
              <a:rPr lang="en-US" sz="3200" b="1" i="1" dirty="0">
                <a:solidFill>
                  <a:srgbClr val="000000"/>
                </a:solidFill>
                <a:latin typeface="Cambria" pitchFamily="18" charset="0"/>
              </a:rPr>
              <a:t>true</a:t>
            </a:r>
            <a:r>
              <a:rPr lang="en-US" sz="3200" b="1" dirty="0">
                <a:solidFill>
                  <a:srgbClr val="000000"/>
                </a:solidFill>
                <a:latin typeface="Cambria" pitchFamily="18" charset="0"/>
              </a:rPr>
              <a:t> or </a:t>
            </a:r>
            <a:r>
              <a:rPr lang="en-US" sz="3200" b="1" i="1" dirty="0">
                <a:solidFill>
                  <a:srgbClr val="000000"/>
                </a:solidFill>
                <a:latin typeface="Cambria" pitchFamily="18" charset="0"/>
              </a:rPr>
              <a:t>false</a:t>
            </a:r>
            <a:r>
              <a:rPr lang="en-US" sz="3200" b="1" dirty="0">
                <a:solidFill>
                  <a:srgbClr val="000000"/>
                </a:solidFill>
                <a:latin typeface="Cambria" pitchFamily="18" charset="0"/>
              </a:rPr>
              <a:t>)</a:t>
            </a:r>
          </a:p>
          <a:p>
            <a:pPr marL="342900" indent="-342900" fontAlgn="base">
              <a:spcBef>
                <a:spcPct val="20000"/>
              </a:spcBef>
              <a:spcAft>
                <a:spcPct val="0"/>
              </a:spcAft>
              <a:buFontTx/>
              <a:buChar char="•"/>
            </a:pPr>
            <a:r>
              <a:rPr lang="en-US" sz="3200" b="1" dirty="0">
                <a:solidFill>
                  <a:srgbClr val="000000"/>
                </a:solidFill>
                <a:latin typeface="Cambria" pitchFamily="18" charset="0"/>
              </a:rPr>
              <a:t>Meaning of bit(-stream)s varies</a:t>
            </a:r>
          </a:p>
          <a:p>
            <a:pPr marL="1143000" lvl="2" indent="-228600" fontAlgn="base">
              <a:spcBef>
                <a:spcPct val="20000"/>
              </a:spcBef>
              <a:spcAft>
                <a:spcPct val="0"/>
              </a:spcAft>
              <a:buFontTx/>
              <a:buChar char="•"/>
            </a:pPr>
            <a:r>
              <a:rPr lang="en-US" sz="2400" b="1" dirty="0">
                <a:solidFill>
                  <a:srgbClr val="000000"/>
                </a:solidFill>
                <a:latin typeface="Cambria" pitchFamily="18" charset="0"/>
              </a:rPr>
              <a:t>numeric values, characters, images, sounds…</a:t>
            </a:r>
          </a:p>
          <a:p>
            <a:pPr marL="342900" indent="-342900" fontAlgn="base">
              <a:spcBef>
                <a:spcPct val="20000"/>
              </a:spcBef>
              <a:spcAft>
                <a:spcPct val="0"/>
              </a:spcAft>
              <a:buFontTx/>
              <a:buChar char="•"/>
            </a:pPr>
            <a:r>
              <a:rPr lang="en-US" sz="3200" b="1" dirty="0">
                <a:solidFill>
                  <a:srgbClr val="000000"/>
                </a:solidFill>
                <a:latin typeface="Cambria" pitchFamily="18" charset="0"/>
              </a:rPr>
              <a:t>Requires a device that can be in one of two states (&amp; remain in that state as long as needed)</a:t>
            </a:r>
          </a:p>
          <a:p>
            <a:pPr marL="1143000" lvl="2" indent="-228600" fontAlgn="base">
              <a:spcBef>
                <a:spcPct val="20000"/>
              </a:spcBef>
              <a:spcAft>
                <a:spcPct val="0"/>
              </a:spcAft>
              <a:buFontTx/>
              <a:buChar char="•"/>
            </a:pPr>
            <a:r>
              <a:rPr lang="en-US" sz="2400" b="1" i="1" dirty="0">
                <a:solidFill>
                  <a:srgbClr val="000000"/>
                </a:solidFill>
                <a:latin typeface="Cambria" pitchFamily="18" charset="0"/>
              </a:rPr>
              <a:t>Flip-flop</a:t>
            </a:r>
            <a:r>
              <a:rPr lang="en-US" sz="2400" b="1" dirty="0">
                <a:solidFill>
                  <a:srgbClr val="000000"/>
                </a:solidFill>
                <a:latin typeface="Cambria" pitchFamily="18" charset="0"/>
              </a:rPr>
              <a:t> circuits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656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65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6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28600"/>
            <a:ext cx="8839200" cy="1143000"/>
          </a:xfrm>
        </p:spPr>
        <p:txBody>
          <a:bodyPr/>
          <a:lstStyle/>
          <a:p>
            <a:pPr>
              <a:tabLst>
                <a:tab pos="1947863" algn="l"/>
              </a:tabLst>
            </a:pPr>
            <a:r>
              <a:rPr lang="en-US" b="1" dirty="0"/>
              <a:t>1.1 The Boolean Operations AND, OR, and XOR</a:t>
            </a:r>
          </a:p>
        </p:txBody>
      </p:sp>
      <p:pic>
        <p:nvPicPr>
          <p:cNvPr id="4099" name="Picture 3" descr="Fig"/>
          <p:cNvPicPr>
            <a:picLocks noGrp="1" noChangeAspect="1" noChangeArrowheads="1"/>
          </p:cNvPicPr>
          <p:nvPr>
            <p:ph idx="1"/>
          </p:nvPr>
        </p:nvPicPr>
        <p:blipFill>
          <a:blip r:embed="rId2" cstate="print"/>
          <a:srcRect/>
          <a:stretch>
            <a:fillRect/>
          </a:stretch>
        </p:blipFill>
        <p:spPr>
          <a:xfrm>
            <a:off x="1905000" y="1219200"/>
            <a:ext cx="5029200" cy="4333875"/>
          </a:xfrm>
        </p:spPr>
      </p:pic>
      <p:sp>
        <p:nvSpPr>
          <p:cNvPr id="31748" name="Text Box 4"/>
          <p:cNvSpPr txBox="1">
            <a:spLocks noChangeArrowheads="1"/>
          </p:cNvSpPr>
          <p:nvPr/>
        </p:nvSpPr>
        <p:spPr bwMode="auto">
          <a:xfrm>
            <a:off x="609600" y="5867400"/>
            <a:ext cx="6267450" cy="461963"/>
          </a:xfrm>
          <a:prstGeom prst="rect">
            <a:avLst/>
          </a:prstGeom>
          <a:noFill/>
          <a:ln w="9525">
            <a:noFill/>
            <a:miter lim="800000"/>
            <a:headEnd/>
            <a:tailEnd/>
          </a:ln>
        </p:spPr>
        <p:txBody>
          <a:bodyPr wrap="none">
            <a:spAutoFit/>
          </a:bodyPr>
          <a:lstStyle/>
          <a:p>
            <a:pPr fontAlgn="base">
              <a:spcBef>
                <a:spcPct val="0"/>
              </a:spcBef>
              <a:spcAft>
                <a:spcPct val="0"/>
              </a:spcAft>
              <a:buFontTx/>
              <a:buChar char="•"/>
            </a:pPr>
            <a:r>
              <a:rPr lang="en-US" sz="2400">
                <a:solidFill>
                  <a:srgbClr val="000000"/>
                </a:solidFill>
              </a:rPr>
              <a:t>  Note: AND and OR exist in </a:t>
            </a:r>
            <a:r>
              <a:rPr lang="en-US" sz="2400" b="1">
                <a:solidFill>
                  <a:srgbClr val="000000"/>
                </a:solidFill>
              </a:rPr>
              <a:t>natural language</a:t>
            </a:r>
            <a:r>
              <a:rPr lang="en-US" sz="2400">
                <a:solidFill>
                  <a:srgbClr val="000000"/>
                </a:solidFill>
              </a:rPr>
              <a: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anim calcmode="lin" valueType="num">
                                      <p:cBhvr additive="base">
                                        <p:cTn id="7" dur="20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800" dirty="0"/>
              <a:t>Mayor Jing is in her office, and she remembers she needs to review all the </a:t>
            </a:r>
            <a:r>
              <a:rPr lang="en-US" sz="2800" b="1" dirty="0"/>
              <a:t>Fire Department memos for a presentation to City Council</a:t>
            </a:r>
            <a:r>
              <a:rPr lang="en-US" sz="2800" dirty="0"/>
              <a:t>. She could go and find all the memos herself, but Mayor Jing isn't a micromanager. She has </a:t>
            </a:r>
            <a:r>
              <a:rPr lang="en-US" sz="2800" b="1" dirty="0"/>
              <a:t>grouped several employees</a:t>
            </a:r>
            <a:r>
              <a:rPr lang="en-US" sz="2800" dirty="0"/>
              <a:t> as members of the Records Office—an abstraction—and she can ask the Records Office to do things.</a:t>
            </a:r>
          </a:p>
          <a:p>
            <a:pPr algn="just"/>
            <a:r>
              <a:rPr lang="en-US" sz="2800" dirty="0"/>
              <a:t>She picks up her phone, hits the button for her Records Office, and says “</a:t>
            </a:r>
            <a:r>
              <a:rPr lang="en-US" sz="2800" b="1" dirty="0"/>
              <a:t>get me all the Fire Department memos so I can read them over lunch</a:t>
            </a:r>
            <a:r>
              <a:rPr lang="en-US" sz="2800" dirty="0"/>
              <a:t>.”</a:t>
            </a:r>
          </a:p>
          <a:p>
            <a:pPr algn="just"/>
            <a:r>
              <a:rPr lang="en-US" sz="2800" dirty="0"/>
              <a:t>Later, when she leaves for lunch, all the memos her office has written about the Fire Department are waiting for her.</a:t>
            </a:r>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800" b="1"/>
              <a:t>Example: </a:t>
            </a:r>
            <a:br>
              <a:rPr lang="en-US" sz="2800" b="1"/>
            </a:br>
            <a:r>
              <a:rPr lang="en-US" sz="2800" b="1"/>
              <a:t>Boolean Operations and  natural language</a:t>
            </a:r>
            <a:br>
              <a:rPr lang="en-US" sz="4000" b="1"/>
            </a:br>
            <a:endParaRPr lang="en-US" sz="4000" b="1"/>
          </a:p>
        </p:txBody>
      </p:sp>
      <p:sp>
        <p:nvSpPr>
          <p:cNvPr id="3" name="Content Placeholder 2"/>
          <p:cNvSpPr>
            <a:spLocks noGrp="1"/>
          </p:cNvSpPr>
          <p:nvPr>
            <p:ph idx="1"/>
          </p:nvPr>
        </p:nvSpPr>
        <p:spPr/>
        <p:txBody>
          <a:bodyPr/>
          <a:lstStyle/>
          <a:p>
            <a:pPr marL="514350" indent="-514350">
              <a:buFont typeface="+mj-lt"/>
              <a:buAutoNum type="arabicPeriod"/>
              <a:defRPr/>
            </a:pPr>
            <a:r>
              <a:rPr lang="en-US" dirty="0"/>
              <a:t>Khalid has gone to cafe.</a:t>
            </a:r>
          </a:p>
          <a:p>
            <a:pPr marL="514350" indent="-514350">
              <a:buFont typeface="+mj-lt"/>
              <a:buAutoNum type="arabicPeriod"/>
              <a:defRPr/>
            </a:pPr>
            <a:r>
              <a:rPr lang="en-US" b="1" dirty="0"/>
              <a:t>AND</a:t>
            </a:r>
            <a:r>
              <a:rPr lang="en-US" dirty="0"/>
              <a:t> </a:t>
            </a:r>
            <a:r>
              <a:rPr lang="en-US" dirty="0" err="1"/>
              <a:t>Umer</a:t>
            </a:r>
            <a:r>
              <a:rPr lang="en-US" dirty="0"/>
              <a:t> has gone to School.</a:t>
            </a:r>
          </a:p>
          <a:p>
            <a:pPr marL="514350" indent="-514350">
              <a:buFont typeface="+mj-lt"/>
              <a:buAutoNum type="arabicPeriod"/>
              <a:defRPr/>
            </a:pPr>
            <a:r>
              <a:rPr lang="en-US" b="1" dirty="0"/>
              <a:t>THEN</a:t>
            </a:r>
            <a:r>
              <a:rPr lang="en-US" dirty="0"/>
              <a:t> their mother can do house chores.</a:t>
            </a:r>
          </a:p>
          <a:p>
            <a:pPr>
              <a:buFontTx/>
              <a:buNone/>
              <a:defRPr/>
            </a:pPr>
            <a:r>
              <a:rPr lang="en-US" sz="4000" b="1" dirty="0"/>
              <a:t>Result:</a:t>
            </a:r>
          </a:p>
          <a:p>
            <a:pPr>
              <a:defRPr/>
            </a:pPr>
            <a:r>
              <a:rPr lang="en-US" dirty="0"/>
              <a:t>Both has to go to school for their mother to do  chores of the house.</a:t>
            </a:r>
          </a:p>
          <a:p>
            <a:pPr>
              <a:defRPr/>
            </a:pPr>
            <a:r>
              <a:rPr lang="en-US" dirty="0"/>
              <a:t>Check with OR operation.</a:t>
            </a:r>
          </a:p>
          <a:p>
            <a:pPr>
              <a:buFontTx/>
              <a:buNone/>
              <a:defRPr/>
            </a:pPr>
            <a:endParaRPr lang="en-US" dirty="0"/>
          </a:p>
          <a:p>
            <a:pPr>
              <a:defRPr/>
            </a:pPr>
            <a:endParaRPr lang="en-US" dirty="0"/>
          </a:p>
          <a:p>
            <a:pPr>
              <a:buFontTx/>
              <a:buNone/>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152400"/>
            <a:ext cx="8534400" cy="838200"/>
          </a:xfrm>
        </p:spPr>
        <p:txBody>
          <a:bodyPr/>
          <a:lstStyle/>
          <a:p>
            <a:pPr>
              <a:tabLst>
                <a:tab pos="1947863" algn="l"/>
              </a:tabLst>
            </a:pPr>
            <a:r>
              <a:rPr lang="en-US" b="1"/>
              <a:t>1.1 AND and OR Gates</a:t>
            </a:r>
          </a:p>
        </p:txBody>
      </p:sp>
      <p:pic>
        <p:nvPicPr>
          <p:cNvPr id="6147" name="Picture 3" descr="Fig"/>
          <p:cNvPicPr>
            <a:picLocks noGrp="1" noChangeAspect="1" noChangeArrowheads="1"/>
          </p:cNvPicPr>
          <p:nvPr>
            <p:ph idx="1"/>
          </p:nvPr>
        </p:nvPicPr>
        <p:blipFill>
          <a:blip r:embed="rId2" cstate="print"/>
          <a:srcRect/>
          <a:stretch>
            <a:fillRect/>
          </a:stretch>
        </p:blipFill>
        <p:spPr>
          <a:xfrm>
            <a:off x="838200" y="1981200"/>
            <a:ext cx="7467600" cy="4033838"/>
          </a:xfrm>
        </p:spPr>
      </p:pic>
      <p:sp>
        <p:nvSpPr>
          <p:cNvPr id="6148" name="TextBox 3"/>
          <p:cNvSpPr txBox="1">
            <a:spLocks noChangeArrowheads="1"/>
          </p:cNvSpPr>
          <p:nvPr/>
        </p:nvSpPr>
        <p:spPr bwMode="auto">
          <a:xfrm>
            <a:off x="457200" y="1143000"/>
            <a:ext cx="6553200" cy="1016000"/>
          </a:xfrm>
          <a:prstGeom prst="rect">
            <a:avLst/>
          </a:prstGeom>
          <a:noFill/>
          <a:ln w="9525">
            <a:noFill/>
            <a:miter lim="800000"/>
            <a:headEnd/>
            <a:tailEnd/>
          </a:ln>
        </p:spPr>
        <p:txBody>
          <a:bodyPr>
            <a:spAutoFit/>
          </a:bodyPr>
          <a:lstStyle/>
          <a:p>
            <a:pPr fontAlgn="base">
              <a:spcBef>
                <a:spcPct val="0"/>
              </a:spcBef>
              <a:spcAft>
                <a:spcPct val="0"/>
              </a:spcAft>
              <a:buFont typeface="Arial" charset="0"/>
              <a:buChar char="•"/>
            </a:pPr>
            <a:r>
              <a:rPr lang="en-US" sz="2000" b="1">
                <a:solidFill>
                  <a:srgbClr val="000000"/>
                </a:solidFill>
              </a:rPr>
              <a:t>   ‘0’ and ‘1’ Digits are representing “Voltage levels”  </a:t>
            </a:r>
            <a:r>
              <a:rPr lang="en-US" sz="2000" b="1">
                <a:solidFill>
                  <a:srgbClr val="FF0000"/>
                </a:solidFill>
              </a:rPr>
              <a:t>?</a:t>
            </a:r>
          </a:p>
          <a:p>
            <a:pPr fontAlgn="base">
              <a:spcBef>
                <a:spcPct val="0"/>
              </a:spcBef>
              <a:spcAft>
                <a:spcPct val="0"/>
              </a:spcAft>
            </a:pPr>
            <a:endParaRPr lang="en-US" sz="2000" b="1">
              <a:solidFill>
                <a:srgbClr val="000000"/>
              </a:solidFill>
            </a:endParaRPr>
          </a:p>
          <a:p>
            <a:pPr fontAlgn="base">
              <a:spcBef>
                <a:spcPct val="0"/>
              </a:spcBef>
              <a:spcAft>
                <a:spcPct val="0"/>
              </a:spcAft>
            </a:pPr>
            <a:endParaRPr lang="en-US" sz="2000"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just"/>
            <a:r>
              <a:rPr lang="en-US" sz="6000" b="1" dirty="0"/>
              <a:t>Flip Flop circuit</a:t>
            </a:r>
            <a:r>
              <a:rPr lang="en-US" sz="6000" dirty="0"/>
              <a:t>: </a:t>
            </a:r>
          </a:p>
        </p:txBody>
      </p:sp>
      <p:sp>
        <p:nvSpPr>
          <p:cNvPr id="7171" name="Content Placeholder 2"/>
          <p:cNvSpPr>
            <a:spLocks noGrp="1"/>
          </p:cNvSpPr>
          <p:nvPr>
            <p:ph idx="1"/>
          </p:nvPr>
        </p:nvSpPr>
        <p:spPr>
          <a:xfrm>
            <a:off x="381000" y="1447800"/>
            <a:ext cx="8305800" cy="2133600"/>
          </a:xfrm>
        </p:spPr>
        <p:txBody>
          <a:bodyPr/>
          <a:lstStyle/>
          <a:p>
            <a:pPr algn="just"/>
            <a:r>
              <a:rPr lang="en-US" dirty="0"/>
              <a:t>Flip-flops and latches are fundamental building blocks of digital electronics systems used in computers, communications, and many other types of systems.</a:t>
            </a:r>
          </a:p>
          <a:p>
            <a:pPr algn="just"/>
            <a:r>
              <a:rPr lang="en-US" dirty="0"/>
              <a:t>A flip flop circuit that produces an output value of ‘0’ or ‘1’ that remains constant until a temporary pulse from another circuit causes it to shift to the other 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dirty="0"/>
              <a:t>1.1 A Simple Flip-flop Circuit</a:t>
            </a:r>
            <a:endParaRPr lang="en-US" b="1" dirty="0">
              <a:solidFill>
                <a:srgbClr val="0000FF"/>
              </a:solidFill>
            </a:endParaRPr>
          </a:p>
        </p:txBody>
      </p:sp>
      <p:pic>
        <p:nvPicPr>
          <p:cNvPr id="8195" name="Picture 3" descr="Fig"/>
          <p:cNvPicPr>
            <a:picLocks noGrp="1" noChangeAspect="1" noChangeArrowheads="1"/>
          </p:cNvPicPr>
          <p:nvPr>
            <p:ph idx="1"/>
          </p:nvPr>
        </p:nvPicPr>
        <p:blipFill>
          <a:blip r:embed="rId2" cstate="print"/>
          <a:srcRect/>
          <a:stretch>
            <a:fillRect/>
          </a:stretch>
        </p:blipFill>
        <p:spPr>
          <a:xfrm>
            <a:off x="1828800" y="1143000"/>
            <a:ext cx="5029200" cy="3395663"/>
          </a:xfrm>
        </p:spPr>
      </p:pic>
      <p:sp>
        <p:nvSpPr>
          <p:cNvPr id="34820" name="Text Box 4"/>
          <p:cNvSpPr txBox="1">
            <a:spLocks noChangeArrowheads="1"/>
          </p:cNvSpPr>
          <p:nvPr/>
        </p:nvSpPr>
        <p:spPr bwMode="auto">
          <a:xfrm>
            <a:off x="762000" y="4724400"/>
            <a:ext cx="7924800" cy="1570038"/>
          </a:xfrm>
          <a:prstGeom prst="rect">
            <a:avLst/>
          </a:prstGeom>
          <a:noFill/>
          <a:ln w="9525">
            <a:noFill/>
            <a:miter lim="800000"/>
            <a:headEnd/>
            <a:tailEnd/>
          </a:ln>
        </p:spPr>
        <p:txBody>
          <a:bodyPr wrap="none">
            <a:spAutoFit/>
          </a:bodyPr>
          <a:lstStyle/>
          <a:p>
            <a:pPr fontAlgn="base">
              <a:spcBef>
                <a:spcPct val="0"/>
              </a:spcBef>
              <a:spcAft>
                <a:spcPct val="0"/>
              </a:spcAft>
              <a:buFontTx/>
              <a:buChar char="•"/>
            </a:pPr>
            <a:r>
              <a:rPr lang="en-US" sz="2400">
                <a:solidFill>
                  <a:srgbClr val="000000"/>
                </a:solidFill>
              </a:rPr>
              <a:t>  As long as both inputs remain 0: output does not change</a:t>
            </a:r>
          </a:p>
          <a:p>
            <a:pPr fontAlgn="base">
              <a:spcBef>
                <a:spcPct val="0"/>
              </a:spcBef>
              <a:spcAft>
                <a:spcPct val="0"/>
              </a:spcAft>
              <a:buFontTx/>
              <a:buChar char="•"/>
            </a:pPr>
            <a:r>
              <a:rPr lang="en-US" sz="2400">
                <a:solidFill>
                  <a:srgbClr val="000000"/>
                </a:solidFill>
              </a:rPr>
              <a:t>  Temporarily placing </a:t>
            </a:r>
            <a:r>
              <a:rPr lang="en-US" sz="2400" b="1">
                <a:solidFill>
                  <a:srgbClr val="000000"/>
                </a:solidFill>
              </a:rPr>
              <a:t>1</a:t>
            </a:r>
            <a:r>
              <a:rPr lang="en-US" sz="2400">
                <a:solidFill>
                  <a:srgbClr val="000000"/>
                </a:solidFill>
              </a:rPr>
              <a:t> on upper input =&gt; output = </a:t>
            </a:r>
            <a:r>
              <a:rPr lang="en-US" sz="2400" b="1">
                <a:solidFill>
                  <a:srgbClr val="000000"/>
                </a:solidFill>
              </a:rPr>
              <a:t>1</a:t>
            </a:r>
          </a:p>
          <a:p>
            <a:pPr fontAlgn="base">
              <a:spcBef>
                <a:spcPct val="0"/>
              </a:spcBef>
              <a:spcAft>
                <a:spcPct val="0"/>
              </a:spcAft>
              <a:buFontTx/>
              <a:buChar char="•"/>
            </a:pPr>
            <a:r>
              <a:rPr lang="en-US" sz="2400">
                <a:solidFill>
                  <a:srgbClr val="000000"/>
                </a:solidFill>
              </a:rPr>
              <a:t>  Temporarily placing </a:t>
            </a:r>
            <a:r>
              <a:rPr lang="en-US" sz="2400" b="1">
                <a:solidFill>
                  <a:srgbClr val="000000"/>
                </a:solidFill>
              </a:rPr>
              <a:t>1</a:t>
            </a:r>
            <a:r>
              <a:rPr lang="en-US" sz="2400">
                <a:solidFill>
                  <a:srgbClr val="000000"/>
                </a:solidFill>
              </a:rPr>
              <a:t> on lower input =&gt; output = </a:t>
            </a:r>
            <a:r>
              <a:rPr lang="en-US" sz="2400" b="1">
                <a:solidFill>
                  <a:srgbClr val="000000"/>
                </a:solidFill>
              </a:rPr>
              <a:t>0</a:t>
            </a:r>
          </a:p>
          <a:p>
            <a:pPr fontAlgn="base">
              <a:spcBef>
                <a:spcPct val="0"/>
              </a:spcBef>
              <a:spcAft>
                <a:spcPct val="0"/>
              </a:spcAft>
              <a:buFontTx/>
              <a:buChar char="•"/>
            </a:pPr>
            <a:r>
              <a:rPr lang="en-US" sz="2400">
                <a:solidFill>
                  <a:srgbClr val="000000"/>
                </a:solidFill>
              </a:rPr>
              <a:t>  So: output flip-flops between 2 values under external control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pPr>
              <a:tabLst>
                <a:tab pos="1890713" algn="l"/>
              </a:tabLst>
            </a:pPr>
            <a:r>
              <a:rPr lang="en-US" b="1" dirty="0"/>
              <a:t>1.1 Setting the Output of a Flip-flop to 1</a:t>
            </a:r>
          </a:p>
        </p:txBody>
      </p:sp>
      <p:pic>
        <p:nvPicPr>
          <p:cNvPr id="9219" name="Picture 1027" descr="Fig"/>
          <p:cNvPicPr>
            <a:picLocks noGrp="1" noChangeAspect="1" noChangeArrowheads="1"/>
          </p:cNvPicPr>
          <p:nvPr>
            <p:ph idx="1"/>
          </p:nvPr>
        </p:nvPicPr>
        <p:blipFill>
          <a:blip r:embed="rId2" cstate="print"/>
          <a:srcRect t="13559"/>
          <a:stretch>
            <a:fillRect/>
          </a:stretch>
        </p:blipFill>
        <p:spPr>
          <a:xfrm>
            <a:off x="2057400" y="1676400"/>
            <a:ext cx="4298950" cy="38862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152400"/>
            <a:ext cx="8610600" cy="1143000"/>
          </a:xfrm>
        </p:spPr>
        <p:txBody>
          <a:bodyPr/>
          <a:lstStyle/>
          <a:p>
            <a:pPr>
              <a:tabLst>
                <a:tab pos="1890713" algn="l"/>
              </a:tabLst>
            </a:pPr>
            <a:r>
              <a:rPr lang="en-US" b="1" dirty="0"/>
              <a:t>1.1 Setting the Output of a Flip-flop to 1 (cont’d)</a:t>
            </a:r>
          </a:p>
        </p:txBody>
      </p:sp>
      <p:pic>
        <p:nvPicPr>
          <p:cNvPr id="10243" name="Picture 3" descr="Fig"/>
          <p:cNvPicPr>
            <a:picLocks noGrp="1" noChangeAspect="1" noChangeArrowheads="1"/>
          </p:cNvPicPr>
          <p:nvPr>
            <p:ph idx="1"/>
          </p:nvPr>
        </p:nvPicPr>
        <p:blipFill>
          <a:blip r:embed="rId2" cstate="print"/>
          <a:srcRect t="16867"/>
          <a:stretch>
            <a:fillRect/>
          </a:stretch>
        </p:blipFill>
        <p:spPr>
          <a:xfrm>
            <a:off x="990600" y="1676400"/>
            <a:ext cx="6629400" cy="3849688"/>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b="1" dirty="0"/>
              <a:t>1.1 Setting the Output of a Flip-flop to 1 (cont’d)</a:t>
            </a:r>
          </a:p>
        </p:txBody>
      </p:sp>
      <p:pic>
        <p:nvPicPr>
          <p:cNvPr id="11267" name="Picture 3" descr="Fig"/>
          <p:cNvPicPr>
            <a:picLocks noGrp="1" noChangeAspect="1" noChangeArrowheads="1"/>
          </p:cNvPicPr>
          <p:nvPr>
            <p:ph idx="1"/>
          </p:nvPr>
        </p:nvPicPr>
        <p:blipFill>
          <a:blip r:embed="rId2" cstate="print"/>
          <a:srcRect t="18398"/>
          <a:stretch>
            <a:fillRect/>
          </a:stretch>
        </p:blipFill>
        <p:spPr>
          <a:xfrm>
            <a:off x="1600200" y="1828800"/>
            <a:ext cx="5867400" cy="3717925"/>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04800" y="152400"/>
            <a:ext cx="8610600" cy="1295400"/>
          </a:xfrm>
        </p:spPr>
        <p:txBody>
          <a:bodyPr/>
          <a:lstStyle/>
          <a:p>
            <a:r>
              <a:rPr lang="en-US" b="1" dirty="0"/>
              <a:t>Temporarily placing ‘1’ on the lower end of the flip flop (retaining previous output):</a:t>
            </a:r>
          </a:p>
        </p:txBody>
      </p:sp>
      <p:pic>
        <p:nvPicPr>
          <p:cNvPr id="12291" name="Content Placeholder 5" descr="Flip Flop.jpg"/>
          <p:cNvPicPr>
            <a:picLocks noGrp="1" noChangeAspect="1"/>
          </p:cNvPicPr>
          <p:nvPr>
            <p:ph idx="1"/>
          </p:nvPr>
        </p:nvPicPr>
        <p:blipFill>
          <a:blip r:embed="rId2" cstate="print"/>
          <a:srcRect/>
          <a:stretch>
            <a:fillRect/>
          </a:stretch>
        </p:blipFill>
        <p:spPr>
          <a:xfrm>
            <a:off x="685800" y="1600200"/>
            <a:ext cx="6629400" cy="47244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04800" y="228600"/>
            <a:ext cx="8153400" cy="685800"/>
          </a:xfrm>
        </p:spPr>
        <p:txBody>
          <a:bodyPr/>
          <a:lstStyle/>
          <a:p>
            <a:pPr eaLnBrk="1" hangingPunct="1">
              <a:buNone/>
            </a:pPr>
            <a:r>
              <a:rPr lang="en-US" b="1" dirty="0"/>
              <a:t>Another way of constructing Flip-Flop: </a:t>
            </a:r>
          </a:p>
          <a:p>
            <a:pPr eaLnBrk="1" hangingPunct="1">
              <a:buNone/>
            </a:pPr>
            <a:r>
              <a:rPr lang="en-US" b="1" dirty="0"/>
              <a:t>SR latch (Set-Reset) Latch</a:t>
            </a:r>
          </a:p>
          <a:p>
            <a:pPr eaLnBrk="1" hangingPunct="1">
              <a:buFontTx/>
              <a:buNone/>
            </a:pPr>
            <a:endParaRPr lang="en-US" sz="3600" b="1" dirty="0"/>
          </a:p>
          <a:p>
            <a:pPr eaLnBrk="1" hangingPunct="1">
              <a:buFontTx/>
              <a:buNone/>
            </a:pPr>
            <a:r>
              <a:rPr lang="en-US" sz="3600" b="1" dirty="0"/>
              <a:t>			</a:t>
            </a:r>
            <a:r>
              <a:rPr lang="en-US" sz="2800" b="1" dirty="0"/>
              <a:t>		</a:t>
            </a:r>
            <a:endParaRPr lang="en-US" sz="2400" dirty="0"/>
          </a:p>
          <a:p>
            <a:pPr eaLnBrk="1" hangingPunct="1"/>
            <a:endParaRPr lang="en-US" sz="2000" dirty="0"/>
          </a:p>
        </p:txBody>
      </p:sp>
      <p:pic>
        <p:nvPicPr>
          <p:cNvPr id="13315" name="Picture 5" descr="Fig"/>
          <p:cNvPicPr>
            <a:picLocks noChangeAspect="1" noChangeArrowheads="1"/>
          </p:cNvPicPr>
          <p:nvPr/>
        </p:nvPicPr>
        <p:blipFill>
          <a:blip r:embed="rId2" cstate="print"/>
          <a:srcRect/>
          <a:stretch>
            <a:fillRect/>
          </a:stretch>
        </p:blipFill>
        <p:spPr bwMode="auto">
          <a:xfrm>
            <a:off x="838200" y="3027363"/>
            <a:ext cx="7086600" cy="3297237"/>
          </a:xfrm>
          <a:prstGeom prst="rect">
            <a:avLst/>
          </a:prstGeom>
          <a:noFill/>
          <a:ln w="9525">
            <a:noFill/>
            <a:miter lim="800000"/>
            <a:headEnd/>
            <a:tailEnd/>
          </a:ln>
        </p:spPr>
      </p:pic>
      <p:sp>
        <p:nvSpPr>
          <p:cNvPr id="13316" name="Text Box 7"/>
          <p:cNvSpPr txBox="1">
            <a:spLocks noChangeArrowheads="1"/>
          </p:cNvSpPr>
          <p:nvPr/>
        </p:nvSpPr>
        <p:spPr bwMode="auto">
          <a:xfrm>
            <a:off x="457200" y="1600200"/>
            <a:ext cx="7824788" cy="1938992"/>
          </a:xfrm>
          <a:prstGeom prst="rect">
            <a:avLst/>
          </a:prstGeom>
          <a:noFill/>
          <a:ln w="9525">
            <a:noFill/>
            <a:miter lim="800000"/>
            <a:headEnd/>
            <a:tailEnd/>
          </a:ln>
        </p:spPr>
        <p:txBody>
          <a:bodyPr wrap="square">
            <a:spAutoFit/>
          </a:bodyPr>
          <a:lstStyle/>
          <a:p>
            <a:pPr fontAlgn="base">
              <a:spcBef>
                <a:spcPct val="0"/>
              </a:spcBef>
              <a:spcAft>
                <a:spcPct val="0"/>
              </a:spcAft>
            </a:pPr>
            <a:r>
              <a:rPr lang="en-US" sz="2000" b="1" dirty="0">
                <a:solidFill>
                  <a:srgbClr val="3333CC"/>
                </a:solidFill>
              </a:rPr>
              <a:t> Write outputs &amp; sequence of steps on the basis of following inputs?</a:t>
            </a:r>
          </a:p>
          <a:p>
            <a:pPr fontAlgn="base">
              <a:spcBef>
                <a:spcPct val="0"/>
              </a:spcBef>
              <a:spcAft>
                <a:spcPct val="0"/>
              </a:spcAft>
              <a:buFontTx/>
              <a:buChar char="•"/>
            </a:pPr>
            <a:r>
              <a:rPr lang="en-US" sz="2000" b="1" dirty="0">
                <a:solidFill>
                  <a:srgbClr val="3333CC"/>
                </a:solidFill>
              </a:rPr>
              <a:t> upper input = 1 and lower input = 0</a:t>
            </a:r>
          </a:p>
          <a:p>
            <a:pPr fontAlgn="base">
              <a:spcBef>
                <a:spcPct val="0"/>
              </a:spcBef>
              <a:spcAft>
                <a:spcPct val="0"/>
              </a:spcAft>
              <a:buFontTx/>
              <a:buChar char="•"/>
            </a:pPr>
            <a:r>
              <a:rPr lang="en-US" sz="2000" b="1" dirty="0">
                <a:solidFill>
                  <a:srgbClr val="3333CC"/>
                </a:solidFill>
              </a:rPr>
              <a:t> upper input = 0 and lower input = 0</a:t>
            </a:r>
          </a:p>
          <a:p>
            <a:pPr fontAlgn="base">
              <a:spcBef>
                <a:spcPct val="0"/>
              </a:spcBef>
              <a:spcAft>
                <a:spcPct val="0"/>
              </a:spcAft>
            </a:pPr>
            <a:endParaRPr lang="en-US" sz="2000" b="1" dirty="0">
              <a:solidFill>
                <a:srgbClr val="000000"/>
              </a:solidFill>
            </a:endParaRPr>
          </a:p>
          <a:p>
            <a:pPr fontAlgn="base">
              <a:spcBef>
                <a:spcPct val="0"/>
              </a:spcBef>
              <a:spcAft>
                <a:spcPct val="0"/>
              </a:spcAft>
            </a:pPr>
            <a:endParaRPr lang="en-US" sz="2000" b="1" dirty="0">
              <a:solidFill>
                <a:srgbClr val="000000"/>
              </a:solidFill>
            </a:endParaRPr>
          </a:p>
          <a:p>
            <a:pPr fontAlgn="base">
              <a:spcBef>
                <a:spcPct val="0"/>
              </a:spcBef>
              <a:spcAft>
                <a:spcPct val="0"/>
              </a:spcAft>
            </a:pPr>
            <a:endParaRPr lang="en-US" sz="2000" b="1" dirty="0">
              <a:solidFill>
                <a:srgbClr val="000000"/>
              </a:solidFill>
            </a:endParaRPr>
          </a:p>
        </p:txBody>
      </p:sp>
      <p:sp>
        <p:nvSpPr>
          <p:cNvPr id="13317" name="TextBox 4"/>
          <p:cNvSpPr txBox="1">
            <a:spLocks noChangeArrowheads="1"/>
          </p:cNvSpPr>
          <p:nvPr/>
        </p:nvSpPr>
        <p:spPr bwMode="auto">
          <a:xfrm>
            <a:off x="6019800" y="2286000"/>
            <a:ext cx="2708275" cy="708025"/>
          </a:xfrm>
          <a:prstGeom prst="rect">
            <a:avLst/>
          </a:prstGeom>
          <a:noFill/>
          <a:ln w="9525">
            <a:noFill/>
            <a:miter lim="800000"/>
            <a:headEnd/>
            <a:tailEnd/>
          </a:ln>
        </p:spPr>
        <p:txBody>
          <a:bodyPr wrap="none">
            <a:spAutoFit/>
          </a:bodyPr>
          <a:lstStyle/>
          <a:p>
            <a:pPr fontAlgn="base">
              <a:spcBef>
                <a:spcPct val="0"/>
              </a:spcBef>
              <a:spcAft>
                <a:spcPct val="0"/>
              </a:spcAft>
            </a:pPr>
            <a:r>
              <a:rPr lang="en-US" sz="2000" b="1" dirty="0">
                <a:solidFill>
                  <a:srgbClr val="000000"/>
                </a:solidFill>
              </a:rPr>
              <a:t>Solve it...its solution in </a:t>
            </a:r>
          </a:p>
          <a:p>
            <a:pPr fontAlgn="base">
              <a:spcBef>
                <a:spcPct val="0"/>
              </a:spcBef>
              <a:spcAft>
                <a:spcPct val="0"/>
              </a:spcAft>
            </a:pPr>
            <a:r>
              <a:rPr lang="en-US" sz="2000" b="1" dirty="0">
                <a:solidFill>
                  <a:srgbClr val="000000"/>
                </a:solidFill>
              </a:rPr>
              <a:t>The next week.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dirty="0"/>
              <a:t>Other Storage Techniques</a:t>
            </a:r>
          </a:p>
        </p:txBody>
      </p:sp>
      <p:sp>
        <p:nvSpPr>
          <p:cNvPr id="3" name="Content Placeholder 2"/>
          <p:cNvSpPr>
            <a:spLocks noGrp="1"/>
          </p:cNvSpPr>
          <p:nvPr>
            <p:ph idx="1"/>
          </p:nvPr>
        </p:nvSpPr>
        <p:spPr>
          <a:xfrm>
            <a:off x="381000" y="609600"/>
            <a:ext cx="4876800" cy="5791200"/>
          </a:xfrm>
        </p:spPr>
        <p:txBody>
          <a:bodyPr/>
          <a:lstStyle/>
          <a:p>
            <a:pPr>
              <a:defRPr/>
            </a:pPr>
            <a:r>
              <a:rPr lang="en-US" b="1" dirty="0"/>
              <a:t>Cores</a:t>
            </a:r>
            <a:r>
              <a:rPr lang="en-US" sz="2000" dirty="0"/>
              <a:t>			</a:t>
            </a:r>
          </a:p>
          <a:p>
            <a:pPr algn="just">
              <a:defRPr/>
            </a:pPr>
            <a:r>
              <a:rPr lang="en-US" sz="1600" dirty="0"/>
              <a:t>Magnetic-core memory was the predominant form  of random-access computer memory for 20 years between about 1955 and 1975. Such memory is often just called core memory, or, informally, core.</a:t>
            </a:r>
          </a:p>
          <a:p>
            <a:pPr algn="just">
              <a:buFont typeface="Courier New" pitchFamily="49" charset="0"/>
              <a:buChar char="o"/>
              <a:defRPr/>
            </a:pPr>
            <a:r>
              <a:rPr lang="en-US" sz="1600" dirty="0"/>
              <a:t>Core will be Magnetized in one of the  two directions</a:t>
            </a:r>
          </a:p>
          <a:p>
            <a:pPr algn="just">
              <a:buFont typeface="Courier New" pitchFamily="49" charset="0"/>
              <a:buChar char="o"/>
              <a:defRPr/>
            </a:pPr>
            <a:r>
              <a:rPr lang="en-US" sz="1600" dirty="0"/>
              <a:t>Retain Data after Machine is switched off</a:t>
            </a:r>
          </a:p>
          <a:p>
            <a:pPr algn="just">
              <a:buFont typeface="Courier New" pitchFamily="49" charset="0"/>
              <a:buChar char="o"/>
              <a:defRPr/>
            </a:pPr>
            <a:r>
              <a:rPr lang="en-US" sz="1600" dirty="0"/>
              <a:t>Obsolete</a:t>
            </a:r>
            <a:r>
              <a:rPr lang="en-US" sz="2000" dirty="0"/>
              <a:t>				</a:t>
            </a:r>
          </a:p>
          <a:p>
            <a:pPr algn="just">
              <a:defRPr/>
            </a:pPr>
            <a:r>
              <a:rPr lang="en-US" b="1" dirty="0"/>
              <a:t>Capacitors</a:t>
            </a:r>
            <a:r>
              <a:rPr lang="en-US" sz="2000" dirty="0"/>
              <a:t>-&gt;Millions-&gt; Chip</a:t>
            </a:r>
          </a:p>
          <a:p>
            <a:pPr algn="just">
              <a:defRPr/>
            </a:pPr>
            <a:r>
              <a:rPr lang="en-US" sz="1400" dirty="0"/>
              <a:t>A </a:t>
            </a:r>
            <a:r>
              <a:rPr lang="en-US" sz="1400" b="1" dirty="0"/>
              <a:t>capacitor</a:t>
            </a:r>
            <a:r>
              <a:rPr lang="en-US" sz="1400" dirty="0"/>
              <a:t> can store electric energy when it is connected to its charging circuit. And when it is disconnected from its charging circuit, it can dissipate that stored energy, so it can be used like a temporary battery. ... In car audio systems, large </a:t>
            </a:r>
            <a:r>
              <a:rPr lang="en-US" sz="1400" b="1" dirty="0"/>
              <a:t>capacitors </a:t>
            </a:r>
            <a:r>
              <a:rPr lang="en-US" sz="1400" dirty="0"/>
              <a:t>store energy for the amplifier to </a:t>
            </a:r>
            <a:r>
              <a:rPr lang="en-US" sz="1400" b="1" dirty="0"/>
              <a:t>use</a:t>
            </a:r>
            <a:r>
              <a:rPr lang="en-US" sz="1400" dirty="0"/>
              <a:t> on demand.</a:t>
            </a:r>
          </a:p>
          <a:p>
            <a:pPr lvl="1" algn="just">
              <a:defRPr/>
            </a:pPr>
            <a:r>
              <a:rPr lang="en-US" sz="2000" dirty="0"/>
              <a:t>Charge or Discharge Plates</a:t>
            </a:r>
          </a:p>
          <a:p>
            <a:pPr lvl="1" algn="just">
              <a:defRPr/>
            </a:pPr>
            <a:r>
              <a:rPr lang="en-US" sz="2000" dirty="0"/>
              <a:t>Charges on capacitors dissipate </a:t>
            </a:r>
          </a:p>
          <a:p>
            <a:pPr lvl="1" algn="just">
              <a:defRPr/>
            </a:pPr>
            <a:r>
              <a:rPr lang="en-US" sz="2000" dirty="0"/>
              <a:t>Refresh Circuit</a:t>
            </a:r>
            <a:r>
              <a:rPr lang="en-US" sz="1400" dirty="0">
                <a:ea typeface="+mn-ea"/>
                <a:cs typeface="+mn-cs"/>
              </a:rPr>
              <a:t>			</a:t>
            </a:r>
          </a:p>
          <a:p>
            <a:pPr>
              <a:defRPr/>
            </a:pPr>
            <a:endParaRPr lang="en-US" dirty="0"/>
          </a:p>
        </p:txBody>
      </p:sp>
      <p:pic>
        <p:nvPicPr>
          <p:cNvPr id="14340" name="Picture 3" descr="CoreMemoryIBM2821CPU.jpg"/>
          <p:cNvPicPr>
            <a:picLocks noChangeAspect="1"/>
          </p:cNvPicPr>
          <p:nvPr/>
        </p:nvPicPr>
        <p:blipFill>
          <a:blip r:embed="rId2" cstate="print"/>
          <a:srcRect/>
          <a:stretch>
            <a:fillRect/>
          </a:stretch>
        </p:blipFill>
        <p:spPr bwMode="auto">
          <a:xfrm>
            <a:off x="5410200" y="228600"/>
            <a:ext cx="2895600" cy="2514600"/>
          </a:xfrm>
          <a:prstGeom prst="rect">
            <a:avLst/>
          </a:prstGeom>
          <a:noFill/>
          <a:ln w="9525">
            <a:noFill/>
            <a:miter lim="800000"/>
            <a:headEnd/>
            <a:tailEnd/>
          </a:ln>
        </p:spPr>
      </p:pic>
      <p:pic>
        <p:nvPicPr>
          <p:cNvPr id="14341" name="Picture 4" descr="Capacitor.bmp"/>
          <p:cNvPicPr>
            <a:picLocks noChangeAspect="1"/>
          </p:cNvPicPr>
          <p:nvPr/>
        </p:nvPicPr>
        <p:blipFill>
          <a:blip r:embed="rId3" cstate="print"/>
          <a:srcRect/>
          <a:stretch>
            <a:fillRect/>
          </a:stretch>
        </p:blipFill>
        <p:spPr bwMode="auto">
          <a:xfrm>
            <a:off x="5410200" y="3505200"/>
            <a:ext cx="2895600" cy="2057400"/>
          </a:xfrm>
          <a:prstGeom prst="rect">
            <a:avLst/>
          </a:prstGeom>
          <a:noFill/>
          <a:ln w="9525">
            <a:noFill/>
            <a:miter lim="800000"/>
            <a:headEnd/>
            <a:tailEnd/>
          </a:ln>
        </p:spPr>
      </p:pic>
      <p:sp>
        <p:nvSpPr>
          <p:cNvPr id="6" name="TextBox 5"/>
          <p:cNvSpPr txBox="1"/>
          <p:nvPr/>
        </p:nvSpPr>
        <p:spPr>
          <a:xfrm>
            <a:off x="5334000" y="2819400"/>
            <a:ext cx="3281668" cy="369332"/>
          </a:xfrm>
          <a:prstGeom prst="rect">
            <a:avLst/>
          </a:prstGeom>
          <a:noFill/>
        </p:spPr>
        <p:txBody>
          <a:bodyPr wrap="none" rtlCol="0">
            <a:spAutoFit/>
          </a:bodyPr>
          <a:lstStyle/>
          <a:p>
            <a:r>
              <a:rPr lang="en-US" dirty="0"/>
              <a:t>Core Memory from an IBM 2821</a:t>
            </a:r>
          </a:p>
        </p:txBody>
      </p:sp>
      <p:sp>
        <p:nvSpPr>
          <p:cNvPr id="7" name="TextBox 6"/>
          <p:cNvSpPr txBox="1"/>
          <p:nvPr/>
        </p:nvSpPr>
        <p:spPr>
          <a:xfrm>
            <a:off x="5486400" y="5867400"/>
            <a:ext cx="2909771" cy="369332"/>
          </a:xfrm>
          <a:prstGeom prst="rect">
            <a:avLst/>
          </a:prstGeom>
          <a:noFill/>
        </p:spPr>
        <p:txBody>
          <a:bodyPr wrap="none" rtlCol="0">
            <a:spAutoFit/>
          </a:bodyPr>
          <a:lstStyle/>
          <a:p>
            <a:r>
              <a:rPr lang="en-US" dirty="0"/>
              <a:t>Circuit Board with capacitors</a:t>
            </a:r>
          </a:p>
        </p:txBody>
      </p:sp>
      <p:sp>
        <p:nvSpPr>
          <p:cNvPr id="8" name="TextBox 7"/>
          <p:cNvSpPr txBox="1"/>
          <p:nvPr/>
        </p:nvSpPr>
        <p:spPr>
          <a:xfrm>
            <a:off x="457200" y="6334780"/>
            <a:ext cx="3312125" cy="523220"/>
          </a:xfrm>
          <a:prstGeom prst="rect">
            <a:avLst/>
          </a:prstGeom>
          <a:noFill/>
        </p:spPr>
        <p:txBody>
          <a:bodyPr wrap="none" rtlCol="0">
            <a:spAutoFit/>
          </a:bodyPr>
          <a:lstStyle/>
          <a:p>
            <a:pPr marL="342900" lvl="1" indent="-342900" algn="just">
              <a:buFontTx/>
              <a:buChar char="•"/>
              <a:defRPr/>
            </a:pPr>
            <a:r>
              <a:rPr lang="en-US" sz="2800" b="1" dirty="0"/>
              <a:t>Dynamic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https://ds055uzetaobb.cloudfront.net/brioche/uploads/jWKiq5ptUFZ7OWmrXHRkDX-Course---Computer-Science-Essentials---Reillustration-937-187-TQSxaf.png?width=1200"/>
          <p:cNvPicPr>
            <a:picLocks noGrp="1" noChangeAspect="1" noChangeArrowheads="1"/>
          </p:cNvPicPr>
          <p:nvPr>
            <p:ph idx="1"/>
          </p:nvPr>
        </p:nvPicPr>
        <p:blipFill>
          <a:blip r:embed="rId2" cstate="print"/>
          <a:srcRect/>
          <a:stretch>
            <a:fillRect/>
          </a:stretch>
        </p:blipFill>
        <p:spPr bwMode="auto">
          <a:xfrm>
            <a:off x="381000" y="1103407"/>
            <a:ext cx="8305800" cy="472738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tabLst>
                <a:tab pos="1947863" algn="l"/>
              </a:tabLst>
            </a:pPr>
            <a:r>
              <a:rPr lang="en-US" b="1" dirty="0"/>
              <a:t>1.2 Main Memory</a:t>
            </a:r>
          </a:p>
        </p:txBody>
      </p:sp>
      <p:sp>
        <p:nvSpPr>
          <p:cNvPr id="16387" name="Rectangle 3"/>
          <p:cNvSpPr>
            <a:spLocks noGrp="1" noChangeArrowheads="1"/>
          </p:cNvSpPr>
          <p:nvPr>
            <p:ph idx="1"/>
          </p:nvPr>
        </p:nvSpPr>
        <p:spPr>
          <a:xfrm>
            <a:off x="381000" y="1447800"/>
            <a:ext cx="8305800" cy="1143000"/>
          </a:xfrm>
        </p:spPr>
        <p:txBody>
          <a:bodyPr/>
          <a:lstStyle/>
          <a:p>
            <a:pPr algn="just" eaLnBrk="1" hangingPunct="1"/>
            <a:r>
              <a:rPr lang="en-US" dirty="0"/>
              <a:t>Large collection of circuits, each capable of storing a single bit</a:t>
            </a:r>
            <a:endParaRPr lang="en-US" u="sng" dirty="0"/>
          </a:p>
        </p:txBody>
      </p:sp>
      <p:sp>
        <p:nvSpPr>
          <p:cNvPr id="68612" name="Rectangle 4"/>
          <p:cNvSpPr>
            <a:spLocks noChangeArrowheads="1"/>
          </p:cNvSpPr>
          <p:nvPr/>
        </p:nvSpPr>
        <p:spPr bwMode="auto">
          <a:xfrm>
            <a:off x="381000" y="2514600"/>
            <a:ext cx="8305800" cy="1143000"/>
          </a:xfrm>
          <a:prstGeom prst="rect">
            <a:avLst/>
          </a:prstGeom>
          <a:noFill/>
          <a:ln w="9525">
            <a:noFill/>
            <a:miter lim="800000"/>
            <a:headEnd/>
            <a:tailEnd/>
          </a:ln>
        </p:spPr>
        <p:txBody>
          <a:bodyPr/>
          <a:lstStyle/>
          <a:p>
            <a:pPr marL="342900" indent="-342900" algn="just" fontAlgn="base">
              <a:spcBef>
                <a:spcPct val="20000"/>
              </a:spcBef>
              <a:spcAft>
                <a:spcPct val="0"/>
              </a:spcAft>
              <a:buFontTx/>
              <a:buChar char="•"/>
            </a:pPr>
            <a:r>
              <a:rPr lang="en-US" sz="3200" dirty="0">
                <a:solidFill>
                  <a:srgbClr val="000000"/>
                </a:solidFill>
              </a:rPr>
              <a:t>Arranged in small cells, typically of 8 bits each (a.k.a.: </a:t>
            </a:r>
            <a:r>
              <a:rPr lang="en-US" sz="3200" i="1" dirty="0">
                <a:solidFill>
                  <a:srgbClr val="000000"/>
                </a:solidFill>
              </a:rPr>
              <a:t>byte</a:t>
            </a:r>
            <a:r>
              <a:rPr lang="en-US" sz="3200" dirty="0">
                <a:solidFill>
                  <a:srgbClr val="000000"/>
                </a:solidFill>
              </a:rPr>
              <a:t>)</a:t>
            </a:r>
          </a:p>
        </p:txBody>
      </p:sp>
      <p:pic>
        <p:nvPicPr>
          <p:cNvPr id="68614" name="Picture 6" descr="Fig"/>
          <p:cNvPicPr>
            <a:picLocks noChangeAspect="1" noChangeArrowheads="1"/>
          </p:cNvPicPr>
          <p:nvPr/>
        </p:nvPicPr>
        <p:blipFill>
          <a:blip r:embed="rId2" cstate="print"/>
          <a:srcRect/>
          <a:stretch>
            <a:fillRect/>
          </a:stretch>
        </p:blipFill>
        <p:spPr bwMode="auto">
          <a:xfrm>
            <a:off x="381000" y="4114800"/>
            <a:ext cx="8153400" cy="1666875"/>
          </a:xfrm>
          <a:prstGeom prst="rect">
            <a:avLst/>
          </a:prstGeom>
          <a:noFill/>
          <a:ln w="9525">
            <a:solidFill>
              <a:schemeClr val="bg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build="p" autoUpdateAnimBg="0"/>
      <p:bldP spid="6861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a:t>1.1 The Hexadecimal Coding System</a:t>
            </a:r>
            <a:endParaRPr lang="en-US" b="1" dirty="0">
              <a:solidFill>
                <a:srgbClr val="0000FF"/>
              </a:solidFill>
            </a:endParaRPr>
          </a:p>
        </p:txBody>
      </p:sp>
      <p:pic>
        <p:nvPicPr>
          <p:cNvPr id="15363" name="Picture 3" descr="Fig"/>
          <p:cNvPicPr>
            <a:picLocks noGrp="1" noChangeAspect="1" noChangeArrowheads="1"/>
          </p:cNvPicPr>
          <p:nvPr>
            <p:ph idx="1"/>
          </p:nvPr>
        </p:nvPicPr>
        <p:blipFill>
          <a:blip r:embed="rId2" cstate="print"/>
          <a:srcRect/>
          <a:stretch>
            <a:fillRect/>
          </a:stretch>
        </p:blipFill>
        <p:spPr>
          <a:xfrm>
            <a:off x="5456238" y="1219200"/>
            <a:ext cx="3068637" cy="5029200"/>
          </a:xfrm>
        </p:spPr>
      </p:pic>
      <p:sp>
        <p:nvSpPr>
          <p:cNvPr id="15364" name="Rectangle 4"/>
          <p:cNvSpPr>
            <a:spLocks noChangeArrowheads="1"/>
          </p:cNvSpPr>
          <p:nvPr/>
        </p:nvSpPr>
        <p:spPr bwMode="auto">
          <a:xfrm>
            <a:off x="152400" y="1219200"/>
            <a:ext cx="5181600" cy="38862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3200" dirty="0">
                <a:solidFill>
                  <a:srgbClr val="000000"/>
                </a:solidFill>
              </a:rPr>
              <a:t>Bit-streams often very long</a:t>
            </a:r>
          </a:p>
          <a:p>
            <a:pPr marL="342900" indent="-342900" fontAlgn="base">
              <a:spcBef>
                <a:spcPct val="20000"/>
              </a:spcBef>
              <a:spcAft>
                <a:spcPct val="0"/>
              </a:spcAft>
              <a:buFontTx/>
              <a:buChar char="•"/>
            </a:pPr>
            <a:r>
              <a:rPr lang="en-US" sz="3200" dirty="0">
                <a:solidFill>
                  <a:srgbClr val="000000"/>
                </a:solidFill>
              </a:rPr>
              <a:t>For simplicity of notation:</a:t>
            </a:r>
          </a:p>
          <a:p>
            <a:pPr marL="742950" lvl="1" indent="-285750" fontAlgn="base">
              <a:spcBef>
                <a:spcPct val="20000"/>
              </a:spcBef>
              <a:spcAft>
                <a:spcPct val="0"/>
              </a:spcAft>
              <a:buFontTx/>
              <a:buChar char="–"/>
            </a:pPr>
            <a:r>
              <a:rPr lang="en-US" sz="2800" dirty="0">
                <a:solidFill>
                  <a:srgbClr val="000000"/>
                </a:solidFill>
              </a:rPr>
              <a:t>Hexadecimal system</a:t>
            </a:r>
          </a:p>
          <a:p>
            <a:pPr marL="342900" indent="-342900" fontAlgn="base">
              <a:spcBef>
                <a:spcPct val="20000"/>
              </a:spcBef>
              <a:spcAft>
                <a:spcPct val="0"/>
              </a:spcAft>
              <a:buFontTx/>
              <a:buChar char="•"/>
            </a:pPr>
            <a:r>
              <a:rPr lang="en-US" sz="3200" dirty="0">
                <a:solidFill>
                  <a:srgbClr val="000000"/>
                </a:solidFill>
              </a:rPr>
              <a:t>Reduces 4 bits to 1 symbol</a:t>
            </a:r>
          </a:p>
          <a:p>
            <a:pPr marL="342900" indent="-342900" fontAlgn="base">
              <a:spcBef>
                <a:spcPct val="20000"/>
              </a:spcBef>
              <a:spcAft>
                <a:spcPct val="0"/>
              </a:spcAft>
              <a:buFontTx/>
              <a:buChar char="•"/>
            </a:pPr>
            <a:r>
              <a:rPr lang="en-US" sz="3200" dirty="0">
                <a:solidFill>
                  <a:srgbClr val="000000"/>
                </a:solidFill>
              </a:rPr>
              <a:t>Especially important in assembly language programming</a:t>
            </a:r>
            <a:endParaRPr lang="en-US" sz="2400" dirty="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ig"/>
          <p:cNvPicPr>
            <a:picLocks noGrp="1" noChangeAspect="1" noChangeArrowheads="1"/>
          </p:cNvPicPr>
          <p:nvPr>
            <p:ph idx="1"/>
          </p:nvPr>
        </p:nvPicPr>
        <p:blipFill>
          <a:blip r:embed="rId2" cstate="print"/>
          <a:srcRect/>
          <a:stretch>
            <a:fillRect/>
          </a:stretch>
        </p:blipFill>
        <p:spPr>
          <a:xfrm>
            <a:off x="609600" y="762000"/>
            <a:ext cx="8129588" cy="5599113"/>
          </a:xfrm>
        </p:spPr>
      </p:pic>
      <p:sp>
        <p:nvSpPr>
          <p:cNvPr id="17411" name="Rectangle 3"/>
          <p:cNvSpPr>
            <a:spLocks noGrp="1" noChangeArrowheads="1"/>
          </p:cNvSpPr>
          <p:nvPr>
            <p:ph type="title"/>
          </p:nvPr>
        </p:nvSpPr>
        <p:spPr/>
        <p:txBody>
          <a:bodyPr/>
          <a:lstStyle/>
          <a:p>
            <a:pPr eaLnBrk="1" hangingPunct="1"/>
            <a:r>
              <a:rPr lang="en-US"/>
              <a:t>1.2 Arrangement of Memory Cells</a:t>
            </a:r>
            <a:endParaRPr lang="en-US">
              <a:solidFill>
                <a:srgbClr val="0000FF"/>
              </a:solidFill>
            </a:endParaRPr>
          </a:p>
        </p:txBody>
      </p:sp>
      <p:sp>
        <p:nvSpPr>
          <p:cNvPr id="17412" name="Rectangle 4"/>
          <p:cNvSpPr>
            <a:spLocks noChangeArrowheads="1"/>
          </p:cNvSpPr>
          <p:nvPr/>
        </p:nvSpPr>
        <p:spPr bwMode="auto">
          <a:xfrm>
            <a:off x="381000" y="1219200"/>
            <a:ext cx="5867400" cy="6096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2800">
                <a:solidFill>
                  <a:srgbClr val="000000"/>
                </a:solidFill>
              </a:rPr>
              <a:t>Each cell has a unique </a:t>
            </a:r>
            <a:r>
              <a:rPr lang="en-US" sz="2800" i="1">
                <a:solidFill>
                  <a:srgbClr val="000000"/>
                </a:solidFill>
              </a:rPr>
              <a:t>address</a:t>
            </a:r>
          </a:p>
          <a:p>
            <a:pPr marL="342900" indent="-342900" fontAlgn="base">
              <a:spcBef>
                <a:spcPct val="20000"/>
              </a:spcBef>
              <a:spcAft>
                <a:spcPct val="0"/>
              </a:spcAft>
              <a:buFontTx/>
              <a:buChar char="•"/>
            </a:pPr>
            <a:endParaRPr lang="en-US" sz="3200" i="1" u="sng">
              <a:solidFill>
                <a:srgbClr val="000000"/>
              </a:solidFill>
            </a:endParaRPr>
          </a:p>
        </p:txBody>
      </p:sp>
      <p:sp>
        <p:nvSpPr>
          <p:cNvPr id="17413" name="Text Box 6"/>
          <p:cNvSpPr txBox="1">
            <a:spLocks noChangeArrowheads="1"/>
          </p:cNvSpPr>
          <p:nvPr/>
        </p:nvSpPr>
        <p:spPr bwMode="auto">
          <a:xfrm>
            <a:off x="3962400" y="5715000"/>
            <a:ext cx="2533650" cy="482600"/>
          </a:xfrm>
          <a:prstGeom prst="rect">
            <a:avLst/>
          </a:prstGeom>
          <a:solidFill>
            <a:srgbClr val="C0C0C0"/>
          </a:solidFill>
          <a:ln w="25400">
            <a:solidFill>
              <a:schemeClr val="tx1"/>
            </a:solidFill>
            <a:miter lim="800000"/>
            <a:headEnd/>
            <a:tailEnd/>
          </a:ln>
        </p:spPr>
        <p:txBody>
          <a:bodyPr wrap="none">
            <a:spAutoFit/>
          </a:bodyPr>
          <a:lstStyle/>
          <a:p>
            <a:pPr fontAlgn="base">
              <a:spcBef>
                <a:spcPct val="0"/>
              </a:spcBef>
              <a:spcAft>
                <a:spcPct val="0"/>
              </a:spcAft>
            </a:pPr>
            <a:r>
              <a:rPr lang="en-US" sz="2400">
                <a:solidFill>
                  <a:srgbClr val="000000"/>
                </a:solidFill>
              </a:rPr>
              <a:t>address = 2 = 0x02</a:t>
            </a:r>
          </a:p>
        </p:txBody>
      </p:sp>
      <p:sp>
        <p:nvSpPr>
          <p:cNvPr id="17414" name="Line 7"/>
          <p:cNvSpPr>
            <a:spLocks noChangeShapeType="1"/>
          </p:cNvSpPr>
          <p:nvPr/>
        </p:nvSpPr>
        <p:spPr bwMode="auto">
          <a:xfrm>
            <a:off x="3200400" y="5181600"/>
            <a:ext cx="762000" cy="762000"/>
          </a:xfrm>
          <a:prstGeom prst="line">
            <a:avLst/>
          </a:prstGeom>
          <a:noFill/>
          <a:ln w="25400">
            <a:solidFill>
              <a:schemeClr val="tx1"/>
            </a:solidFill>
            <a:round/>
            <a:headEnd type="triangle" w="med" len="med"/>
            <a:tailEnd/>
          </a:ln>
        </p:spPr>
        <p:txBody>
          <a:bodyPr wrap="none" anchor="ctr"/>
          <a:lstStyle/>
          <a:p>
            <a:pPr fontAlgn="base">
              <a:spcBef>
                <a:spcPct val="0"/>
              </a:spcBef>
              <a:spcAft>
                <a:spcPct val="0"/>
              </a:spcAft>
            </a:pPr>
            <a:endParaRPr lang="en-US" sz="2000" b="1">
              <a:solidFill>
                <a:srgbClr val="000000"/>
              </a:solidFill>
            </a:endParaRPr>
          </a:p>
        </p:txBody>
      </p:sp>
      <p:sp>
        <p:nvSpPr>
          <p:cNvPr id="17415" name="Line 10"/>
          <p:cNvSpPr>
            <a:spLocks noChangeShapeType="1"/>
          </p:cNvSpPr>
          <p:nvPr/>
        </p:nvSpPr>
        <p:spPr bwMode="auto">
          <a:xfrm>
            <a:off x="2133600" y="3733800"/>
            <a:ext cx="0" cy="914400"/>
          </a:xfrm>
          <a:prstGeom prst="line">
            <a:avLst/>
          </a:prstGeom>
          <a:noFill/>
          <a:ln w="25400">
            <a:solidFill>
              <a:schemeClr val="tx1"/>
            </a:solidFill>
            <a:round/>
            <a:headEnd/>
            <a:tailEnd type="triangle" w="med" len="med"/>
          </a:ln>
        </p:spPr>
        <p:txBody>
          <a:bodyPr wrap="none" anchor="ctr"/>
          <a:lstStyle/>
          <a:p>
            <a:pPr fontAlgn="base">
              <a:spcBef>
                <a:spcPct val="0"/>
              </a:spcBef>
              <a:spcAft>
                <a:spcPct val="0"/>
              </a:spcAft>
            </a:pPr>
            <a:endParaRPr lang="en-US" sz="2000" b="1">
              <a:solidFill>
                <a:srgbClr val="000000"/>
              </a:solidFill>
            </a:endParaRPr>
          </a:p>
        </p:txBody>
      </p:sp>
      <p:sp>
        <p:nvSpPr>
          <p:cNvPr id="17416" name="Text Box 9"/>
          <p:cNvSpPr txBox="1">
            <a:spLocks noChangeArrowheads="1"/>
          </p:cNvSpPr>
          <p:nvPr/>
        </p:nvSpPr>
        <p:spPr bwMode="auto">
          <a:xfrm>
            <a:off x="838200" y="3276600"/>
            <a:ext cx="2411413" cy="482600"/>
          </a:xfrm>
          <a:prstGeom prst="rect">
            <a:avLst/>
          </a:prstGeom>
          <a:solidFill>
            <a:srgbClr val="C0C0C0"/>
          </a:solidFill>
          <a:ln w="25400">
            <a:solidFill>
              <a:schemeClr val="tx1"/>
            </a:solidFill>
            <a:miter lim="800000"/>
            <a:headEnd/>
            <a:tailEnd/>
          </a:ln>
        </p:spPr>
        <p:txBody>
          <a:bodyPr wrap="none">
            <a:spAutoFit/>
          </a:bodyPr>
          <a:lstStyle/>
          <a:p>
            <a:pPr fontAlgn="base">
              <a:spcBef>
                <a:spcPct val="0"/>
              </a:spcBef>
              <a:spcAft>
                <a:spcPct val="0"/>
              </a:spcAft>
            </a:pPr>
            <a:r>
              <a:rPr lang="en-US" sz="2400">
                <a:solidFill>
                  <a:srgbClr val="000000"/>
                </a:solidFill>
              </a:rPr>
              <a:t>value = 01101101</a:t>
            </a:r>
          </a:p>
        </p:txBody>
      </p:sp>
      <p:sp>
        <p:nvSpPr>
          <p:cNvPr id="41995" name="Rectangle 11"/>
          <p:cNvSpPr>
            <a:spLocks noChangeArrowheads="1"/>
          </p:cNvSpPr>
          <p:nvPr/>
        </p:nvSpPr>
        <p:spPr bwMode="auto">
          <a:xfrm>
            <a:off x="381000" y="1752600"/>
            <a:ext cx="5334000" cy="11430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2400">
                <a:solidFill>
                  <a:srgbClr val="000000"/>
                </a:solidFill>
              </a:rPr>
              <a:t>Longer strings stored by using consecutive cells</a:t>
            </a:r>
          </a:p>
          <a:p>
            <a:pPr marL="342900" indent="-342900" fontAlgn="base">
              <a:spcBef>
                <a:spcPct val="20000"/>
              </a:spcBef>
              <a:spcAft>
                <a:spcPct val="0"/>
              </a:spcAft>
              <a:buFontTx/>
              <a:buChar char="•"/>
            </a:pPr>
            <a:r>
              <a:rPr lang="en-US" sz="2400" i="1">
                <a:solidFill>
                  <a:srgbClr val="000000"/>
                </a:solidFill>
              </a:rPr>
              <a:t>Read and Write Operations</a:t>
            </a:r>
          </a:p>
        </p:txBody>
      </p:sp>
      <p:sp>
        <p:nvSpPr>
          <p:cNvPr id="41996" name="Rectangle 12"/>
          <p:cNvSpPr>
            <a:spLocks noChangeArrowheads="1"/>
          </p:cNvSpPr>
          <p:nvPr/>
        </p:nvSpPr>
        <p:spPr bwMode="auto">
          <a:xfrm>
            <a:off x="5410200" y="4191000"/>
            <a:ext cx="3200400" cy="11430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3200">
                <a:solidFill>
                  <a:srgbClr val="000000"/>
                </a:solidFill>
              </a:rPr>
              <a:t>RAM (</a:t>
            </a:r>
            <a:r>
              <a:rPr lang="en-US" sz="3200" i="1">
                <a:solidFill>
                  <a:srgbClr val="000000"/>
                </a:solidFill>
              </a:rPr>
              <a:t>random access memory</a:t>
            </a:r>
            <a:r>
              <a:rPr lang="en-US" sz="3200">
                <a:solidFill>
                  <a:srgbClr val="0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utoUpdateAnimBg="0"/>
      <p:bldP spid="4199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152400"/>
            <a:ext cx="8458200" cy="1752600"/>
          </a:xfrm>
        </p:spPr>
        <p:txBody>
          <a:bodyPr/>
          <a:lstStyle/>
          <a:p>
            <a:r>
              <a:rPr lang="en-US" b="1" u="sng"/>
              <a:t>Chapter 1: Problem 6</a:t>
            </a:r>
            <a:br>
              <a:rPr lang="en-US" sz="2800" b="1"/>
            </a:br>
            <a:r>
              <a:rPr lang="en-US" sz="2800" b="1"/>
              <a:t>How many cells can be in a computer’s main memory if each cell’s address can be represented by 3 hexadecimal digits?</a:t>
            </a:r>
            <a:endParaRPr lang="en-US" sz="2800" b="1">
              <a:solidFill>
                <a:srgbClr val="0000FF"/>
              </a:solidFill>
              <a:latin typeface="Arial" charset="0"/>
            </a:endParaRPr>
          </a:p>
        </p:txBody>
      </p:sp>
      <p:sp>
        <p:nvSpPr>
          <p:cNvPr id="109571" name="Rectangle 3"/>
          <p:cNvSpPr>
            <a:spLocks noChangeArrowheads="1"/>
          </p:cNvSpPr>
          <p:nvPr/>
        </p:nvSpPr>
        <p:spPr bwMode="auto">
          <a:xfrm>
            <a:off x="457200" y="2209800"/>
            <a:ext cx="8229600" cy="3962400"/>
          </a:xfrm>
          <a:prstGeom prst="rect">
            <a:avLst/>
          </a:prstGeom>
          <a:noFill/>
          <a:ln w="9525">
            <a:noFill/>
            <a:miter lim="800000"/>
            <a:headEnd/>
            <a:tailEnd/>
          </a:ln>
        </p:spPr>
        <p:txBody>
          <a:bodyPr/>
          <a:lstStyle/>
          <a:p>
            <a:pPr marL="342900" indent="-342900">
              <a:spcBef>
                <a:spcPct val="20000"/>
              </a:spcBef>
              <a:buFontTx/>
              <a:buChar char="•"/>
            </a:pPr>
            <a:r>
              <a:rPr lang="en-US" sz="3200">
                <a:solidFill>
                  <a:srgbClr val="000000"/>
                </a:solidFill>
                <a:latin typeface="Times New Roman" pitchFamily="18" charset="0"/>
              </a:rPr>
              <a:t>Three digits:</a:t>
            </a:r>
          </a:p>
          <a:p>
            <a:pPr marL="742950" lvl="1" indent="-285750">
              <a:spcBef>
                <a:spcPct val="20000"/>
              </a:spcBef>
              <a:buFontTx/>
              <a:buChar char="–"/>
            </a:pPr>
            <a:r>
              <a:rPr lang="en-US" sz="2800">
                <a:solidFill>
                  <a:srgbClr val="000000"/>
                </a:solidFill>
                <a:latin typeface="Times New Roman" pitchFamily="18" charset="0"/>
              </a:rPr>
              <a:t>3 positions, each of which can be one of 16 values (</a:t>
            </a:r>
            <a:r>
              <a:rPr lang="en-US" sz="2400">
                <a:solidFill>
                  <a:srgbClr val="000000"/>
                </a:solidFill>
                <a:latin typeface="Times New Roman" pitchFamily="18" charset="0"/>
              </a:rPr>
              <a:t>from the range: 0, 1, …, 9, A, B, C, D, E, F</a:t>
            </a:r>
            <a:r>
              <a:rPr lang="en-US" sz="2800">
                <a:solidFill>
                  <a:srgbClr val="000000"/>
                </a:solidFill>
                <a:latin typeface="Times New Roman" pitchFamily="18" charset="0"/>
              </a:rPr>
              <a:t>)</a:t>
            </a:r>
          </a:p>
          <a:p>
            <a:pPr marL="742950" lvl="1" indent="-285750">
              <a:spcBef>
                <a:spcPct val="20000"/>
              </a:spcBef>
              <a:buFontTx/>
              <a:buChar char="–"/>
            </a:pPr>
            <a:endParaRPr lang="en-US" sz="2000">
              <a:solidFill>
                <a:srgbClr val="000000"/>
              </a:solidFill>
              <a:latin typeface="Times New Roman" pitchFamily="18" charset="0"/>
            </a:endParaRPr>
          </a:p>
          <a:p>
            <a:pPr marL="742950" lvl="1" indent="-285750">
              <a:spcBef>
                <a:spcPct val="20000"/>
              </a:spcBef>
              <a:buFontTx/>
              <a:buChar char="–"/>
            </a:pPr>
            <a:r>
              <a:rPr lang="en-US" sz="2800">
                <a:solidFill>
                  <a:srgbClr val="000000"/>
                </a:solidFill>
                <a:latin typeface="Times New Roman" pitchFamily="18" charset="0"/>
              </a:rPr>
              <a:t>smallest:  000 =   0×16</a:t>
            </a:r>
            <a:r>
              <a:rPr lang="en-US" sz="2800" baseline="30000">
                <a:solidFill>
                  <a:srgbClr val="000000"/>
                </a:solidFill>
                <a:latin typeface="Times New Roman" pitchFamily="18" charset="0"/>
              </a:rPr>
              <a:t>2</a:t>
            </a:r>
            <a:r>
              <a:rPr lang="en-US" sz="2800">
                <a:solidFill>
                  <a:srgbClr val="000000"/>
                </a:solidFill>
                <a:latin typeface="Times New Roman" pitchFamily="18" charset="0"/>
              </a:rPr>
              <a:t> +   0×16</a:t>
            </a:r>
            <a:r>
              <a:rPr lang="en-US" sz="2800" baseline="30000">
                <a:solidFill>
                  <a:srgbClr val="000000"/>
                </a:solidFill>
                <a:latin typeface="Times New Roman" pitchFamily="18" charset="0"/>
              </a:rPr>
              <a:t>1 </a:t>
            </a:r>
            <a:r>
              <a:rPr lang="en-US" sz="2800">
                <a:solidFill>
                  <a:srgbClr val="000000"/>
                </a:solidFill>
                <a:latin typeface="Times New Roman" pitchFamily="18" charset="0"/>
              </a:rPr>
              <a:t>+   0×16</a:t>
            </a:r>
            <a:r>
              <a:rPr lang="en-US" sz="2800" baseline="30000">
                <a:solidFill>
                  <a:srgbClr val="000000"/>
                </a:solidFill>
                <a:latin typeface="Times New Roman" pitchFamily="18" charset="0"/>
              </a:rPr>
              <a:t>0 </a:t>
            </a:r>
            <a:r>
              <a:rPr lang="en-US" sz="2800">
                <a:solidFill>
                  <a:srgbClr val="000000"/>
                </a:solidFill>
                <a:latin typeface="Times New Roman" pitchFamily="18" charset="0"/>
              </a:rPr>
              <a:t>= 0</a:t>
            </a:r>
          </a:p>
          <a:p>
            <a:pPr marL="742950" lvl="1" indent="-285750">
              <a:spcBef>
                <a:spcPct val="20000"/>
              </a:spcBef>
              <a:buFontTx/>
              <a:buChar char="–"/>
            </a:pPr>
            <a:r>
              <a:rPr lang="en-US" sz="2800">
                <a:solidFill>
                  <a:srgbClr val="000000"/>
                </a:solidFill>
                <a:latin typeface="Times New Roman" pitchFamily="18" charset="0"/>
              </a:rPr>
              <a:t>largest:    FFF = 15×16</a:t>
            </a:r>
            <a:r>
              <a:rPr lang="en-US" sz="2800" baseline="30000">
                <a:solidFill>
                  <a:srgbClr val="000000"/>
                </a:solidFill>
                <a:latin typeface="Times New Roman" pitchFamily="18" charset="0"/>
              </a:rPr>
              <a:t>2</a:t>
            </a:r>
            <a:r>
              <a:rPr lang="en-US" sz="2800">
                <a:solidFill>
                  <a:srgbClr val="000000"/>
                </a:solidFill>
                <a:latin typeface="Times New Roman" pitchFamily="18" charset="0"/>
              </a:rPr>
              <a:t> + 15×16</a:t>
            </a:r>
            <a:r>
              <a:rPr lang="en-US" sz="2800" baseline="30000">
                <a:solidFill>
                  <a:srgbClr val="000000"/>
                </a:solidFill>
                <a:latin typeface="Times New Roman" pitchFamily="18" charset="0"/>
              </a:rPr>
              <a:t>1 </a:t>
            </a:r>
            <a:r>
              <a:rPr lang="en-US" sz="2800">
                <a:solidFill>
                  <a:srgbClr val="000000"/>
                </a:solidFill>
                <a:latin typeface="Times New Roman" pitchFamily="18" charset="0"/>
              </a:rPr>
              <a:t>+ 15×16</a:t>
            </a:r>
            <a:r>
              <a:rPr lang="en-US" sz="2800" baseline="30000">
                <a:solidFill>
                  <a:srgbClr val="000000"/>
                </a:solidFill>
                <a:latin typeface="Times New Roman" pitchFamily="18" charset="0"/>
              </a:rPr>
              <a:t>0 </a:t>
            </a:r>
            <a:r>
              <a:rPr lang="en-US" sz="2800">
                <a:solidFill>
                  <a:srgbClr val="000000"/>
                </a:solidFill>
                <a:latin typeface="Times New Roman" pitchFamily="18" charset="0"/>
              </a:rPr>
              <a:t>= 4095</a:t>
            </a:r>
            <a:endParaRPr lang="en-US" sz="2800" baseline="30000">
              <a:solidFill>
                <a:srgbClr val="000000"/>
              </a:solidFill>
              <a:latin typeface="Times New Roman" pitchFamily="18" charset="0"/>
            </a:endParaRPr>
          </a:p>
          <a:p>
            <a:pPr marL="742950" lvl="1" indent="-285750">
              <a:spcBef>
                <a:spcPct val="20000"/>
              </a:spcBef>
              <a:buFontTx/>
              <a:buChar char="–"/>
            </a:pPr>
            <a:endParaRPr lang="en-US" sz="2000">
              <a:solidFill>
                <a:srgbClr val="000000"/>
              </a:solidFill>
              <a:latin typeface="Times New Roman" pitchFamily="18" charset="0"/>
            </a:endParaRPr>
          </a:p>
          <a:p>
            <a:pPr marL="742950" lvl="1" indent="-285750">
              <a:spcBef>
                <a:spcPct val="20000"/>
              </a:spcBef>
              <a:buFontTx/>
              <a:buChar char="–"/>
            </a:pPr>
            <a:r>
              <a:rPr lang="en-US" sz="2800">
                <a:solidFill>
                  <a:srgbClr val="000000"/>
                </a:solidFill>
                <a:latin typeface="Times New Roman" pitchFamily="18" charset="0"/>
              </a:rPr>
              <a:t>So, total number of unique addresses = </a:t>
            </a:r>
            <a:r>
              <a:rPr lang="en-US" sz="2800">
                <a:solidFill>
                  <a:srgbClr val="000099"/>
                </a:solidFill>
                <a:latin typeface="Times New Roman" pitchFamily="18" charset="0"/>
              </a:rPr>
              <a:t>16</a:t>
            </a:r>
            <a:r>
              <a:rPr lang="en-US" sz="2800" baseline="30000">
                <a:solidFill>
                  <a:srgbClr val="000099"/>
                </a:solidFill>
                <a:latin typeface="Times New Roman" pitchFamily="18" charset="0"/>
              </a:rPr>
              <a:t>3 </a:t>
            </a:r>
            <a:r>
              <a:rPr lang="en-US" sz="2800">
                <a:solidFill>
                  <a:srgbClr val="000099"/>
                </a:solidFill>
                <a:latin typeface="Times New Roman" pitchFamily="18" charset="0"/>
              </a:rPr>
              <a:t>= 4096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mbria" pitchFamily="18" charset="0"/>
              </a:rPr>
              <a:t>Introduction to Memory</a:t>
            </a:r>
          </a:p>
        </p:txBody>
      </p:sp>
      <p:sp>
        <p:nvSpPr>
          <p:cNvPr id="3" name="Subtitle 2"/>
          <p:cNvSpPr>
            <a:spLocks noGrp="1"/>
          </p:cNvSpPr>
          <p:nvPr>
            <p:ph type="subTitle" idx="1"/>
          </p:nvPr>
        </p:nvSpPr>
        <p:spPr/>
        <p:txBody>
          <a:bodyPr/>
          <a:lstStyle/>
          <a:p>
            <a:r>
              <a:rPr lang="en-US" dirty="0">
                <a:latin typeface="Cambria" pitchFamily="18" charset="0"/>
              </a:rPr>
              <a:t>@ brilliant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a:bodyPr>
          <a:lstStyle/>
          <a:p>
            <a:pPr algn="just"/>
            <a:r>
              <a:rPr lang="en-US" dirty="0">
                <a:latin typeface="Cambria" pitchFamily="18" charset="0"/>
              </a:rPr>
              <a:t>From the point of view of a running program, memory can be understood as a long tape of bytes, and the program can read from or write to certain places on the tape. There are two concepts that we need to know:</a:t>
            </a:r>
          </a:p>
          <a:p>
            <a:pPr algn="just"/>
            <a:r>
              <a:rPr lang="en-US" dirty="0">
                <a:latin typeface="Cambria" pitchFamily="18" charset="0"/>
              </a:rPr>
              <a:t>address, an integer that specifies a place on the tape</a:t>
            </a:r>
          </a:p>
          <a:p>
            <a:pPr algn="just"/>
            <a:r>
              <a:rPr lang="en-US" dirty="0">
                <a:latin typeface="Cambria" pitchFamily="18" charset="0"/>
              </a:rPr>
              <a:t>data, the byte stored in each place on the tape</a:t>
            </a:r>
          </a:p>
          <a:p>
            <a:pPr algn="just">
              <a:buNone/>
            </a:pPr>
            <a:endParaRPr lang="en-US" dirty="0">
              <a:latin typeface="Cambri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8hnYe6V8J-item-131.png"/>
          <p:cNvPicPr>
            <a:picLocks noGrp="1" noChangeAspect="1"/>
          </p:cNvPicPr>
          <p:nvPr>
            <p:ph idx="1"/>
          </p:nvPr>
        </p:nvPicPr>
        <p:blipFill>
          <a:blip r:embed="rId2" cstate="print"/>
          <a:stretch>
            <a:fillRect/>
          </a:stretch>
        </p:blipFill>
        <p:spPr>
          <a:xfrm>
            <a:off x="381000" y="228600"/>
            <a:ext cx="8382000" cy="632460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20000"/>
          </a:bodyPr>
          <a:lstStyle/>
          <a:p>
            <a:pPr algn="just"/>
            <a:r>
              <a:rPr lang="en-US" sz="3300" dirty="0">
                <a:latin typeface="Cambria" pitchFamily="18" charset="0"/>
              </a:rPr>
              <a:t>We often use hexadecimal for data. The beginning address of the tape (or memory) is determined by the OS. </a:t>
            </a:r>
            <a:r>
              <a:rPr lang="en-US" sz="3300" b="1" dirty="0">
                <a:latin typeface="Cambria" pitchFamily="18" charset="0"/>
              </a:rPr>
              <a:t>For this example, the byte at the address 0x8000 contains the data 0xD5. </a:t>
            </a:r>
          </a:p>
          <a:p>
            <a:pPr algn="just"/>
            <a:r>
              <a:rPr lang="en-US" sz="3300" dirty="0">
                <a:latin typeface="Cambria" pitchFamily="18" charset="0"/>
              </a:rPr>
              <a:t>In modern computer architectures, one memory address points to one byte. Therefore, the address of the next byte is 0x8001, which contains the data 0xF3.</a:t>
            </a:r>
          </a:p>
          <a:p>
            <a:pPr algn="just"/>
            <a:r>
              <a:rPr lang="en-US" sz="3300" dirty="0">
                <a:latin typeface="Cambria" pitchFamily="18" charset="0"/>
              </a:rPr>
              <a:t>Programs access memory by running CPU instructions and specifying the target address. For example: read 1 byte from address 0x8000 write 2 bytes to address 0x8002 (this means 0x8002 and 0x8003).</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lgn="just"/>
            <a:r>
              <a:rPr lang="en-US" sz="3600" dirty="0">
                <a:latin typeface="Cambria" pitchFamily="18" charset="0"/>
              </a:rPr>
              <a:t>When working with memory, we often use sizes that are 2 </a:t>
            </a:r>
            <a:r>
              <a:rPr lang="en-US" sz="3600" baseline="30000" dirty="0">
                <a:latin typeface="Cambria" pitchFamily="18" charset="0"/>
              </a:rPr>
              <a:t>N</a:t>
            </a:r>
            <a:r>
              <a:rPr lang="en-US" sz="3600" dirty="0">
                <a:latin typeface="Cambria" pitchFamily="18" charset="0"/>
              </a:rPr>
              <a:t> for convention. </a:t>
            </a:r>
          </a:p>
          <a:p>
            <a:pPr algn="just"/>
            <a:r>
              <a:rPr lang="en-US" sz="3600" dirty="0">
                <a:latin typeface="Cambria" pitchFamily="18" charset="0"/>
              </a:rPr>
              <a:t>We use units like:</a:t>
            </a:r>
          </a:p>
          <a:p>
            <a:pPr algn="just">
              <a:buNone/>
            </a:pPr>
            <a:r>
              <a:rPr lang="en-US" sz="3600" dirty="0">
                <a:latin typeface="Cambria" pitchFamily="18" charset="0"/>
              </a:rPr>
              <a:t>	MB </a:t>
            </a:r>
          </a:p>
          <a:p>
            <a:pPr algn="just">
              <a:buNone/>
            </a:pPr>
            <a:r>
              <a:rPr lang="en-US" sz="3600" dirty="0">
                <a:latin typeface="Cambria" pitchFamily="18" charset="0"/>
              </a:rPr>
              <a:t>	(2 </a:t>
            </a:r>
            <a:r>
              <a:rPr lang="en-US" sz="3600" baseline="30000" dirty="0">
                <a:latin typeface="Cambria" pitchFamily="18" charset="0"/>
              </a:rPr>
              <a:t>20</a:t>
            </a:r>
            <a:r>
              <a:rPr lang="en-US" sz="3600" dirty="0">
                <a:latin typeface="Cambria" pitchFamily="18" charset="0"/>
              </a:rPr>
              <a:t> =1024×1024 bytes) or </a:t>
            </a:r>
          </a:p>
          <a:p>
            <a:pPr algn="just">
              <a:buNone/>
            </a:pPr>
            <a:r>
              <a:rPr lang="en-US" sz="3600" dirty="0">
                <a:latin typeface="Cambria" pitchFamily="18" charset="0"/>
              </a:rPr>
              <a:t>	GB </a:t>
            </a:r>
          </a:p>
          <a:p>
            <a:pPr algn="just">
              <a:buNone/>
            </a:pPr>
            <a:r>
              <a:rPr lang="en-US" sz="3600" dirty="0">
                <a:latin typeface="Cambria" pitchFamily="18" charset="0"/>
              </a:rPr>
              <a:t>	(2 </a:t>
            </a:r>
            <a:r>
              <a:rPr lang="en-US" sz="3600" baseline="30000" dirty="0">
                <a:latin typeface="Cambria" pitchFamily="18" charset="0"/>
              </a:rPr>
              <a:t>30</a:t>
            </a:r>
            <a:r>
              <a:rPr lang="en-US" sz="3600" dirty="0">
                <a:latin typeface="Cambria" pitchFamily="18" charset="0"/>
              </a:rPr>
              <a:t> =1024×1024×1024 bytes), </a:t>
            </a:r>
          </a:p>
          <a:p>
            <a:pPr algn="just">
              <a:buNone/>
            </a:pPr>
            <a:r>
              <a:rPr lang="en-US" sz="3600" dirty="0">
                <a:latin typeface="Cambria" pitchFamily="18" charset="0"/>
              </a:rPr>
              <a:t>	instead of the regular units like </a:t>
            </a:r>
          </a:p>
          <a:p>
            <a:pPr algn="just">
              <a:buNone/>
            </a:pPr>
            <a:r>
              <a:rPr lang="en-US" sz="3600" dirty="0">
                <a:latin typeface="Cambria" pitchFamily="18" charset="0"/>
              </a:rPr>
              <a:t>	MB (10</a:t>
            </a:r>
            <a:r>
              <a:rPr lang="en-US" sz="3600" baseline="30000" dirty="0">
                <a:latin typeface="Cambria" pitchFamily="18" charset="0"/>
              </a:rPr>
              <a:t>6</a:t>
            </a:r>
            <a:r>
              <a:rPr lang="en-US" sz="3600" dirty="0">
                <a:latin typeface="Cambria" pitchFamily="18" charset="0"/>
              </a:rPr>
              <a:t> bytes) or GB (10</a:t>
            </a:r>
            <a:r>
              <a:rPr lang="en-US" sz="3600" baseline="30000" dirty="0">
                <a:latin typeface="Cambria" pitchFamily="18" charset="0"/>
              </a:rPr>
              <a:t>9</a:t>
            </a:r>
            <a:r>
              <a:rPr lang="en-US" sz="3600" dirty="0">
                <a:latin typeface="Cambria" pitchFamily="18" charset="0"/>
              </a:rPr>
              <a:t> bytes).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Cambria" pitchFamily="18" charset="0"/>
              </a:rPr>
              <a:t>Since one byte can hold values no larger than 255, we often work with integers that span multiple bytes to hold larger numbers. </a:t>
            </a:r>
          </a:p>
          <a:p>
            <a:pPr algn="just"/>
            <a:r>
              <a:rPr lang="en-US" dirty="0">
                <a:latin typeface="Cambria" pitchFamily="18" charset="0"/>
              </a:rPr>
              <a:t>For example, we need at least 2 bytes of memory to represent the number 43690, which is 0xAAAA in hexadecimal.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2362200"/>
          </a:xfrm>
        </p:spPr>
        <p:txBody>
          <a:bodyPr/>
          <a:lstStyle/>
          <a:p>
            <a:pPr algn="just"/>
            <a:r>
              <a:rPr lang="en-US" sz="4000" dirty="0"/>
              <a:t>Mayor Jing has just used another form of </a:t>
            </a:r>
            <a:r>
              <a:rPr lang="en-US" sz="4000" b="1" dirty="0"/>
              <a:t>abstraction</a:t>
            </a:r>
            <a:r>
              <a:rPr lang="en-US" sz="4000" dirty="0"/>
              <a:t>. There was a problem: she needed all the Fire Department memos and she did not have them. </a:t>
            </a:r>
            <a:r>
              <a:rPr lang="en-US" sz="4000" b="1" dirty="0"/>
              <a:t>She was able to get a solution to her problem, and she didn't need to know how that </a:t>
            </a:r>
            <a:r>
              <a:rPr lang="en-US" sz="4000" b="1" dirty="0">
                <a:solidFill>
                  <a:srgbClr val="FF0000"/>
                </a:solidFill>
              </a:rPr>
              <a:t>solution works</a:t>
            </a:r>
            <a:r>
              <a:rPr lang="en-US" sz="4000" b="1"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76800"/>
            <a:ext cx="8229600" cy="1143000"/>
          </a:xfrm>
        </p:spPr>
        <p:txBody>
          <a:bodyPr>
            <a:noAutofit/>
          </a:bodyPr>
          <a:lstStyle/>
          <a:p>
            <a:r>
              <a:rPr lang="en-US" sz="3600" b="0" i="0" dirty="0">
                <a:solidFill>
                  <a:srgbClr val="161616"/>
                </a:solidFill>
                <a:latin typeface="Cambria" pitchFamily="18" charset="0"/>
              </a:rPr>
              <a:t>At least how many bytes of memory do we need to represent the decimal number 1,000,000,000?</a:t>
            </a:r>
            <a:endParaRPr lang="en-US" sz="3600" dirty="0">
              <a:latin typeface="Cambria" pitchFamily="18" charset="0"/>
            </a:endParaRPr>
          </a:p>
        </p:txBody>
      </p:sp>
      <p:pic>
        <p:nvPicPr>
          <p:cNvPr id="4" name="Content Placeholder 3" descr="atLg7wEDp6-item-133.png"/>
          <p:cNvPicPr>
            <a:picLocks noGrp="1" noChangeAspect="1"/>
          </p:cNvPicPr>
          <p:nvPr>
            <p:ph idx="1"/>
          </p:nvPr>
        </p:nvPicPr>
        <p:blipFill>
          <a:blip r:embed="rId2" cstate="print"/>
          <a:stretch>
            <a:fillRect/>
          </a:stretch>
        </p:blipFill>
        <p:spPr>
          <a:xfrm>
            <a:off x="1600200" y="228600"/>
            <a:ext cx="5334000" cy="440944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latin typeface="Cambria" pitchFamily="18" charset="0"/>
              </a:rPr>
              <a:t>Explanation</a:t>
            </a:r>
          </a:p>
        </p:txBody>
      </p:sp>
      <p:sp>
        <p:nvSpPr>
          <p:cNvPr id="3" name="Content Placeholder 2"/>
          <p:cNvSpPr>
            <a:spLocks noGrp="1"/>
          </p:cNvSpPr>
          <p:nvPr>
            <p:ph idx="1"/>
          </p:nvPr>
        </p:nvSpPr>
        <p:spPr>
          <a:xfrm>
            <a:off x="457200" y="1295400"/>
            <a:ext cx="8458200" cy="4830763"/>
          </a:xfrm>
        </p:spPr>
        <p:txBody>
          <a:bodyPr>
            <a:normAutofit fontScale="92500"/>
          </a:bodyPr>
          <a:lstStyle/>
          <a:p>
            <a:r>
              <a:rPr lang="en-US" i="1" dirty="0">
                <a:latin typeface="Cambria" pitchFamily="18" charset="0"/>
              </a:rPr>
              <a:t>N</a:t>
            </a:r>
            <a:r>
              <a:rPr lang="en-US" dirty="0">
                <a:latin typeface="Cambria" pitchFamily="18" charset="0"/>
              </a:rPr>
              <a:t> bytes can represent values up to 2</a:t>
            </a:r>
            <a:r>
              <a:rPr lang="en-US" baseline="30000" dirty="0">
                <a:latin typeface="Cambria" pitchFamily="18" charset="0"/>
              </a:rPr>
              <a:t>8</a:t>
            </a:r>
            <a:r>
              <a:rPr lang="en-US" i="1" baseline="30000" dirty="0">
                <a:latin typeface="Cambria" pitchFamily="18" charset="0"/>
              </a:rPr>
              <a:t>N</a:t>
            </a:r>
            <a:r>
              <a:rPr lang="en-US" dirty="0">
                <a:latin typeface="Cambria" pitchFamily="18" charset="0"/>
              </a:rPr>
              <a:t>−1. Thus,</a:t>
            </a:r>
          </a:p>
          <a:p>
            <a:r>
              <a:rPr lang="en-US" dirty="0">
                <a:latin typeface="Cambria" pitchFamily="18" charset="0"/>
              </a:rPr>
              <a:t>1 byte can represent values up to 255.</a:t>
            </a:r>
          </a:p>
          <a:p>
            <a:r>
              <a:rPr lang="en-US" dirty="0">
                <a:latin typeface="Cambria" pitchFamily="18" charset="0"/>
              </a:rPr>
              <a:t>2 bytes can represent values up to 65,535.</a:t>
            </a:r>
          </a:p>
          <a:p>
            <a:r>
              <a:rPr lang="en-US" dirty="0">
                <a:latin typeface="Cambria" pitchFamily="18" charset="0"/>
              </a:rPr>
              <a:t>3 bytes can represent values up to 16,777,215.</a:t>
            </a:r>
          </a:p>
          <a:p>
            <a:r>
              <a:rPr lang="en-US" dirty="0">
                <a:latin typeface="Cambria" pitchFamily="18" charset="0"/>
              </a:rPr>
              <a:t>4 bytes can represent values up to 4,294,967,295.</a:t>
            </a:r>
          </a:p>
          <a:p>
            <a:r>
              <a:rPr lang="en-US" dirty="0">
                <a:latin typeface="Cambria" pitchFamily="18" charset="0"/>
              </a:rPr>
              <a:t>Since 3 bytes are not enough but 4 bytes are, we need at least 4 bytes.</a:t>
            </a:r>
          </a:p>
        </p:txBody>
      </p:sp>
      <p:sp>
        <p:nvSpPr>
          <p:cNvPr id="4" name="TextBox 3"/>
          <p:cNvSpPr txBox="1"/>
          <p:nvPr/>
        </p:nvSpPr>
        <p:spPr>
          <a:xfrm>
            <a:off x="457200" y="5486400"/>
            <a:ext cx="4737515" cy="830997"/>
          </a:xfrm>
          <a:prstGeom prst="rect">
            <a:avLst/>
          </a:prstGeom>
          <a:noFill/>
        </p:spPr>
        <p:txBody>
          <a:bodyPr wrap="none" rtlCol="0">
            <a:spAutoFit/>
          </a:bodyPr>
          <a:lstStyle/>
          <a:p>
            <a:pPr marL="342900" indent="-342900">
              <a:spcBef>
                <a:spcPct val="20000"/>
              </a:spcBef>
              <a:buFont typeface="Arial" pitchFamily="34" charset="0"/>
              <a:buChar char="•"/>
            </a:pPr>
            <a:r>
              <a:rPr lang="en-US" sz="3000" b="1" dirty="0">
                <a:solidFill>
                  <a:prstClr val="black"/>
                </a:solidFill>
                <a:latin typeface="Cambria" pitchFamily="18" charset="0"/>
              </a:rPr>
              <a:t>Correct  Answer:4 Bytes</a:t>
            </a:r>
          </a:p>
          <a:p>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fontScale="92500" lnSpcReduction="10000"/>
          </a:bodyPr>
          <a:lstStyle/>
          <a:p>
            <a:pPr algn="just"/>
            <a:r>
              <a:rPr lang="en-US" dirty="0">
                <a:latin typeface="Cambria" pitchFamily="18" charset="0"/>
              </a:rPr>
              <a:t>Since each byte has a memory address, it’s worth asking: in what order do we store the bytes that compose a multi-byte integer? </a:t>
            </a:r>
          </a:p>
          <a:p>
            <a:pPr algn="just"/>
            <a:r>
              <a:rPr lang="en-US" dirty="0">
                <a:latin typeface="Cambria" pitchFamily="18" charset="0"/>
              </a:rPr>
              <a:t>Do we store the least-significant (rightmost) byte in the first memory address, or do we store the most-significant (leftmost) byte in the first memory address? </a:t>
            </a:r>
          </a:p>
          <a:p>
            <a:pPr algn="just"/>
            <a:r>
              <a:rPr lang="en-US" dirty="0">
                <a:latin typeface="Cambria" pitchFamily="18" charset="0"/>
              </a:rPr>
              <a:t>The answer is that it depends on the </a:t>
            </a:r>
            <a:r>
              <a:rPr lang="en-US" b="1" dirty="0" err="1">
                <a:latin typeface="Cambria" pitchFamily="18" charset="0"/>
              </a:rPr>
              <a:t>endianness</a:t>
            </a:r>
            <a:r>
              <a:rPr lang="en-US" dirty="0">
                <a:latin typeface="Cambria" pitchFamily="18" charset="0"/>
              </a:rPr>
              <a:t> of your computer’s architecture. </a:t>
            </a:r>
          </a:p>
          <a:p>
            <a:pPr algn="just"/>
            <a:r>
              <a:rPr lang="en-US" dirty="0">
                <a:latin typeface="Cambria" pitchFamily="18" charset="0"/>
              </a:rPr>
              <a:t>Storing the most-significant byte first is called </a:t>
            </a:r>
            <a:r>
              <a:rPr lang="en-US" b="1" dirty="0">
                <a:latin typeface="Cambria" pitchFamily="18" charset="0"/>
              </a:rPr>
              <a:t>big-endian</a:t>
            </a:r>
            <a:r>
              <a:rPr lang="en-US" dirty="0">
                <a:latin typeface="Cambria" pitchFamily="18" charset="0"/>
              </a:rPr>
              <a:t>. Storing the least-significant byte first is called </a:t>
            </a:r>
            <a:r>
              <a:rPr lang="en-US" b="1" dirty="0">
                <a:latin typeface="Cambria" pitchFamily="18" charset="0"/>
              </a:rPr>
              <a:t>little-endian.</a:t>
            </a:r>
            <a:endParaRPr lang="en-US" dirty="0">
              <a:latin typeface="Cambria" pitchFamily="18" charset="0"/>
            </a:endParaRPr>
          </a:p>
        </p:txBody>
      </p:sp>
      <p:sp>
        <p:nvSpPr>
          <p:cNvPr id="4" name="TextBox 3"/>
          <p:cNvSpPr txBox="1"/>
          <p:nvPr/>
        </p:nvSpPr>
        <p:spPr>
          <a:xfrm>
            <a:off x="163679" y="0"/>
            <a:ext cx="2754280" cy="646331"/>
          </a:xfrm>
          <a:prstGeom prst="rect">
            <a:avLst/>
          </a:prstGeom>
          <a:noFill/>
        </p:spPr>
        <p:txBody>
          <a:bodyPr wrap="none" rtlCol="0">
            <a:spAutoFit/>
          </a:bodyPr>
          <a:lstStyle/>
          <a:p>
            <a:pPr algn="ctr"/>
            <a:r>
              <a:rPr lang="en-US" sz="3600" b="1" dirty="0" err="1">
                <a:latin typeface="Cambria" pitchFamily="18" charset="0"/>
              </a:rPr>
              <a:t>Endianness</a:t>
            </a:r>
            <a:r>
              <a:rPr lang="en-US" sz="3600" b="1" dirty="0">
                <a:latin typeface="Cambria" pitchFamily="18" charset="0"/>
              </a:rPr>
              <a:t>:</a:t>
            </a:r>
            <a:endParaRPr 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ndianness_figure1.png"/>
          <p:cNvPicPr>
            <a:picLocks noGrp="1" noChangeAspect="1"/>
          </p:cNvPicPr>
          <p:nvPr>
            <p:ph idx="1"/>
          </p:nvPr>
        </p:nvPicPr>
        <p:blipFill>
          <a:blip r:embed="rId2" cstate="print"/>
          <a:stretch>
            <a:fillRect/>
          </a:stretch>
        </p:blipFill>
        <p:spPr>
          <a:xfrm>
            <a:off x="381000" y="304801"/>
            <a:ext cx="8458200" cy="5867399"/>
          </a:xfrm>
        </p:spPr>
      </p:pic>
      <p:sp>
        <p:nvSpPr>
          <p:cNvPr id="5" name="TextBox 4"/>
          <p:cNvSpPr txBox="1"/>
          <p:nvPr/>
        </p:nvSpPr>
        <p:spPr>
          <a:xfrm>
            <a:off x="0" y="6488668"/>
            <a:ext cx="9244390" cy="369332"/>
          </a:xfrm>
          <a:prstGeom prst="rect">
            <a:avLst/>
          </a:prstGeom>
          <a:noFill/>
        </p:spPr>
        <p:txBody>
          <a:bodyPr wrap="none" rtlCol="0">
            <a:spAutoFit/>
          </a:bodyPr>
          <a:lstStyle/>
          <a:p>
            <a:r>
              <a:rPr lang="en-US" dirty="0"/>
              <a:t>https://www.iar.com/support/resources/articles/migration-techniques-for-different-endianness/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648200"/>
            <a:ext cx="8229600" cy="1143000"/>
          </a:xfrm>
        </p:spPr>
        <p:txBody>
          <a:bodyPr>
            <a:noAutofit/>
          </a:bodyPr>
          <a:lstStyle/>
          <a:p>
            <a:pPr algn="just"/>
            <a:r>
              <a:rPr lang="en-US" sz="2400" dirty="0">
                <a:latin typeface="Cambria" pitchFamily="18" charset="0"/>
              </a:rPr>
              <a:t>Given a little-endian computer architecture, and memory that looks like the above diagram, the address 0x8000 and 0x8001 together are used to describe a 2-byte integer. What is the integer in decimal (base 10)?</a:t>
            </a:r>
          </a:p>
        </p:txBody>
      </p:sp>
      <p:pic>
        <p:nvPicPr>
          <p:cNvPr id="4" name="Content Placeholder 3" descr="woBygDrIID-hxyakccpjz-item-134-1.png"/>
          <p:cNvPicPr>
            <a:picLocks noGrp="1" noChangeAspect="1"/>
          </p:cNvPicPr>
          <p:nvPr>
            <p:ph idx="1"/>
          </p:nvPr>
        </p:nvPicPr>
        <p:blipFill>
          <a:blip r:embed="rId2" cstate="print"/>
          <a:stretch>
            <a:fillRect/>
          </a:stretch>
        </p:blipFill>
        <p:spPr>
          <a:xfrm>
            <a:off x="533400" y="381000"/>
            <a:ext cx="8001000" cy="3810000"/>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br>
              <a:rPr lang="en-US" dirty="0">
                <a:latin typeface="Cambria" pitchFamily="18" charset="0"/>
              </a:rPr>
            </a:br>
            <a:r>
              <a:rPr lang="en-US" dirty="0">
                <a:latin typeface="Cambria" pitchFamily="18" charset="0"/>
              </a:rPr>
              <a:t>Correct answer: </a:t>
            </a:r>
            <a:r>
              <a:rPr lang="en-US" b="1" dirty="0">
                <a:latin typeface="Cambria" pitchFamily="18" charset="0"/>
              </a:rPr>
              <a:t>62421</a:t>
            </a:r>
            <a:br>
              <a:rPr lang="en-US" dirty="0"/>
            </a:br>
            <a:endParaRPr lang="en-US" dirty="0"/>
          </a:p>
        </p:txBody>
      </p:sp>
      <p:sp>
        <p:nvSpPr>
          <p:cNvPr id="3" name="Content Placeholder 2"/>
          <p:cNvSpPr>
            <a:spLocks noGrp="1"/>
          </p:cNvSpPr>
          <p:nvPr>
            <p:ph idx="1"/>
          </p:nvPr>
        </p:nvSpPr>
        <p:spPr>
          <a:xfrm>
            <a:off x="457200" y="2362200"/>
            <a:ext cx="8229600" cy="4221163"/>
          </a:xfrm>
        </p:spPr>
        <p:txBody>
          <a:bodyPr/>
          <a:lstStyle/>
          <a:p>
            <a:pPr algn="just"/>
            <a:r>
              <a:rPr lang="en-US" dirty="0">
                <a:latin typeface="Cambria" pitchFamily="18" charset="0"/>
              </a:rPr>
              <a:t>The address 0x8000 contains 0xD5, and the address 0x8001 contains 0xF3.</a:t>
            </a:r>
          </a:p>
          <a:p>
            <a:pPr algn="just"/>
            <a:r>
              <a:rPr lang="en-US" dirty="0">
                <a:latin typeface="Cambria" pitchFamily="18" charset="0"/>
              </a:rPr>
              <a:t>Since the computer architecture is little-endian, the two-byte integer is 0xF3D5, which is 62421 in decimal.</a:t>
            </a:r>
          </a:p>
          <a:p>
            <a:endParaRPr lang="en-US" dirty="0"/>
          </a:p>
        </p:txBody>
      </p:sp>
      <p:sp>
        <p:nvSpPr>
          <p:cNvPr id="4" name="TextBox 3"/>
          <p:cNvSpPr txBox="1"/>
          <p:nvPr/>
        </p:nvSpPr>
        <p:spPr>
          <a:xfrm>
            <a:off x="533400" y="1447800"/>
            <a:ext cx="3023585" cy="707886"/>
          </a:xfrm>
          <a:prstGeom prst="rect">
            <a:avLst/>
          </a:prstGeom>
          <a:noFill/>
        </p:spPr>
        <p:txBody>
          <a:bodyPr wrap="none" rtlCol="0">
            <a:spAutoFit/>
          </a:bodyPr>
          <a:lstStyle/>
          <a:p>
            <a:r>
              <a:rPr lang="en-US" sz="4000" b="1" dirty="0">
                <a:solidFill>
                  <a:prstClr val="black"/>
                </a:solidFill>
                <a:latin typeface="Cambria" pitchFamily="18" charset="0"/>
              </a:rPr>
              <a:t>Explanation</a:t>
            </a:r>
            <a:endParaRPr lang="en-US" b="1"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r>
              <a:rPr lang="en-US" sz="3600" dirty="0">
                <a:latin typeface="Cambria" pitchFamily="18" charset="0"/>
              </a:rPr>
              <a:t>The entire memory can be considered as a giant 1-dimensional tape of bytes. However, to make it easy to work with, we’ll often </a:t>
            </a:r>
            <a:r>
              <a:rPr lang="en-US" sz="3600" b="1" dirty="0">
                <a:latin typeface="Cambria" pitchFamily="18" charset="0"/>
              </a:rPr>
              <a:t>wrap it across multiple lines such that there are many bytes per line (often 16), </a:t>
            </a:r>
            <a:r>
              <a:rPr lang="en-US" sz="3600" dirty="0">
                <a:latin typeface="Cambria" pitchFamily="18" charset="0"/>
              </a:rPr>
              <a:t>and the memory address of the first byte on each line will be specified in a column to the left of the resulting table. To get the memory address of an arbitrary byte, look up the memory address of the first byte on that line, count the number of bytes to the left of the target byte, and add that number to the memory address of the first byte.</a:t>
            </a:r>
          </a:p>
          <a:p>
            <a:pPr algn="just"/>
            <a:r>
              <a:rPr lang="en-US" sz="3600" dirty="0">
                <a:latin typeface="Cambria" pitchFamily="18" charset="0"/>
              </a:rPr>
              <a:t>This method of displaying memory is called a </a:t>
            </a:r>
            <a:r>
              <a:rPr lang="en-US" sz="3600" b="1" dirty="0">
                <a:latin typeface="Cambria" pitchFamily="18" charset="0"/>
              </a:rPr>
              <a:t>hex dump</a:t>
            </a:r>
            <a:r>
              <a:rPr lang="en-US" sz="3600" dirty="0">
                <a:latin typeface="Cambria" pitchFamily="18" charset="0"/>
              </a:rPr>
              <a:t> and is quite common in debuggers, packet sniffers, hex editors and the like.</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7800"/>
            <a:ext cx="8229600" cy="1143000"/>
          </a:xfrm>
        </p:spPr>
        <p:txBody>
          <a:bodyPr>
            <a:normAutofit fontScale="90000"/>
          </a:bodyPr>
          <a:lstStyle/>
          <a:p>
            <a:r>
              <a:rPr lang="en-US" dirty="0">
                <a:latin typeface="Cambria" pitchFamily="18" charset="0"/>
              </a:rPr>
              <a:t>What is the memory address of the red bolded byte?</a:t>
            </a:r>
          </a:p>
        </p:txBody>
      </p:sp>
      <p:pic>
        <p:nvPicPr>
          <p:cNvPr id="4" name="Content Placeholder 3" descr="767htqaGN3-linear.png"/>
          <p:cNvPicPr>
            <a:picLocks noGrp="1" noChangeAspect="1"/>
          </p:cNvPicPr>
          <p:nvPr>
            <p:ph idx="1"/>
          </p:nvPr>
        </p:nvPicPr>
        <p:blipFill>
          <a:blip r:embed="rId2" cstate="print"/>
          <a:stretch>
            <a:fillRect/>
          </a:stretch>
        </p:blipFill>
        <p:spPr>
          <a:xfrm>
            <a:off x="457200" y="457200"/>
            <a:ext cx="8153400" cy="4167981"/>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mbria" pitchFamily="18" charset="0"/>
              </a:rPr>
              <a:t>Correct answer: </a:t>
            </a:r>
            <a:r>
              <a:rPr lang="en-US" b="1" dirty="0">
                <a:latin typeface="Cambria" pitchFamily="18" charset="0"/>
              </a:rPr>
              <a:t>0xff389</a:t>
            </a:r>
            <a:endParaRPr lang="en-US" dirty="0"/>
          </a:p>
        </p:txBody>
      </p:sp>
      <p:sp>
        <p:nvSpPr>
          <p:cNvPr id="3" name="Content Placeholder 2"/>
          <p:cNvSpPr>
            <a:spLocks noGrp="1"/>
          </p:cNvSpPr>
          <p:nvPr>
            <p:ph idx="1"/>
          </p:nvPr>
        </p:nvSpPr>
        <p:spPr>
          <a:xfrm>
            <a:off x="609600" y="2133600"/>
            <a:ext cx="8229600" cy="4449763"/>
          </a:xfrm>
        </p:spPr>
        <p:txBody>
          <a:bodyPr/>
          <a:lstStyle/>
          <a:p>
            <a:r>
              <a:rPr lang="en-US" dirty="0">
                <a:latin typeface="Cambria" pitchFamily="18" charset="0"/>
              </a:rPr>
              <a:t>The beginning address of the row is 0xff380.</a:t>
            </a:r>
          </a:p>
          <a:p>
            <a:r>
              <a:rPr lang="en-US" dirty="0">
                <a:latin typeface="Cambria" pitchFamily="18" charset="0"/>
              </a:rPr>
              <a:t>The offset of the bolded byte is 9, since the position of a byte in a row is zero-indexed.</a:t>
            </a:r>
          </a:p>
          <a:p>
            <a:r>
              <a:rPr lang="en-US" dirty="0">
                <a:latin typeface="Cambria" pitchFamily="18" charset="0"/>
              </a:rPr>
              <a:t>Therefore, the address of the target byte is 0xff380 + 9 = 0xff389.</a:t>
            </a:r>
          </a:p>
          <a:p>
            <a:endParaRPr lang="en-US" dirty="0"/>
          </a:p>
        </p:txBody>
      </p:sp>
      <p:sp>
        <p:nvSpPr>
          <p:cNvPr id="4" name="TextBox 3"/>
          <p:cNvSpPr txBox="1"/>
          <p:nvPr/>
        </p:nvSpPr>
        <p:spPr>
          <a:xfrm>
            <a:off x="609600" y="1371600"/>
            <a:ext cx="3581400" cy="1046440"/>
          </a:xfrm>
          <a:prstGeom prst="rect">
            <a:avLst/>
          </a:prstGeom>
          <a:noFill/>
        </p:spPr>
        <p:txBody>
          <a:bodyPr wrap="square" rtlCol="0">
            <a:spAutoFit/>
          </a:bodyPr>
          <a:lstStyle/>
          <a:p>
            <a:pPr marL="342900" indent="-342900">
              <a:spcBef>
                <a:spcPct val="20000"/>
              </a:spcBef>
            </a:pPr>
            <a:r>
              <a:rPr lang="en-US" sz="4400" b="1" dirty="0">
                <a:solidFill>
                  <a:prstClr val="black"/>
                </a:solidFill>
                <a:latin typeface="Cambria" pitchFamily="18" charset="0"/>
              </a:rPr>
              <a:t>Explanation</a:t>
            </a:r>
          </a:p>
          <a:p>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latin typeface="Cambria" pitchFamily="18" charset="0"/>
              </a:rPr>
              <a:t>The x86-64 architecture is little-endian. Below is a memory dump from a computer running on this architecture:</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pPr>
              <a:buNone/>
            </a:pPr>
            <a:br>
              <a:rPr lang="en-US" dirty="0"/>
            </a:br>
            <a:endParaRPr lang="en-US" dirty="0">
              <a:latin typeface="Cambria" pitchFamily="18" charset="0"/>
            </a:endParaRPr>
          </a:p>
        </p:txBody>
      </p:sp>
      <p:pic>
        <p:nvPicPr>
          <p:cNvPr id="4" name="Picture 3" descr="oZiyKkmki1-small_data.png"/>
          <p:cNvPicPr>
            <a:picLocks noChangeAspect="1"/>
          </p:cNvPicPr>
          <p:nvPr/>
        </p:nvPicPr>
        <p:blipFill>
          <a:blip r:embed="rId2" cstate="print"/>
          <a:stretch>
            <a:fillRect/>
          </a:stretch>
        </p:blipFill>
        <p:spPr>
          <a:xfrm>
            <a:off x="762000" y="914400"/>
            <a:ext cx="7620000" cy="3657600"/>
          </a:xfrm>
          <a:prstGeom prst="rect">
            <a:avLst/>
          </a:prstGeom>
        </p:spPr>
      </p:pic>
      <p:sp>
        <p:nvSpPr>
          <p:cNvPr id="5" name="TextBox 4"/>
          <p:cNvSpPr txBox="1"/>
          <p:nvPr/>
        </p:nvSpPr>
        <p:spPr>
          <a:xfrm>
            <a:off x="381000" y="4724400"/>
            <a:ext cx="8465523" cy="707886"/>
          </a:xfrm>
          <a:prstGeom prst="rect">
            <a:avLst/>
          </a:prstGeom>
          <a:noFill/>
        </p:spPr>
        <p:txBody>
          <a:bodyPr wrap="none" rtlCol="0">
            <a:spAutoFit/>
          </a:bodyPr>
          <a:lstStyle/>
          <a:p>
            <a:r>
              <a:rPr lang="en-US" sz="2000" dirty="0">
                <a:solidFill>
                  <a:prstClr val="black"/>
                </a:solidFill>
                <a:latin typeface="Cambria" pitchFamily="18" charset="0"/>
              </a:rPr>
              <a:t>What is the value of the 32-bit integer stored at memory address 0xa72e29?</a:t>
            </a:r>
          </a:p>
          <a:p>
            <a:r>
              <a:rPr lang="en-US" sz="2000" dirty="0">
                <a:solidFill>
                  <a:prstClr val="black"/>
                </a:solidFill>
                <a:latin typeface="Cambria" pitchFamily="18" charset="0"/>
              </a:rPr>
              <a:t> Answer in decimal (base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6172200"/>
          </a:xfrm>
        </p:spPr>
        <p:txBody>
          <a:bodyPr/>
          <a:lstStyle/>
          <a:p>
            <a:pPr algn="just"/>
            <a:r>
              <a:rPr lang="en-US" sz="2800" dirty="0"/>
              <a:t>Mayor Jing knows that she can ask her Records Office to </a:t>
            </a:r>
            <a:r>
              <a:rPr lang="en-US" sz="2800" b="1" dirty="0"/>
              <a:t>do a certain set of things</a:t>
            </a:r>
            <a:r>
              <a:rPr lang="en-US" sz="2800" dirty="0"/>
              <a:t>: for example, she can ask them to search for a group of records on a particular topic or all the records from a certain date. But she'd never ask the Records Office to fight a fire! The things that Mayor Jing can ask form </a:t>
            </a:r>
            <a:r>
              <a:rPr lang="en-US" sz="2800" b="1" dirty="0"/>
              <a:t>a sort of </a:t>
            </a:r>
            <a:r>
              <a:rPr lang="en-US" sz="2800" b="1" i="1" dirty="0"/>
              <a:t>menu</a:t>
            </a:r>
            <a:r>
              <a:rPr lang="en-US" sz="2800" dirty="0"/>
              <a:t>. When you have an abstraction, the menu tells you what you can ask for and gives you some idea of what you will get back.</a:t>
            </a:r>
          </a:p>
          <a:p>
            <a:pPr algn="just"/>
            <a:r>
              <a:rPr lang="en-US" sz="2800" dirty="0"/>
              <a:t>The menu of the Records Office isn't so different from the menu at the restaurant Mayor Jing eats lunch at. There are a limited set of requests you can make, and when Mayor Jing makes one of those requests, she expects to get something relatively specific back.</a:t>
            </a:r>
          </a:p>
          <a:p>
            <a:pPr>
              <a:buNone/>
            </a:pP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mbria" pitchFamily="18" charset="0"/>
              </a:rPr>
              <a:t>Correct answer: </a:t>
            </a:r>
            <a:r>
              <a:rPr lang="en-US" b="1" dirty="0">
                <a:latin typeface="Cambria" pitchFamily="18" charset="0"/>
              </a:rPr>
              <a:t>221101313</a:t>
            </a:r>
            <a:endParaRPr lang="en-US" dirty="0"/>
          </a:p>
        </p:txBody>
      </p:sp>
      <p:sp>
        <p:nvSpPr>
          <p:cNvPr id="3" name="Content Placeholder 2"/>
          <p:cNvSpPr>
            <a:spLocks noGrp="1"/>
          </p:cNvSpPr>
          <p:nvPr>
            <p:ph idx="1"/>
          </p:nvPr>
        </p:nvSpPr>
        <p:spPr>
          <a:xfrm>
            <a:off x="457200" y="2057400"/>
            <a:ext cx="8229600" cy="4525963"/>
          </a:xfrm>
        </p:spPr>
        <p:txBody>
          <a:bodyPr>
            <a:normAutofit/>
          </a:bodyPr>
          <a:lstStyle/>
          <a:p>
            <a:pPr algn="just"/>
            <a:r>
              <a:rPr lang="en-US" dirty="0">
                <a:latin typeface="Cambria" pitchFamily="18" charset="0"/>
              </a:rPr>
              <a:t>A 32-bit integer takes four bytes. The four bytes starting at address 0xa72e29 are 01, </a:t>
            </a:r>
            <a:r>
              <a:rPr lang="en-US" dirty="0" err="1">
                <a:latin typeface="Cambria" pitchFamily="18" charset="0"/>
              </a:rPr>
              <a:t>bd</a:t>
            </a:r>
            <a:r>
              <a:rPr lang="en-US" dirty="0">
                <a:latin typeface="Cambria" pitchFamily="18" charset="0"/>
              </a:rPr>
              <a:t>, 2d, 0d, each in hexadecimal.</a:t>
            </a:r>
          </a:p>
          <a:p>
            <a:pPr algn="just"/>
            <a:r>
              <a:rPr lang="en-US" dirty="0">
                <a:latin typeface="Cambria" pitchFamily="18" charset="0"/>
              </a:rPr>
              <a:t>Due to the architecture being little-endian, the integer is read as 0x0d2dbd01.</a:t>
            </a:r>
          </a:p>
          <a:p>
            <a:pPr algn="just"/>
            <a:r>
              <a:rPr lang="en-US" dirty="0">
                <a:latin typeface="Cambria" pitchFamily="18" charset="0"/>
              </a:rPr>
              <a:t>0x0d2dbd01 is 221101313 in decimal.</a:t>
            </a:r>
          </a:p>
          <a:p>
            <a:endParaRPr lang="en-US" dirty="0">
              <a:latin typeface="Cambria" pitchFamily="18" charset="0"/>
            </a:endParaRPr>
          </a:p>
        </p:txBody>
      </p:sp>
      <p:sp>
        <p:nvSpPr>
          <p:cNvPr id="4" name="TextBox 3"/>
          <p:cNvSpPr txBox="1"/>
          <p:nvPr/>
        </p:nvSpPr>
        <p:spPr>
          <a:xfrm>
            <a:off x="381000" y="1219200"/>
            <a:ext cx="3352800" cy="984885"/>
          </a:xfrm>
          <a:prstGeom prst="rect">
            <a:avLst/>
          </a:prstGeom>
          <a:noFill/>
        </p:spPr>
        <p:txBody>
          <a:bodyPr wrap="square" rtlCol="0">
            <a:spAutoFit/>
          </a:bodyPr>
          <a:lstStyle/>
          <a:p>
            <a:pPr marL="342900" indent="-342900">
              <a:spcBef>
                <a:spcPct val="20000"/>
              </a:spcBef>
            </a:pPr>
            <a:r>
              <a:rPr lang="en-US" sz="4000" b="1" dirty="0">
                <a:solidFill>
                  <a:prstClr val="black"/>
                </a:solidFill>
                <a:latin typeface="Cambria" pitchFamily="18" charset="0"/>
              </a:rPr>
              <a:t>Explanation</a:t>
            </a:r>
          </a:p>
          <a:p>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a:latin typeface="Cambria" pitchFamily="18" charset="0"/>
              </a:rPr>
              <a:t>MEMORY LAYOUT</a:t>
            </a:r>
            <a:br>
              <a:rPr lang="en-US" b="1" cap="all" dirty="0">
                <a:latin typeface="Cambria" pitchFamily="18" charset="0"/>
              </a:rPr>
            </a:br>
            <a:br>
              <a:rPr lang="en-US" b="1" cap="all" dirty="0"/>
            </a:br>
            <a:endParaRPr lang="en-US" dirty="0"/>
          </a:p>
        </p:txBody>
      </p:sp>
      <p:sp>
        <p:nvSpPr>
          <p:cNvPr id="3" name="Subtitle 2"/>
          <p:cNvSpPr>
            <a:spLocks noGrp="1"/>
          </p:cNvSpPr>
          <p:nvPr>
            <p:ph type="subTitle" idx="1"/>
          </p:nvPr>
        </p:nvSpPr>
        <p:spPr/>
        <p:txBody>
          <a:bodyPr/>
          <a:lstStyle/>
          <a:p>
            <a:r>
              <a:rPr lang="en-US" dirty="0">
                <a:latin typeface="Cambria" pitchFamily="18" charset="0"/>
              </a:rPr>
              <a:t>Powered by Brilliant App</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pPr algn="just"/>
            <a:r>
              <a:rPr lang="en-US" dirty="0">
                <a:latin typeface="Cambria" pitchFamily="18" charset="0"/>
              </a:rPr>
              <a:t>we are going to see how variables in programs get placed in memory. We will use the programming language C for explanation. There are a few data types that represent integers in C, i.e. char, short, </a:t>
            </a:r>
            <a:r>
              <a:rPr lang="en-US" dirty="0" err="1">
                <a:latin typeface="Cambria" pitchFamily="18" charset="0"/>
              </a:rPr>
              <a:t>int</a:t>
            </a:r>
            <a:r>
              <a:rPr lang="en-US" dirty="0">
                <a:latin typeface="Cambria" pitchFamily="18" charset="0"/>
              </a:rPr>
              <a:t>, and long. The size of each data type depends on the compiler and computer architecture, but we will assume the following sizes here:</a:t>
            </a:r>
          </a:p>
          <a:p>
            <a:r>
              <a:rPr lang="en-US" dirty="0">
                <a:latin typeface="Cambria" pitchFamily="18" charset="0"/>
              </a:rPr>
              <a:t>char … 1 byte</a:t>
            </a:r>
            <a:br>
              <a:rPr lang="en-US" dirty="0">
                <a:latin typeface="Cambria" pitchFamily="18" charset="0"/>
              </a:rPr>
            </a:br>
            <a:r>
              <a:rPr lang="en-US" dirty="0">
                <a:latin typeface="Cambria" pitchFamily="18" charset="0"/>
              </a:rPr>
              <a:t>short … 2 bytes</a:t>
            </a:r>
            <a:br>
              <a:rPr lang="en-US" dirty="0">
                <a:latin typeface="Cambria" pitchFamily="18" charset="0"/>
              </a:rPr>
            </a:br>
            <a:r>
              <a:rPr lang="en-US" dirty="0" err="1">
                <a:latin typeface="Cambria" pitchFamily="18" charset="0"/>
              </a:rPr>
              <a:t>int</a:t>
            </a:r>
            <a:r>
              <a:rPr lang="en-US" dirty="0">
                <a:latin typeface="Cambria" pitchFamily="18" charset="0"/>
              </a:rPr>
              <a:t> … 4 bytes</a:t>
            </a:r>
            <a:br>
              <a:rPr lang="en-US" dirty="0">
                <a:latin typeface="Cambria" pitchFamily="18" charset="0"/>
              </a:rPr>
            </a:br>
            <a:r>
              <a:rPr lang="en-US" dirty="0">
                <a:latin typeface="Cambria" pitchFamily="18" charset="0"/>
              </a:rPr>
              <a:t>long … 8 bytes</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45163"/>
          </a:xfrm>
        </p:spPr>
        <p:txBody>
          <a:bodyPr>
            <a:noAutofit/>
          </a:bodyPr>
          <a:lstStyle/>
          <a:p>
            <a:pPr lvl="0" algn="just"/>
            <a:r>
              <a:rPr lang="en-US" dirty="0">
                <a:solidFill>
                  <a:prstClr val="black"/>
                </a:solidFill>
                <a:latin typeface="Cambria" pitchFamily="18" charset="0"/>
              </a:rPr>
              <a:t>When programming, we need to decide on the size of the integer to use. We often use </a:t>
            </a:r>
            <a:r>
              <a:rPr lang="en-US" dirty="0" err="1">
                <a:solidFill>
                  <a:prstClr val="black"/>
                </a:solidFill>
                <a:latin typeface="Cambria" pitchFamily="18" charset="0"/>
              </a:rPr>
              <a:t>int</a:t>
            </a:r>
            <a:r>
              <a:rPr lang="en-US" dirty="0">
                <a:solidFill>
                  <a:prstClr val="black"/>
                </a:solidFill>
                <a:latin typeface="Cambria" pitchFamily="18" charset="0"/>
              </a:rPr>
              <a:t>, the default type, which has 4 bytes and can hold integers in the range about -2 billion to +2 billion, and this is enough for most cases. We use the other data types for situations where we want larger or smaller integers. For example, we use long when we need a variable that can hold numbers that are larger than 2 billion. We may use char or short when we want to save memory.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pPr algn="l"/>
            <a:r>
              <a:rPr lang="en-US" b="1" dirty="0">
                <a:latin typeface="Cambria" pitchFamily="18" charset="0"/>
              </a:rPr>
              <a:t>Question</a:t>
            </a:r>
            <a:endParaRPr lang="en-US" b="1" dirty="0"/>
          </a:p>
        </p:txBody>
      </p:sp>
      <p:sp>
        <p:nvSpPr>
          <p:cNvPr id="3" name="Content Placeholder 2"/>
          <p:cNvSpPr>
            <a:spLocks noGrp="1"/>
          </p:cNvSpPr>
          <p:nvPr>
            <p:ph idx="1"/>
          </p:nvPr>
        </p:nvSpPr>
        <p:spPr>
          <a:xfrm>
            <a:off x="457200" y="1295400"/>
            <a:ext cx="8229600" cy="4525963"/>
          </a:xfrm>
        </p:spPr>
        <p:txBody>
          <a:bodyPr/>
          <a:lstStyle/>
          <a:p>
            <a:pPr algn="just">
              <a:buNone/>
            </a:pPr>
            <a:r>
              <a:rPr lang="en-US" dirty="0">
                <a:latin typeface="Cambria" pitchFamily="18" charset="0"/>
              </a:rPr>
              <a:t>	What is the total amount of memory, in bytes, needed when allocating the following four variables?</a:t>
            </a:r>
          </a:p>
          <a:p>
            <a:pPr fontAlgn="t"/>
            <a:r>
              <a:rPr lang="en-US" dirty="0">
                <a:latin typeface="Cambria" pitchFamily="18" charset="0"/>
              </a:rPr>
              <a:t>char a;</a:t>
            </a:r>
          </a:p>
          <a:p>
            <a:pPr fontAlgn="t"/>
            <a:r>
              <a:rPr lang="en-US" dirty="0">
                <a:latin typeface="Cambria" pitchFamily="18" charset="0"/>
              </a:rPr>
              <a:t>short b; </a:t>
            </a:r>
          </a:p>
          <a:p>
            <a:pPr fontAlgn="t"/>
            <a:r>
              <a:rPr lang="en-US" dirty="0" err="1">
                <a:latin typeface="Cambria" pitchFamily="18" charset="0"/>
              </a:rPr>
              <a:t>int</a:t>
            </a:r>
            <a:r>
              <a:rPr lang="en-US" dirty="0">
                <a:latin typeface="Cambria" pitchFamily="18" charset="0"/>
              </a:rPr>
              <a:t> c; </a:t>
            </a:r>
          </a:p>
          <a:p>
            <a:pPr fontAlgn="t"/>
            <a:r>
              <a:rPr lang="en-US" dirty="0">
                <a:latin typeface="Cambria" pitchFamily="18" charset="0"/>
              </a:rPr>
              <a:t>long d; </a:t>
            </a:r>
          </a:p>
          <a:p>
            <a:endParaRPr lang="en-US" dirty="0">
              <a:latin typeface="Cambria"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mbria" pitchFamily="18" charset="0"/>
              </a:rPr>
              <a:t>Correct answer: </a:t>
            </a:r>
            <a:r>
              <a:rPr lang="en-US" b="1" dirty="0">
                <a:latin typeface="Cambria" pitchFamily="18" charset="0"/>
              </a:rPr>
              <a:t>15</a:t>
            </a:r>
            <a:endParaRPr lang="en-US" dirty="0">
              <a:latin typeface="Cambria" pitchFamily="18" charset="0"/>
            </a:endParaRPr>
          </a:p>
        </p:txBody>
      </p:sp>
      <p:sp>
        <p:nvSpPr>
          <p:cNvPr id="3" name="Content Placeholder 2"/>
          <p:cNvSpPr>
            <a:spLocks noGrp="1"/>
          </p:cNvSpPr>
          <p:nvPr>
            <p:ph idx="1"/>
          </p:nvPr>
        </p:nvSpPr>
        <p:spPr>
          <a:xfrm>
            <a:off x="457200" y="1600200"/>
            <a:ext cx="8229600" cy="4525963"/>
          </a:xfrm>
        </p:spPr>
        <p:txBody>
          <a:bodyPr/>
          <a:lstStyle/>
          <a:p>
            <a:pPr>
              <a:buNone/>
            </a:pPr>
            <a:r>
              <a:rPr lang="en-US" sz="4000" b="1" dirty="0">
                <a:latin typeface="Cambria" pitchFamily="18" charset="0"/>
              </a:rPr>
              <a:t>Explanation</a:t>
            </a:r>
          </a:p>
          <a:p>
            <a:r>
              <a:rPr lang="en-US" dirty="0">
                <a:latin typeface="Cambria" pitchFamily="18" charset="0"/>
              </a:rPr>
              <a:t>1 + 2 + 4 + 8 =15. </a:t>
            </a:r>
          </a:p>
          <a:p>
            <a:r>
              <a:rPr lang="en-US" dirty="0">
                <a:latin typeface="Cambria" pitchFamily="18" charset="0"/>
              </a:rPr>
              <a:t>The total memory needed is 15 bytes.</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latin typeface="Cambria" pitchFamily="18" charset="0"/>
              </a:rPr>
              <a:t>Let’s consider the memory of the following variables:</a:t>
            </a:r>
          </a:p>
          <a:p>
            <a:pPr fontAlgn="t"/>
            <a:r>
              <a:rPr lang="en-US" dirty="0">
                <a:latin typeface="Cambria" pitchFamily="18" charset="0"/>
              </a:rPr>
              <a:t>char a = 0x11; </a:t>
            </a:r>
          </a:p>
          <a:p>
            <a:pPr fontAlgn="t"/>
            <a:r>
              <a:rPr lang="en-US" dirty="0">
                <a:latin typeface="Cambria" pitchFamily="18" charset="0"/>
              </a:rPr>
              <a:t>short b = 0x2233; </a:t>
            </a:r>
          </a:p>
          <a:p>
            <a:pPr fontAlgn="t"/>
            <a:r>
              <a:rPr lang="en-US" dirty="0" err="1">
                <a:latin typeface="Cambria" pitchFamily="18" charset="0"/>
              </a:rPr>
              <a:t>int</a:t>
            </a:r>
            <a:r>
              <a:rPr lang="en-US" dirty="0">
                <a:latin typeface="Cambria" pitchFamily="18" charset="0"/>
              </a:rPr>
              <a:t> c = 0x44556677; </a:t>
            </a:r>
          </a:p>
          <a:p>
            <a:pPr fontAlgn="t"/>
            <a:r>
              <a:rPr lang="en-US" dirty="0">
                <a:latin typeface="Cambria" pitchFamily="18" charset="0"/>
              </a:rPr>
              <a:t>long d = 0x8899AABBCCDDEEFF;</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38200"/>
          </a:xfrm>
        </p:spPr>
        <p:txBody>
          <a:bodyPr>
            <a:normAutofit fontScale="90000"/>
          </a:bodyPr>
          <a:lstStyle/>
          <a:p>
            <a:r>
              <a:rPr lang="en-US" sz="3600" dirty="0">
                <a:latin typeface="Cambria" pitchFamily="18" charset="0"/>
              </a:rPr>
              <a:t>On an example environment, the memory layout may look like the following diagram:</a:t>
            </a:r>
            <a:br>
              <a:rPr lang="en-US" dirty="0"/>
            </a:br>
            <a:br>
              <a:rPr lang="en-US" dirty="0"/>
            </a:br>
            <a:endParaRPr lang="en-US" dirty="0"/>
          </a:p>
        </p:txBody>
      </p:sp>
      <p:pic>
        <p:nvPicPr>
          <p:cNvPr id="4" name="Content Placeholder 3" descr="6VGfsZsIYt-item-142.png"/>
          <p:cNvPicPr>
            <a:picLocks noGrp="1" noChangeAspect="1"/>
          </p:cNvPicPr>
          <p:nvPr>
            <p:ph idx="1"/>
          </p:nvPr>
        </p:nvPicPr>
        <p:blipFill>
          <a:blip r:embed="rId2" cstate="print"/>
          <a:stretch>
            <a:fillRect/>
          </a:stretch>
        </p:blipFill>
        <p:spPr>
          <a:xfrm>
            <a:off x="2057400" y="1524000"/>
            <a:ext cx="4724400" cy="5029200"/>
          </a:xfr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US" dirty="0">
                <a:latin typeface="Cambria" pitchFamily="18" charset="0"/>
              </a:rPr>
              <a:t>In this example, </a:t>
            </a:r>
            <a:r>
              <a:rPr lang="en-US" b="1" dirty="0">
                <a:latin typeface="Cambria" pitchFamily="18" charset="0"/>
              </a:rPr>
              <a:t>the order of variables defined in the source code and the order of the data stored in memory matched each other.</a:t>
            </a:r>
          </a:p>
          <a:p>
            <a:pPr algn="just"/>
            <a:r>
              <a:rPr lang="en-US" dirty="0">
                <a:latin typeface="Cambria" pitchFamily="18" charset="0"/>
              </a:rPr>
              <a:t>Furthermore, the variables were placed next to each other in memory without any padding in between. However, in actual situations, the compiler may reorder variable allocation and add padding for optimization.</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00400"/>
            <a:ext cx="8915400" cy="1143000"/>
          </a:xfrm>
        </p:spPr>
        <p:txBody>
          <a:bodyPr/>
          <a:lstStyle/>
          <a:p>
            <a:pPr algn="ctr"/>
            <a:r>
              <a:rPr lang="en-US" sz="6600" b="1" dirty="0">
                <a:latin typeface="Cambria" pitchFamily="18" charset="0"/>
              </a:rPr>
              <a:t>Mass Storage Devices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2743200"/>
          </a:xfrm>
        </p:spPr>
        <p:txBody>
          <a:bodyPr/>
          <a:lstStyle/>
          <a:p>
            <a:pPr algn="just"/>
            <a:r>
              <a:rPr lang="en-US" sz="2400" dirty="0"/>
              <a:t>The burrito restaurant and the Records Office are two kinds of abstractions. </a:t>
            </a:r>
            <a:r>
              <a:rPr lang="en-US" sz="2400" b="1" dirty="0"/>
              <a:t>In computer science, we call the menu that an abstraction offers its </a:t>
            </a:r>
            <a:r>
              <a:rPr lang="en-US" sz="2400" b="1" i="1" dirty="0"/>
              <a:t>interface</a:t>
            </a:r>
            <a:r>
              <a:rPr lang="en-US" sz="2400" dirty="0"/>
              <a:t>.</a:t>
            </a:r>
          </a:p>
          <a:p>
            <a:pPr algn="just"/>
            <a:r>
              <a:rPr lang="en-US" sz="2400" dirty="0"/>
              <a:t>In computer science, </a:t>
            </a:r>
            <a:r>
              <a:rPr lang="en-US" sz="2400" b="1" dirty="0"/>
              <a:t>the interface is often called an API</a:t>
            </a:r>
            <a:r>
              <a:rPr lang="en-US" sz="2400" dirty="0"/>
              <a:t>. That officially stands for </a:t>
            </a:r>
            <a:r>
              <a:rPr lang="en-US" sz="2400" b="1" i="1" dirty="0"/>
              <a:t>Application Programming Interface</a:t>
            </a:r>
            <a:r>
              <a:rPr lang="en-US" sz="2400" dirty="0"/>
              <a:t>. However, the only important letter to remember is the "I," standing for "interface."</a:t>
            </a:r>
          </a:p>
        </p:txBody>
      </p:sp>
      <p:pic>
        <p:nvPicPr>
          <p:cNvPr id="51202" name="Picture 2" descr="https://ds055uzetaobb.cloudfront.net/brioche/uploads/jWKiq5ptUFZ7OWmrXHRkDX-Course---Computer-Science-Essentials---Reillustration-937-188-a445p6.png?width=1200"/>
          <p:cNvPicPr>
            <a:picLocks noChangeAspect="1" noChangeArrowheads="1"/>
          </p:cNvPicPr>
          <p:nvPr/>
        </p:nvPicPr>
        <p:blipFill>
          <a:blip r:embed="rId2" cstate="print"/>
          <a:srcRect/>
          <a:stretch>
            <a:fillRect/>
          </a:stretch>
        </p:blipFill>
        <p:spPr bwMode="auto">
          <a:xfrm>
            <a:off x="838200" y="2759075"/>
            <a:ext cx="6447347" cy="409892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1.3 A Magnetic Disk Storage System</a:t>
            </a:r>
            <a:endParaRPr lang="en-US">
              <a:solidFill>
                <a:srgbClr val="0000FF"/>
              </a:solidFill>
            </a:endParaRPr>
          </a:p>
        </p:txBody>
      </p:sp>
      <p:pic>
        <p:nvPicPr>
          <p:cNvPr id="19459" name="Picture 3" descr="Fig"/>
          <p:cNvPicPr>
            <a:picLocks noGrp="1" noChangeAspect="1" noChangeArrowheads="1"/>
          </p:cNvPicPr>
          <p:nvPr>
            <p:ph idx="1"/>
          </p:nvPr>
        </p:nvPicPr>
        <p:blipFill>
          <a:blip r:embed="rId2" cstate="print"/>
          <a:srcRect/>
          <a:stretch>
            <a:fillRect/>
          </a:stretch>
        </p:blipFill>
        <p:spPr>
          <a:xfrm>
            <a:off x="1371600" y="990600"/>
            <a:ext cx="6172200" cy="3619500"/>
          </a:xfrm>
        </p:spPr>
      </p:pic>
      <p:sp>
        <p:nvSpPr>
          <p:cNvPr id="120836" name="Text Box 4"/>
          <p:cNvSpPr txBox="1">
            <a:spLocks noChangeArrowheads="1"/>
          </p:cNvSpPr>
          <p:nvPr/>
        </p:nvSpPr>
        <p:spPr bwMode="auto">
          <a:xfrm>
            <a:off x="457200" y="4549775"/>
            <a:ext cx="7788275" cy="2184400"/>
          </a:xfrm>
          <a:prstGeom prst="rect">
            <a:avLst/>
          </a:prstGeom>
          <a:noFill/>
          <a:ln w="9525">
            <a:noFill/>
            <a:miter lim="800000"/>
            <a:headEnd/>
            <a:tailEnd/>
          </a:ln>
        </p:spPr>
        <p:txBody>
          <a:bodyPr>
            <a:spAutoFit/>
          </a:bodyPr>
          <a:lstStyle/>
          <a:p>
            <a:pPr fontAlgn="base">
              <a:spcBef>
                <a:spcPct val="0"/>
              </a:spcBef>
              <a:spcAft>
                <a:spcPct val="0"/>
              </a:spcAft>
              <a:buFontTx/>
              <a:buChar char="•"/>
            </a:pPr>
            <a:r>
              <a:rPr lang="en-US" sz="2400">
                <a:solidFill>
                  <a:srgbClr val="000000"/>
                </a:solidFill>
              </a:rPr>
              <a:t>  Each track contains same number of sectors</a:t>
            </a:r>
          </a:p>
          <a:p>
            <a:pPr lvl="1" fontAlgn="base">
              <a:spcBef>
                <a:spcPct val="0"/>
              </a:spcBef>
              <a:spcAft>
                <a:spcPct val="0"/>
              </a:spcAft>
              <a:buFontTx/>
              <a:buChar char="•"/>
            </a:pPr>
            <a:r>
              <a:rPr lang="en-US" sz="2400">
                <a:solidFill>
                  <a:srgbClr val="000000"/>
                </a:solidFill>
              </a:rPr>
              <a:t>Sector Size -&gt; 512 or 1024 KB  </a:t>
            </a:r>
          </a:p>
          <a:p>
            <a:pPr fontAlgn="base">
              <a:spcBef>
                <a:spcPct val="0"/>
              </a:spcBef>
              <a:spcAft>
                <a:spcPct val="0"/>
              </a:spcAft>
              <a:buFontTx/>
              <a:buChar char="•"/>
            </a:pPr>
            <a:r>
              <a:rPr lang="en-US" sz="2400">
                <a:solidFill>
                  <a:srgbClr val="000000"/>
                </a:solidFill>
              </a:rPr>
              <a:t>  Location of tracks and sectors not permanent (</a:t>
            </a:r>
            <a:r>
              <a:rPr lang="en-US" sz="2400" i="1">
                <a:solidFill>
                  <a:srgbClr val="000000"/>
                </a:solidFill>
              </a:rPr>
              <a:t>formatting</a:t>
            </a:r>
            <a:r>
              <a:rPr lang="en-US" sz="2400">
                <a:solidFill>
                  <a:srgbClr val="000000"/>
                </a:solidFill>
              </a:rPr>
              <a:t>)</a:t>
            </a:r>
          </a:p>
          <a:p>
            <a:pPr fontAlgn="base">
              <a:spcBef>
                <a:spcPct val="0"/>
              </a:spcBef>
              <a:spcAft>
                <a:spcPct val="0"/>
              </a:spcAft>
              <a:buFontTx/>
              <a:buChar char="•"/>
            </a:pPr>
            <a:r>
              <a:rPr lang="en-US" sz="2400">
                <a:solidFill>
                  <a:srgbClr val="000000"/>
                </a:solidFill>
              </a:rPr>
              <a:t>  Examples: hard disks, floppy disks, Zip disks, ...</a:t>
            </a:r>
          </a:p>
          <a:p>
            <a:pPr fontAlgn="base">
              <a:spcBef>
                <a:spcPct val="0"/>
              </a:spcBef>
              <a:spcAft>
                <a:spcPct val="0"/>
              </a:spcAft>
              <a:buFontTx/>
              <a:buChar char="•"/>
            </a:pPr>
            <a:r>
              <a:rPr lang="en-US" sz="2000">
                <a:solidFill>
                  <a:srgbClr val="000000"/>
                </a:solidFill>
              </a:rPr>
              <a:t>   </a:t>
            </a:r>
            <a:r>
              <a:rPr lang="en-US" sz="2000" b="1">
                <a:solidFill>
                  <a:srgbClr val="000000"/>
                </a:solidFill>
              </a:rPr>
              <a:t>Evaluating disk’s performance: </a:t>
            </a:r>
            <a:r>
              <a:rPr lang="en-US" sz="2000">
                <a:solidFill>
                  <a:srgbClr val="000000"/>
                </a:solidFill>
              </a:rPr>
              <a:t>seek, latency and access times</a:t>
            </a:r>
          </a:p>
          <a:p>
            <a:pPr lvl="1" fontAlgn="base">
              <a:spcBef>
                <a:spcPct val="0"/>
              </a:spcBef>
              <a:spcAft>
                <a:spcPct val="0"/>
              </a:spcAft>
              <a:buFontTx/>
              <a:buChar char="•"/>
            </a:pPr>
            <a:r>
              <a:rPr lang="en-US" sz="2000">
                <a:solidFill>
                  <a:srgbClr val="000000"/>
                </a:solidFill>
              </a:rPr>
              <a:t>   transfer rate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1.3 Old, but still commonly used: Magnetic Tape</a:t>
            </a:r>
            <a:endParaRPr lang="en-US">
              <a:solidFill>
                <a:srgbClr val="0000FF"/>
              </a:solidFill>
            </a:endParaRPr>
          </a:p>
        </p:txBody>
      </p:sp>
      <p:pic>
        <p:nvPicPr>
          <p:cNvPr id="20483" name="Picture 3" descr="Fig"/>
          <p:cNvPicPr>
            <a:picLocks noGrp="1" noChangeAspect="1" noChangeArrowheads="1"/>
          </p:cNvPicPr>
          <p:nvPr>
            <p:ph idx="1"/>
          </p:nvPr>
        </p:nvPicPr>
        <p:blipFill>
          <a:blip r:embed="rId2" cstate="print"/>
          <a:srcRect/>
          <a:stretch>
            <a:fillRect/>
          </a:stretch>
        </p:blipFill>
        <p:spPr>
          <a:xfrm>
            <a:off x="533400" y="1295400"/>
            <a:ext cx="7848600" cy="3679825"/>
          </a:xfrm>
        </p:spPr>
      </p:pic>
      <p:sp>
        <p:nvSpPr>
          <p:cNvPr id="122884" name="Text Box 4"/>
          <p:cNvSpPr txBox="1">
            <a:spLocks noChangeArrowheads="1"/>
          </p:cNvSpPr>
          <p:nvPr/>
        </p:nvSpPr>
        <p:spPr bwMode="auto">
          <a:xfrm>
            <a:off x="609600" y="5257800"/>
            <a:ext cx="8229600" cy="830263"/>
          </a:xfrm>
          <a:prstGeom prst="rect">
            <a:avLst/>
          </a:prstGeom>
          <a:noFill/>
          <a:ln w="9525">
            <a:noFill/>
            <a:miter lim="800000"/>
            <a:headEnd/>
            <a:tailEnd/>
          </a:ln>
        </p:spPr>
        <p:txBody>
          <a:bodyPr>
            <a:spAutoFit/>
          </a:bodyPr>
          <a:lstStyle/>
          <a:p>
            <a:pPr fontAlgn="base">
              <a:spcBef>
                <a:spcPct val="0"/>
              </a:spcBef>
              <a:spcAft>
                <a:spcPct val="0"/>
              </a:spcAft>
              <a:buFontTx/>
              <a:buChar char="•"/>
            </a:pPr>
            <a:r>
              <a:rPr lang="en-US" sz="2400">
                <a:solidFill>
                  <a:srgbClr val="000000"/>
                </a:solidFill>
              </a:rPr>
              <a:t>  Offers little or no random access (slow!)</a:t>
            </a:r>
          </a:p>
          <a:p>
            <a:pPr fontAlgn="base">
              <a:spcBef>
                <a:spcPct val="0"/>
              </a:spcBef>
              <a:spcAft>
                <a:spcPct val="0"/>
              </a:spcAft>
              <a:buFontTx/>
              <a:buChar char="•"/>
            </a:pPr>
            <a:r>
              <a:rPr lang="en-US" sz="2400">
                <a:solidFill>
                  <a:srgbClr val="000000"/>
                </a:solidFill>
              </a:rPr>
              <a:t>  Good choice for off-line data storage (archives)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1.3 CD/DVD Storage Format</a:t>
            </a:r>
            <a:endParaRPr lang="en-US">
              <a:solidFill>
                <a:srgbClr val="0000FF"/>
              </a:solidFill>
            </a:endParaRPr>
          </a:p>
        </p:txBody>
      </p:sp>
      <p:pic>
        <p:nvPicPr>
          <p:cNvPr id="21507" name="Picture 3" descr="Fig"/>
          <p:cNvPicPr>
            <a:picLocks noGrp="1" noChangeAspect="1" noChangeArrowheads="1"/>
          </p:cNvPicPr>
          <p:nvPr>
            <p:ph idx="1"/>
          </p:nvPr>
        </p:nvPicPr>
        <p:blipFill>
          <a:blip r:embed="rId2" cstate="print"/>
          <a:srcRect/>
          <a:stretch>
            <a:fillRect/>
          </a:stretch>
        </p:blipFill>
        <p:spPr>
          <a:xfrm>
            <a:off x="1371600" y="1066800"/>
            <a:ext cx="5638800" cy="3533775"/>
          </a:xfrm>
        </p:spPr>
      </p:pic>
      <p:sp>
        <p:nvSpPr>
          <p:cNvPr id="121860" name="Text Box 4"/>
          <p:cNvSpPr txBox="1">
            <a:spLocks noChangeArrowheads="1"/>
          </p:cNvSpPr>
          <p:nvPr/>
        </p:nvSpPr>
        <p:spPr bwMode="auto">
          <a:xfrm>
            <a:off x="609600" y="4724400"/>
            <a:ext cx="8229600" cy="1552575"/>
          </a:xfrm>
          <a:prstGeom prst="rect">
            <a:avLst/>
          </a:prstGeom>
          <a:noFill/>
          <a:ln w="9525">
            <a:noFill/>
            <a:miter lim="800000"/>
            <a:headEnd/>
            <a:tailEnd/>
          </a:ln>
        </p:spPr>
        <p:txBody>
          <a:bodyPr>
            <a:spAutoFit/>
          </a:bodyPr>
          <a:lstStyle/>
          <a:p>
            <a:pPr fontAlgn="base">
              <a:spcBef>
                <a:spcPct val="0"/>
              </a:spcBef>
              <a:spcAft>
                <a:spcPct val="0"/>
              </a:spcAft>
              <a:buFontTx/>
              <a:buChar char="•"/>
            </a:pPr>
            <a:r>
              <a:rPr lang="en-US" sz="2400">
                <a:solidFill>
                  <a:srgbClr val="000000"/>
                </a:solidFill>
              </a:rPr>
              <a:t>  Data stored by creating variations in the reflective surface</a:t>
            </a:r>
          </a:p>
          <a:p>
            <a:pPr fontAlgn="base">
              <a:spcBef>
                <a:spcPct val="0"/>
              </a:spcBef>
              <a:spcAft>
                <a:spcPct val="0"/>
              </a:spcAft>
              <a:buFontTx/>
              <a:buChar char="•"/>
            </a:pPr>
            <a:r>
              <a:rPr lang="en-US" sz="2400">
                <a:solidFill>
                  <a:srgbClr val="000000"/>
                </a:solidFill>
              </a:rPr>
              <a:t>  Data retrieved by means of a laser beam</a:t>
            </a:r>
          </a:p>
          <a:p>
            <a:pPr fontAlgn="base">
              <a:spcBef>
                <a:spcPct val="0"/>
              </a:spcBef>
              <a:spcAft>
                <a:spcPct val="0"/>
              </a:spcAft>
              <a:buFontTx/>
              <a:buChar char="•"/>
            </a:pPr>
            <a:r>
              <a:rPr lang="en-US" sz="2400">
                <a:solidFill>
                  <a:srgbClr val="000000"/>
                </a:solidFill>
              </a:rPr>
              <a:t>  Data stored uniformly (so CD rotation speed varies)</a:t>
            </a:r>
          </a:p>
          <a:p>
            <a:pPr fontAlgn="base">
              <a:spcBef>
                <a:spcPct val="0"/>
              </a:spcBef>
              <a:spcAft>
                <a:spcPct val="0"/>
              </a:spcAft>
              <a:buFontTx/>
              <a:buChar char="•"/>
            </a:pPr>
            <a:r>
              <a:rPr lang="en-US" sz="2400">
                <a:solidFill>
                  <a:srgbClr val="000000"/>
                </a:solidFill>
              </a:rPr>
              <a:t>  Random access much slower than for magnetic disks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1524000"/>
            <a:ext cx="3810000" cy="4648200"/>
          </a:xfrm>
        </p:spPr>
        <p:txBody>
          <a:bodyPr/>
          <a:lstStyle/>
          <a:p>
            <a:br>
              <a:rPr lang="en-US" sz="1800">
                <a:solidFill>
                  <a:schemeClr val="tx1"/>
                </a:solidFill>
              </a:rPr>
            </a:br>
            <a:r>
              <a:rPr lang="en-US" sz="1800" b="1">
                <a:solidFill>
                  <a:schemeClr val="tx1"/>
                </a:solidFill>
              </a:rPr>
              <a:t>Media type </a:t>
            </a:r>
            <a:br>
              <a:rPr lang="en-US" sz="1800" b="1">
                <a:solidFill>
                  <a:schemeClr val="tx1"/>
                </a:solidFill>
              </a:rPr>
            </a:br>
            <a:r>
              <a:rPr lang="en-US" sz="1800">
                <a:solidFill>
                  <a:schemeClr val="tx1"/>
                </a:solidFill>
              </a:rPr>
              <a:t>High-density optical disc </a:t>
            </a:r>
            <a:br>
              <a:rPr lang="en-US" sz="1800">
                <a:solidFill>
                  <a:schemeClr val="tx1"/>
                </a:solidFill>
              </a:rPr>
            </a:br>
            <a:br>
              <a:rPr lang="en-US" sz="1800">
                <a:solidFill>
                  <a:schemeClr val="tx1"/>
                </a:solidFill>
              </a:rPr>
            </a:br>
            <a:r>
              <a:rPr lang="en-US" sz="1800" b="1">
                <a:solidFill>
                  <a:schemeClr val="tx1"/>
                </a:solidFill>
              </a:rPr>
              <a:t>Capacity</a:t>
            </a:r>
            <a:r>
              <a:rPr lang="en-US" sz="1800">
                <a:solidFill>
                  <a:schemeClr val="tx1"/>
                </a:solidFill>
              </a:rPr>
              <a:t> </a:t>
            </a:r>
            <a:br>
              <a:rPr lang="en-US" sz="1800">
                <a:solidFill>
                  <a:schemeClr val="tx1"/>
                </a:solidFill>
              </a:rPr>
            </a:br>
            <a:r>
              <a:rPr lang="en-US" sz="1800">
                <a:solidFill>
                  <a:schemeClr val="tx1"/>
                </a:solidFill>
              </a:rPr>
              <a:t>25 GB (single-layer)</a:t>
            </a:r>
            <a:br>
              <a:rPr lang="en-US" sz="1800">
                <a:solidFill>
                  <a:schemeClr val="tx1"/>
                </a:solidFill>
              </a:rPr>
            </a:br>
            <a:r>
              <a:rPr lang="en-US" sz="1800">
                <a:solidFill>
                  <a:schemeClr val="tx1"/>
                </a:solidFill>
              </a:rPr>
              <a:t>50 GB (dual-layer)</a:t>
            </a:r>
            <a:br>
              <a:rPr lang="en-US" sz="1800">
                <a:solidFill>
                  <a:schemeClr val="tx1"/>
                </a:solidFill>
              </a:rPr>
            </a:br>
            <a:r>
              <a:rPr lang="en-US" sz="1800">
                <a:solidFill>
                  <a:schemeClr val="tx1"/>
                </a:solidFill>
              </a:rPr>
              <a:t>100/128 GB (BDXL) </a:t>
            </a:r>
            <a:br>
              <a:rPr lang="en-US" sz="1800">
                <a:solidFill>
                  <a:schemeClr val="tx1"/>
                </a:solidFill>
              </a:rPr>
            </a:br>
            <a:r>
              <a:rPr lang="en-US" sz="1800">
                <a:solidFill>
                  <a:schemeClr val="tx1"/>
                </a:solidFill>
              </a:rPr>
              <a:t>Block size 64 kb </a:t>
            </a:r>
            <a:br>
              <a:rPr lang="en-US" sz="1800">
                <a:solidFill>
                  <a:schemeClr val="tx1"/>
                </a:solidFill>
              </a:rPr>
            </a:br>
            <a:br>
              <a:rPr lang="en-US" sz="1800" b="1">
                <a:solidFill>
                  <a:schemeClr val="tx1"/>
                </a:solidFill>
              </a:rPr>
            </a:br>
            <a:r>
              <a:rPr lang="en-US" sz="1800" b="1">
                <a:solidFill>
                  <a:schemeClr val="tx1"/>
                </a:solidFill>
              </a:rPr>
              <a:t>Usage </a:t>
            </a:r>
            <a:br>
              <a:rPr lang="en-US" sz="1800" b="1">
                <a:solidFill>
                  <a:schemeClr val="tx1"/>
                </a:solidFill>
              </a:rPr>
            </a:br>
            <a:r>
              <a:rPr lang="en-US" sz="1800">
                <a:solidFill>
                  <a:schemeClr val="tx1"/>
                </a:solidFill>
              </a:rPr>
              <a:t>Data storage</a:t>
            </a:r>
            <a:br>
              <a:rPr lang="en-US" sz="1800">
                <a:solidFill>
                  <a:schemeClr val="tx1"/>
                </a:solidFill>
              </a:rPr>
            </a:br>
            <a:r>
              <a:rPr lang="en-US" sz="1800">
                <a:solidFill>
                  <a:schemeClr val="tx1"/>
                </a:solidFill>
              </a:rPr>
              <a:t>High-definition video (1080p)</a:t>
            </a:r>
            <a:br>
              <a:rPr lang="en-US" sz="1800">
                <a:solidFill>
                  <a:schemeClr val="tx1"/>
                </a:solidFill>
              </a:rPr>
            </a:br>
            <a:r>
              <a:rPr lang="en-US" sz="1800">
                <a:solidFill>
                  <a:schemeClr val="tx1"/>
                </a:solidFill>
              </a:rPr>
              <a:t>High-definition audio</a:t>
            </a:r>
            <a:br>
              <a:rPr lang="en-US" sz="1800">
                <a:solidFill>
                  <a:schemeClr val="tx1"/>
                </a:solidFill>
              </a:rPr>
            </a:br>
            <a:r>
              <a:rPr lang="en-US" sz="1800">
                <a:solidFill>
                  <a:schemeClr val="tx1"/>
                </a:solidFill>
              </a:rPr>
              <a:t>Stereoscopic 3D</a:t>
            </a:r>
            <a:br>
              <a:rPr lang="en-US" sz="1800">
                <a:solidFill>
                  <a:schemeClr val="tx1"/>
                </a:solidFill>
              </a:rPr>
            </a:br>
            <a:r>
              <a:rPr lang="en-US" sz="1800">
                <a:solidFill>
                  <a:schemeClr val="tx1"/>
                </a:solidFill>
              </a:rPr>
              <a:t>PlayStation 3 games</a:t>
            </a:r>
          </a:p>
        </p:txBody>
      </p:sp>
      <p:sp>
        <p:nvSpPr>
          <p:cNvPr id="22531" name="Content Placeholder 2"/>
          <p:cNvSpPr>
            <a:spLocks noGrp="1"/>
          </p:cNvSpPr>
          <p:nvPr>
            <p:ph idx="1"/>
          </p:nvPr>
        </p:nvSpPr>
        <p:spPr>
          <a:xfrm>
            <a:off x="3200400" y="2362200"/>
            <a:ext cx="5029200" cy="3581400"/>
          </a:xfrm>
        </p:spPr>
        <p:txBody>
          <a:bodyPr/>
          <a:lstStyle/>
          <a:p>
            <a:pPr algn="just">
              <a:buFontTx/>
              <a:buNone/>
            </a:pPr>
            <a:r>
              <a:rPr lang="en-US" sz="2400"/>
              <a:t>	The name Blu-ray Disc refers to the blue laser used to read the disc, which allows information to be stored at a greater density than is possible with the longer-wavelength red laser used for DVDs. The major application of Blu-ray Discs is as a medium for video material such as feature films. </a:t>
            </a:r>
          </a:p>
        </p:txBody>
      </p:sp>
      <p:pic>
        <p:nvPicPr>
          <p:cNvPr id="22532" name="Picture 3" descr="blu-ray-logo-400.jpg"/>
          <p:cNvPicPr>
            <a:picLocks noChangeAspect="1"/>
          </p:cNvPicPr>
          <p:nvPr/>
        </p:nvPicPr>
        <p:blipFill>
          <a:blip r:embed="rId2" cstate="print"/>
          <a:srcRect/>
          <a:stretch>
            <a:fillRect/>
          </a:stretch>
        </p:blipFill>
        <p:spPr bwMode="auto">
          <a:xfrm>
            <a:off x="304800" y="152400"/>
            <a:ext cx="2438400" cy="1676400"/>
          </a:xfrm>
          <a:prstGeom prst="rect">
            <a:avLst/>
          </a:prstGeom>
          <a:noFill/>
          <a:ln w="9525">
            <a:noFill/>
            <a:miter lim="800000"/>
            <a:headEnd/>
            <a:tailEnd/>
          </a:ln>
        </p:spPr>
      </p:pic>
      <p:pic>
        <p:nvPicPr>
          <p:cNvPr id="5" name="Picture 4" descr="220px-Blu-ray_200GB.png"/>
          <p:cNvPicPr>
            <a:picLocks noChangeAspect="1"/>
          </p:cNvPicPr>
          <p:nvPr/>
        </p:nvPicPr>
        <p:blipFill>
          <a:blip r:embed="rId3" cstate="print"/>
          <a:srcRect/>
          <a:stretch>
            <a:fillRect/>
          </a:stretch>
        </p:blipFill>
        <p:spPr bwMode="auto">
          <a:xfrm>
            <a:off x="4267200" y="0"/>
            <a:ext cx="2095500" cy="2095500"/>
          </a:xfrm>
          <a:prstGeom prst="rect">
            <a:avLst/>
          </a:prstGeom>
          <a:noFill/>
          <a:ln w="9525">
            <a:noFill/>
            <a:miter lim="800000"/>
            <a:headEnd/>
            <a:tailEnd/>
          </a:ln>
        </p:spPr>
      </p:pic>
    </p:spTree>
  </p:cSld>
  <p:clrMapOvr>
    <a:masterClrMapping/>
  </p:clrMapOvr>
  <p:transition advTm="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tabLst>
                <a:tab pos="1947863" algn="l"/>
              </a:tabLst>
            </a:pPr>
            <a:r>
              <a:rPr lang="en-US"/>
              <a:t>1.3 Mass Storage</a:t>
            </a:r>
          </a:p>
        </p:txBody>
      </p:sp>
      <p:sp>
        <p:nvSpPr>
          <p:cNvPr id="18435" name="Rectangle 3"/>
          <p:cNvSpPr>
            <a:spLocks noGrp="1" noChangeArrowheads="1"/>
          </p:cNvSpPr>
          <p:nvPr>
            <p:ph idx="1"/>
          </p:nvPr>
        </p:nvSpPr>
        <p:spPr>
          <a:xfrm>
            <a:off x="381000" y="838200"/>
            <a:ext cx="8305800" cy="609600"/>
          </a:xfrm>
        </p:spPr>
        <p:txBody>
          <a:bodyPr/>
          <a:lstStyle/>
          <a:p>
            <a:pPr eaLnBrk="1" hangingPunct="1"/>
            <a:r>
              <a:rPr lang="en-US"/>
              <a:t>Main memory is </a:t>
            </a:r>
            <a:r>
              <a:rPr lang="en-US" i="1"/>
              <a:t>volatile </a:t>
            </a:r>
            <a:r>
              <a:rPr lang="en-US"/>
              <a:t>and limited in size</a:t>
            </a:r>
            <a:endParaRPr lang="en-US" u="sng"/>
          </a:p>
        </p:txBody>
      </p:sp>
      <p:sp>
        <p:nvSpPr>
          <p:cNvPr id="119812" name="Rectangle 4"/>
          <p:cNvSpPr>
            <a:spLocks noChangeArrowheads="1"/>
          </p:cNvSpPr>
          <p:nvPr/>
        </p:nvSpPr>
        <p:spPr bwMode="auto">
          <a:xfrm>
            <a:off x="381000" y="1371600"/>
            <a:ext cx="8305800" cy="48006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3200">
                <a:solidFill>
                  <a:srgbClr val="000000"/>
                </a:solidFill>
              </a:rPr>
              <a:t>Additional memory devices for mass storage:</a:t>
            </a:r>
          </a:p>
          <a:p>
            <a:pPr marL="742950" lvl="1" indent="-285750" fontAlgn="base">
              <a:spcBef>
                <a:spcPct val="20000"/>
              </a:spcBef>
              <a:spcAft>
                <a:spcPct val="0"/>
              </a:spcAft>
              <a:buFontTx/>
              <a:buChar char="–"/>
            </a:pPr>
            <a:r>
              <a:rPr lang="en-US" sz="2800">
                <a:solidFill>
                  <a:srgbClr val="000000"/>
                </a:solidFill>
              </a:rPr>
              <a:t>a.o.: magnetic disks, optical disks, magnetic tapes</a:t>
            </a:r>
          </a:p>
          <a:p>
            <a:pPr marL="742950" lvl="1" indent="-285750" fontAlgn="base">
              <a:spcBef>
                <a:spcPct val="20000"/>
              </a:spcBef>
              <a:spcAft>
                <a:spcPct val="0"/>
              </a:spcAft>
              <a:buFontTx/>
              <a:buChar char="–"/>
            </a:pPr>
            <a:r>
              <a:rPr lang="en-US" sz="2800">
                <a:solidFill>
                  <a:srgbClr val="000000"/>
                </a:solidFill>
              </a:rPr>
              <a:t>Online and Offline Devices</a:t>
            </a:r>
          </a:p>
          <a:p>
            <a:pPr marL="342900" indent="-342900" fontAlgn="base">
              <a:spcBef>
                <a:spcPct val="20000"/>
              </a:spcBef>
              <a:spcAft>
                <a:spcPct val="0"/>
              </a:spcAft>
              <a:buFontTx/>
              <a:buChar char="•"/>
            </a:pPr>
            <a:r>
              <a:rPr lang="en-US" sz="3200">
                <a:solidFill>
                  <a:srgbClr val="000000"/>
                </a:solidFill>
              </a:rPr>
              <a:t>Advantages over main memory:</a:t>
            </a:r>
          </a:p>
          <a:p>
            <a:pPr marL="742950" lvl="1" indent="-285750" fontAlgn="base">
              <a:spcBef>
                <a:spcPct val="20000"/>
              </a:spcBef>
              <a:spcAft>
                <a:spcPct val="0"/>
              </a:spcAft>
              <a:buFontTx/>
              <a:buChar char="–"/>
            </a:pPr>
            <a:r>
              <a:rPr lang="en-US" sz="2800">
                <a:solidFill>
                  <a:srgbClr val="000000"/>
                </a:solidFill>
              </a:rPr>
              <a:t>less volatile, large capacity, capability of removal, generally much cheaper</a:t>
            </a:r>
          </a:p>
          <a:p>
            <a:pPr marL="342900" indent="-342900" fontAlgn="base">
              <a:spcBef>
                <a:spcPct val="20000"/>
              </a:spcBef>
              <a:spcAft>
                <a:spcPct val="0"/>
              </a:spcAft>
              <a:buFontTx/>
              <a:buChar char="•"/>
            </a:pPr>
            <a:r>
              <a:rPr lang="en-US" sz="3200">
                <a:solidFill>
                  <a:srgbClr val="000000"/>
                </a:solidFill>
              </a:rPr>
              <a:t>Disadvantages over main memory</a:t>
            </a:r>
          </a:p>
          <a:p>
            <a:pPr marL="742950" lvl="1" indent="-285750" fontAlgn="base">
              <a:spcBef>
                <a:spcPct val="20000"/>
              </a:spcBef>
              <a:spcAft>
                <a:spcPct val="0"/>
              </a:spcAft>
              <a:buFontTx/>
              <a:buChar char="–"/>
            </a:pPr>
            <a:r>
              <a:rPr lang="en-US" sz="2800">
                <a:solidFill>
                  <a:srgbClr val="000000"/>
                </a:solidFill>
              </a:rPr>
              <a:t>mechanical motion for data access/retrieval </a:t>
            </a:r>
            <a:r>
              <a:rPr lang="en-US">
                <a:solidFill>
                  <a:srgbClr val="000000"/>
                </a:solidFill>
              </a:rPr>
              <a:t>(Response time slow!)</a:t>
            </a:r>
          </a:p>
          <a:p>
            <a:pPr marL="742950" lvl="1" indent="-285750" fontAlgn="base">
              <a:spcBef>
                <a:spcPct val="20000"/>
              </a:spcBef>
              <a:spcAft>
                <a:spcPct val="0"/>
              </a:spcAft>
              <a:buFontTx/>
              <a:buChar char="–"/>
            </a:pPr>
            <a:r>
              <a:rPr lang="en-US" sz="2800">
                <a:solidFill>
                  <a:srgbClr val="000000"/>
                </a:solidFill>
              </a:rPr>
              <a:t>in general: lesser degree of random access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98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98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98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98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981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98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198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File Storage and Retrieval</a:t>
            </a:r>
          </a:p>
        </p:txBody>
      </p:sp>
      <p:sp>
        <p:nvSpPr>
          <p:cNvPr id="23555" name="Content Placeholder 2"/>
          <p:cNvSpPr>
            <a:spLocks noGrp="1"/>
          </p:cNvSpPr>
          <p:nvPr>
            <p:ph idx="1"/>
          </p:nvPr>
        </p:nvSpPr>
        <p:spPr>
          <a:xfrm>
            <a:off x="381000" y="1066800"/>
            <a:ext cx="8305800" cy="5334000"/>
          </a:xfrm>
        </p:spPr>
        <p:txBody>
          <a:bodyPr/>
          <a:lstStyle/>
          <a:p>
            <a:r>
              <a:rPr lang="en-US"/>
              <a:t>Storage in mass storage medium-&gt;Files</a:t>
            </a:r>
          </a:p>
          <a:p>
            <a:r>
              <a:rPr lang="en-US"/>
              <a:t>A block of data conforming to the physical characteristics of storing device is called </a:t>
            </a:r>
            <a:r>
              <a:rPr lang="en-US" b="1"/>
              <a:t>Physical records.</a:t>
            </a:r>
          </a:p>
          <a:p>
            <a:r>
              <a:rPr lang="en-US"/>
              <a:t>A file usually has natural divisions determined by the information represented. It describes </a:t>
            </a:r>
            <a:r>
              <a:rPr lang="en-US" b="1"/>
              <a:t>Logical records.</a:t>
            </a:r>
          </a:p>
          <a:p>
            <a:r>
              <a:rPr lang="en-US"/>
              <a:t>Problem: scattered data</a:t>
            </a:r>
          </a:p>
          <a:p>
            <a:r>
              <a:rPr lang="en-US"/>
              <a:t>Solution: </a:t>
            </a:r>
            <a:r>
              <a:rPr lang="en-US" b="1"/>
              <a:t>Buffer</a:t>
            </a:r>
          </a:p>
          <a:p>
            <a:r>
              <a:rPr lang="en-US" b="1"/>
              <a:t>Degree of random access of the data</a:t>
            </a:r>
          </a:p>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457200" y="1600200"/>
            <a:ext cx="7467600" cy="685800"/>
          </a:xfrm>
        </p:spPr>
        <p:txBody>
          <a:bodyPr/>
          <a:lstStyle/>
          <a:p>
            <a:pPr eaLnBrk="1" hangingPunct="1"/>
            <a:r>
              <a:rPr lang="en-US" sz="6000" b="1"/>
              <a:t>Any 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5867400"/>
          </a:xfrm>
        </p:spPr>
        <p:txBody>
          <a:bodyPr/>
          <a:lstStyle/>
          <a:p>
            <a:pPr algn="just"/>
            <a:r>
              <a:rPr lang="en-US" sz="2400" b="1" dirty="0"/>
              <a:t>One of the important properties of an interface is that it's possible to use it </a:t>
            </a:r>
            <a:r>
              <a:rPr lang="en-US" sz="2400" b="1" i="1" dirty="0"/>
              <a:t>without knowing how it works</a:t>
            </a:r>
            <a:r>
              <a:rPr lang="en-US" sz="2400" dirty="0"/>
              <a:t>. Mayor Jing may not know how to cook the thing she is eating for lunch, but she's still able to order it!</a:t>
            </a:r>
          </a:p>
          <a:p>
            <a:pPr algn="just"/>
            <a:r>
              <a:rPr lang="en-US" sz="2400" dirty="0"/>
              <a:t>It is the case that </a:t>
            </a:r>
            <a:r>
              <a:rPr lang="en-US" sz="2400" i="1" dirty="0"/>
              <a:t>somebody</a:t>
            </a:r>
            <a:r>
              <a:rPr lang="en-US" sz="2400" dirty="0"/>
              <a:t> needs to know how to prepare Mayor Jing's restaurant order. Someone also needs to know how to get all the Fire Department memos. But this is a (potentially complicated) detail that gets hidden from Mayor Jing, allowing her to think about other things. This is one of the benefits of abstraction!</a:t>
            </a:r>
          </a:p>
          <a:p>
            <a:pPr algn="just"/>
            <a:r>
              <a:rPr lang="en-US" sz="2400" b="1" dirty="0"/>
              <a:t>It is also important for computer scientists that when there is an interface, there may be </a:t>
            </a:r>
            <a:r>
              <a:rPr lang="en-US" sz="2400" b="1" i="1" dirty="0"/>
              <a:t>more than one implementation</a:t>
            </a:r>
            <a:r>
              <a:rPr lang="en-US" sz="2400" dirty="0"/>
              <a:t>.</a:t>
            </a:r>
          </a:p>
          <a:p>
            <a:pPr algn="just"/>
            <a:r>
              <a:rPr lang="en-US" sz="2400" dirty="0"/>
              <a:t>Let's look back at Mayor Jing's request for all the Fire Department memos, and think about how that request could be implemented.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1905000"/>
          </a:xfrm>
        </p:spPr>
        <p:txBody>
          <a:bodyPr/>
          <a:lstStyle/>
          <a:p>
            <a:pPr algn="just"/>
            <a:r>
              <a:rPr lang="en-US" sz="2800" dirty="0"/>
              <a:t>Maybe Mayor Jing was employing the extremely patient, </a:t>
            </a:r>
            <a:r>
              <a:rPr lang="en-US" sz="2800" dirty="0" err="1"/>
              <a:t>Farhad</a:t>
            </a:r>
            <a:r>
              <a:rPr lang="en-US" sz="2800" dirty="0"/>
              <a:t>, who fulfilled the request by looking through every memo one by one to collect all the ones whose topic was the Fire Department.</a:t>
            </a:r>
          </a:p>
          <a:p>
            <a:pPr algn="just"/>
            <a:r>
              <a:rPr lang="en-US" sz="2800" dirty="0"/>
              <a:t>What's the biggest downside of this approach?</a:t>
            </a:r>
          </a:p>
        </p:txBody>
      </p:sp>
      <p:pic>
        <p:nvPicPr>
          <p:cNvPr id="49153" name="Picture 1"/>
          <p:cNvPicPr>
            <a:picLocks noChangeAspect="1" noChangeArrowheads="1"/>
          </p:cNvPicPr>
          <p:nvPr/>
        </p:nvPicPr>
        <p:blipFill>
          <a:blip r:embed="rId2" cstate="print"/>
          <a:srcRect/>
          <a:stretch>
            <a:fillRect/>
          </a:stretch>
        </p:blipFill>
        <p:spPr bwMode="auto">
          <a:xfrm>
            <a:off x="5334000" y="3048000"/>
            <a:ext cx="2619375" cy="1905000"/>
          </a:xfrm>
          <a:prstGeom prst="rect">
            <a:avLst/>
          </a:prstGeom>
          <a:noFill/>
          <a:ln w="9525">
            <a:noFill/>
            <a:miter lim="800000"/>
            <a:headEnd/>
            <a:tailEnd/>
          </a:ln>
        </p:spPr>
      </p:pic>
      <p:pic>
        <p:nvPicPr>
          <p:cNvPr id="49155" name="Picture 3" descr="https://ds055uzetaobb.cloudfront.net/brioche/uploads/jWKiq5ptUFZ7OWmrXHRkDX-Course---Computer-Science-Essentials---Reillustration-1416-23122-QMVqL6.png?width=1200"/>
          <p:cNvPicPr>
            <a:picLocks noChangeAspect="1" noChangeArrowheads="1"/>
          </p:cNvPicPr>
          <p:nvPr/>
        </p:nvPicPr>
        <p:blipFill>
          <a:blip r:embed="rId3" cstate="print"/>
          <a:srcRect/>
          <a:stretch>
            <a:fillRect/>
          </a:stretch>
        </p:blipFill>
        <p:spPr bwMode="auto">
          <a:xfrm>
            <a:off x="457200" y="2514600"/>
            <a:ext cx="5184775" cy="2553502"/>
          </a:xfrm>
          <a:prstGeom prst="rect">
            <a:avLst/>
          </a:prstGeom>
          <a:noFill/>
        </p:spPr>
      </p:pic>
      <p:sp>
        <p:nvSpPr>
          <p:cNvPr id="5" name="TextBox 4"/>
          <p:cNvSpPr txBox="1"/>
          <p:nvPr/>
        </p:nvSpPr>
        <p:spPr>
          <a:xfrm>
            <a:off x="1295400" y="5257800"/>
            <a:ext cx="6048451" cy="923330"/>
          </a:xfrm>
          <a:prstGeom prst="rect">
            <a:avLst/>
          </a:prstGeom>
          <a:noFill/>
        </p:spPr>
        <p:txBody>
          <a:bodyPr wrap="none" rtlCol="0">
            <a:spAutoFit/>
          </a:bodyPr>
          <a:lstStyle/>
          <a:p>
            <a:r>
              <a:rPr lang="en-US" dirty="0"/>
              <a:t>Correct answer: </a:t>
            </a:r>
            <a:r>
              <a:rPr lang="en-US" b="1" dirty="0"/>
              <a:t>This approach is slow.</a:t>
            </a:r>
            <a:endParaRPr lang="en-US" dirty="0"/>
          </a:p>
          <a:p>
            <a:r>
              <a:rPr lang="en-US" dirty="0" err="1"/>
              <a:t>Farhad's</a:t>
            </a:r>
            <a:r>
              <a:rPr lang="en-US" dirty="0"/>
              <a:t> method will get the job done, but it takes a lot of time!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305800" cy="3581400"/>
          </a:xfrm>
        </p:spPr>
        <p:txBody>
          <a:bodyPr/>
          <a:lstStyle/>
          <a:p>
            <a:pPr algn="just"/>
            <a:r>
              <a:rPr lang="en-US" sz="2800" dirty="0"/>
              <a:t>As an alternative, maybe </a:t>
            </a:r>
            <a:r>
              <a:rPr lang="en-US" sz="2800" dirty="0" err="1"/>
              <a:t>Tiye</a:t>
            </a:r>
            <a:r>
              <a:rPr lang="en-US" sz="2800" dirty="0"/>
              <a:t> the librarian has taken a leave from her library job to work for Mayor Jing.</a:t>
            </a:r>
          </a:p>
          <a:p>
            <a:pPr algn="just"/>
            <a:r>
              <a:rPr lang="en-US" sz="2800" dirty="0"/>
              <a:t>Inspired by her library's old </a:t>
            </a:r>
            <a:r>
              <a:rPr lang="en-US" sz="2800" b="1" dirty="0"/>
              <a:t>card catalog</a:t>
            </a:r>
            <a:r>
              <a:rPr lang="en-US" sz="2800" dirty="0"/>
              <a:t>, </a:t>
            </a:r>
            <a:r>
              <a:rPr lang="en-US" sz="2800" dirty="0" err="1"/>
              <a:t>Tiye</a:t>
            </a:r>
            <a:r>
              <a:rPr lang="en-US" sz="2800" dirty="0"/>
              <a:t> has filled many rooms with copies of every memo stored in every conceivable order: one copy of all memos ordered by date, one ordered by author, one ordered by recipient, one ordered by title, and one ordered by topic.</a:t>
            </a:r>
          </a:p>
          <a:p>
            <a:pPr algn="just">
              <a:buNone/>
            </a:pPr>
            <a:endParaRPr lang="en-US" sz="2800" dirty="0"/>
          </a:p>
        </p:txBody>
      </p:sp>
      <p:pic>
        <p:nvPicPr>
          <p:cNvPr id="70658" name="Picture 2" descr="https://ds055uzetaobb.cloudfront.net/brioche/uploads/jWKiq5ptUFZ7OWmrXHRkDX-Course---Computer-Science-Essentials---Reillustration-937-190-knLPg2.png?width=1200"/>
          <p:cNvPicPr>
            <a:picLocks noChangeAspect="1" noChangeArrowheads="1"/>
          </p:cNvPicPr>
          <p:nvPr/>
        </p:nvPicPr>
        <p:blipFill>
          <a:blip r:embed="rId2" cstate="print"/>
          <a:srcRect/>
          <a:stretch>
            <a:fillRect/>
          </a:stretch>
        </p:blipFill>
        <p:spPr bwMode="auto">
          <a:xfrm>
            <a:off x="1447800" y="3276600"/>
            <a:ext cx="6390343" cy="3886200"/>
          </a:xfrm>
          <a:prstGeom prst="rect">
            <a:avLst/>
          </a:prstGeom>
          <a:noFill/>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2139</Words>
  <Application>Microsoft Office PowerPoint</Application>
  <PresentationFormat>On-screen Show (4:3)</PresentationFormat>
  <Paragraphs>246</Paragraphs>
  <Slides>66</Slides>
  <Notes>2</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Default Design</vt:lpstr>
      <vt:lpstr>Office Theme</vt:lpstr>
      <vt:lpstr>INTERFACES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1.1 Bits and Their Storage</vt:lpstr>
      <vt:lpstr>1.1 The Boolean Operations AND, OR, and XOR</vt:lpstr>
      <vt:lpstr>Example:  Boolean Operations and  natural language </vt:lpstr>
      <vt:lpstr>1.1 AND and OR Gates</vt:lpstr>
      <vt:lpstr>Flip Flop circuit: </vt:lpstr>
      <vt:lpstr>1.1 A Simple Flip-flop Circuit</vt:lpstr>
      <vt:lpstr>1.1 Setting the Output of a Flip-flop to 1</vt:lpstr>
      <vt:lpstr>1.1 Setting the Output of a Flip-flop to 1 (cont’d)</vt:lpstr>
      <vt:lpstr>1.1 Setting the Output of a Flip-flop to 1 (cont’d)</vt:lpstr>
      <vt:lpstr>Temporarily placing ‘1’ on the lower end of the flip flop (retaining previous output):</vt:lpstr>
      <vt:lpstr>PowerPoint Presentation</vt:lpstr>
      <vt:lpstr>Other Storage Techniques</vt:lpstr>
      <vt:lpstr>1.2 Main Memory</vt:lpstr>
      <vt:lpstr>1.1 The Hexadecimal Coding System</vt:lpstr>
      <vt:lpstr>1.2 Arrangement of Memory Cells</vt:lpstr>
      <vt:lpstr>Chapter 1: Problem 6 How many cells can be in a computer’s main memory if each cell’s address can be represented by 3 hexadecimal digits?</vt:lpstr>
      <vt:lpstr>Introduction to Memory</vt:lpstr>
      <vt:lpstr>PowerPoint Presentation</vt:lpstr>
      <vt:lpstr>PowerPoint Presentation</vt:lpstr>
      <vt:lpstr>PowerPoint Presentation</vt:lpstr>
      <vt:lpstr>PowerPoint Presentation</vt:lpstr>
      <vt:lpstr>PowerPoint Presentation</vt:lpstr>
      <vt:lpstr>At least how many bytes of memory do we need to represent the decimal number 1,000,000,000?</vt:lpstr>
      <vt:lpstr>Explanation</vt:lpstr>
      <vt:lpstr>PowerPoint Presentation</vt:lpstr>
      <vt:lpstr>PowerPoint Presentation</vt:lpstr>
      <vt:lpstr>Given a little-endian computer architecture, and memory that looks like the above diagram, the address 0x8000 and 0x8001 together are used to describe a 2-byte integer. What is the integer in decimal (base 10)?</vt:lpstr>
      <vt:lpstr> Correct answer: 62421 </vt:lpstr>
      <vt:lpstr>PowerPoint Presentation</vt:lpstr>
      <vt:lpstr>What is the memory address of the red bolded byte?</vt:lpstr>
      <vt:lpstr>Correct answer: 0xff389</vt:lpstr>
      <vt:lpstr>The x86-64 architecture is little-endian. Below is a memory dump from a computer running on this architecture: </vt:lpstr>
      <vt:lpstr>Correct answer: 221101313</vt:lpstr>
      <vt:lpstr>MEMORY LAYOUT  </vt:lpstr>
      <vt:lpstr>PowerPoint Presentation</vt:lpstr>
      <vt:lpstr>PowerPoint Presentation</vt:lpstr>
      <vt:lpstr>Question</vt:lpstr>
      <vt:lpstr>Correct answer: 15</vt:lpstr>
      <vt:lpstr>PowerPoint Presentation</vt:lpstr>
      <vt:lpstr>On an example environment, the memory layout may look like the following diagram:  </vt:lpstr>
      <vt:lpstr>PowerPoint Presentation</vt:lpstr>
      <vt:lpstr>Mass Storage Devices </vt:lpstr>
      <vt:lpstr>1.3 A Magnetic Disk Storage System</vt:lpstr>
      <vt:lpstr>1.3 Old, but still commonly used: Magnetic Tape</vt:lpstr>
      <vt:lpstr>1.3 CD/DVD Storage Format</vt:lpstr>
      <vt:lpstr> Media type  High-density optical disc   Capacity  25 GB (single-layer) 50 GB (dual-layer) 100/128 GB (BDXL)  Block size 64 kb   Usage  Data storage High-definition video (1080p) High-definition audio Stereoscopic 3D PlayStation 3 games</vt:lpstr>
      <vt:lpstr>1.3 Mass Storage</vt:lpstr>
      <vt:lpstr>File Storage and Retrieval</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for solutions</dc:title>
  <dc:creator>Administrator</dc:creator>
  <cp:lastModifiedBy>Amna Zafar</cp:lastModifiedBy>
  <cp:revision>19</cp:revision>
  <dcterms:created xsi:type="dcterms:W3CDTF">2019-10-19T06:01:32Z</dcterms:created>
  <dcterms:modified xsi:type="dcterms:W3CDTF">2021-12-01T16:00:13Z</dcterms:modified>
</cp:coreProperties>
</file>