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4" r:id="rId2"/>
  </p:sldMasterIdLst>
  <p:notesMasterIdLst>
    <p:notesMasterId r:id="rId50"/>
  </p:notesMasterIdLst>
  <p:sldIdLst>
    <p:sldId id="281" r:id="rId3"/>
    <p:sldId id="274" r:id="rId4"/>
    <p:sldId id="275" r:id="rId5"/>
    <p:sldId id="276" r:id="rId6"/>
    <p:sldId id="257" r:id="rId7"/>
    <p:sldId id="258" r:id="rId8"/>
    <p:sldId id="277" r:id="rId9"/>
    <p:sldId id="278" r:id="rId10"/>
    <p:sldId id="279" r:id="rId11"/>
    <p:sldId id="280" r:id="rId12"/>
    <p:sldId id="259" r:id="rId13"/>
    <p:sldId id="260" r:id="rId14"/>
    <p:sldId id="261" r:id="rId15"/>
    <p:sldId id="262" r:id="rId16"/>
    <p:sldId id="263" r:id="rId17"/>
    <p:sldId id="305" r:id="rId18"/>
    <p:sldId id="306" r:id="rId19"/>
    <p:sldId id="307" r:id="rId20"/>
    <p:sldId id="308" r:id="rId21"/>
    <p:sldId id="264" r:id="rId22"/>
    <p:sldId id="265" r:id="rId23"/>
    <p:sldId id="267" r:id="rId24"/>
    <p:sldId id="268" r:id="rId25"/>
    <p:sldId id="310" r:id="rId26"/>
    <p:sldId id="269" r:id="rId27"/>
    <p:sldId id="270" r:id="rId28"/>
    <p:sldId id="271" r:id="rId29"/>
    <p:sldId id="272" r:id="rId30"/>
    <p:sldId id="273"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9"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6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C4DDAEA-09E8-4E5C-88EE-2DD256A4D137}" type="datetimeFigureOut">
              <a:rPr lang="en-US"/>
              <a:pPr>
                <a:defRPr/>
              </a:pPr>
              <a:t>01-Dec-21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263556CD-2BB6-4B7E-A4A4-3DCB0F2118E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C673295-81F4-4EB9-9B8E-80E30EC4D3E1}" type="slidenum">
              <a:rPr lang="en-US" smtClean="0">
                <a:solidFill>
                  <a:srgbClr val="000000"/>
                </a:solidFill>
              </a:rPr>
              <a:pPr fontAlgn="base">
                <a:spcBef>
                  <a:spcPct val="0"/>
                </a:spcBef>
                <a:spcAft>
                  <a:spcPct val="0"/>
                </a:spcAft>
                <a:defRPr/>
              </a:pPr>
              <a:t>22</a:t>
            </a:fld>
            <a:endParaRPr lang="en-US" smtClean="0">
              <a:solidFill>
                <a:srgbClr val="000000"/>
              </a:solidFill>
            </a:endParaRPr>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37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C0C29B2-7904-4AED-83F9-4921148A252B}" type="slidenum">
              <a:rPr lang="en-US" smtClean="0">
                <a:solidFill>
                  <a:srgbClr val="000000"/>
                </a:solidFill>
              </a:rPr>
              <a:pPr fontAlgn="base">
                <a:spcBef>
                  <a:spcPct val="0"/>
                </a:spcBef>
                <a:spcAft>
                  <a:spcPct val="0"/>
                </a:spcAft>
                <a:defRPr/>
              </a:pPr>
              <a:t>23</a:t>
            </a:fld>
            <a:endParaRPr lang="en-US" smtClean="0">
              <a:solidFill>
                <a:srgbClr val="000000"/>
              </a:solidFill>
            </a:endParaRPr>
          </a:p>
        </p:txBody>
      </p:sp>
      <p:sp>
        <p:nvSpPr>
          <p:cNvPr id="747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47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Reading</a:t>
            </a:r>
          </a:p>
          <a:p>
            <a:r>
              <a:rPr lang="en-US" smtClean="0"/>
              <a:t>Richard Fayman -&gt; Biography -&gt; Interesting to read-&gt; Physics lectures</a:t>
            </a:r>
          </a:p>
          <a:p>
            <a:r>
              <a:rPr lang="en-US" smtClean="0"/>
              <a:t>Algorithms are eating our work-&gt; Ted Talk.</a:t>
            </a:r>
          </a:p>
          <a:p>
            <a:r>
              <a:rPr lang="en-US" smtClean="0"/>
              <a:t>Computer Limitations -&gt; Travel’s sale man problem.</a:t>
            </a:r>
          </a:p>
          <a:p>
            <a:r>
              <a:rPr lang="en-US" smtClean="0"/>
              <a:t>Contents are books, Grading  -&gt; not required</a:t>
            </a:r>
          </a:p>
          <a:p>
            <a:r>
              <a:rPr lang="en-US" smtClean="0"/>
              <a:t>Less Text should be replaced by Images.</a:t>
            </a:r>
          </a:p>
          <a:p>
            <a:r>
              <a:rPr lang="en-US" smtClean="0"/>
              <a:t>Slides makes students passive.</a:t>
            </a:r>
          </a:p>
          <a:p>
            <a:endParaRPr lang="en-US" smtClean="0"/>
          </a:p>
          <a:p>
            <a:endParaRPr lang="en-US" smtClean="0"/>
          </a:p>
          <a:p>
            <a:endParaRPr lang="en-US" smtClean="0"/>
          </a:p>
          <a:p>
            <a:endParaRPr lang="en-US" smtClean="0"/>
          </a:p>
        </p:txBody>
      </p:sp>
      <p:sp>
        <p:nvSpPr>
          <p:cNvPr id="4" name="Slide Number Placeholder 3"/>
          <p:cNvSpPr>
            <a:spLocks noGrp="1"/>
          </p:cNvSpPr>
          <p:nvPr>
            <p:ph type="sldNum" sz="quarter" idx="5"/>
          </p:nvPr>
        </p:nvSpPr>
        <p:spPr/>
        <p:txBody>
          <a:bodyPr/>
          <a:lstStyle/>
          <a:p>
            <a:pPr>
              <a:defRPr/>
            </a:pPr>
            <a:fld id="{3C838695-BDCE-4ADF-B139-F45337BF7D4D}" type="slidenum">
              <a:rPr lang="en-US" smtClean="0"/>
              <a:pPr>
                <a:defRPr/>
              </a:pPr>
              <a:t>47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5" name="Rectangle 5"/>
          <p:cNvSpPr>
            <a:spLocks noGrp="1" noChangeArrowheads="1"/>
          </p:cNvSpPr>
          <p:nvPr>
            <p:ph type="ftr" sz="quarter" idx="11"/>
          </p:nvPr>
        </p:nvSpPr>
        <p:spPr>
          <a:xfrm>
            <a:off x="2895600" y="6248400"/>
            <a:ext cx="3124200" cy="457200"/>
          </a:xfrm>
        </p:spPr>
        <p:txBody>
          <a:bodyPr/>
          <a:lstStyle>
            <a:lvl1pPr fontAlgn="auto">
              <a:spcBef>
                <a:spcPts val="0"/>
              </a:spcBef>
              <a:spcAft>
                <a:spcPts val="0"/>
              </a:spcAft>
              <a:defRPr/>
            </a:lvl1pPr>
          </a:lstStyle>
          <a:p>
            <a:pPr>
              <a:defRPr/>
            </a:pPr>
            <a:endParaRPr lang="en-US" dirty="0"/>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1499BEB4-1D03-4013-9CD0-D395A99F7F7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E916038A-F596-4AEC-81E2-29F2C7EDEE3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152400"/>
            <a:ext cx="215265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2400"/>
            <a:ext cx="63055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364E4A2C-317D-4149-8EBD-8677FDCD90A2}"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defRPr>
                <a:cs typeface="Arial" charset="0"/>
              </a:defRPr>
            </a:lvl1pPr>
          </a:lstStyle>
          <a:p>
            <a:pPr>
              <a:defRPr/>
            </a:pPr>
            <a:endParaRPr lang="en-US"/>
          </a:p>
        </p:txBody>
      </p:sp>
      <p:sp>
        <p:nvSpPr>
          <p:cNvPr id="5" name="Rectangle 5"/>
          <p:cNvSpPr>
            <a:spLocks noGrp="1" noChangeArrowheads="1"/>
          </p:cNvSpPr>
          <p:nvPr>
            <p:ph type="ftr" sz="quarter" idx="11"/>
          </p:nvPr>
        </p:nvSpPr>
        <p:spPr/>
        <p:txBody>
          <a:bodyPr/>
          <a:lstStyle>
            <a:lvl1pPr>
              <a:defRPr>
                <a:cs typeface="Arial" charset="0"/>
              </a:defRPr>
            </a:lvl1pPr>
          </a:lstStyle>
          <a:p>
            <a:pPr>
              <a:defRPr/>
            </a:pPr>
            <a:endParaRPr lang="en-US"/>
          </a:p>
        </p:txBody>
      </p:sp>
      <p:sp>
        <p:nvSpPr>
          <p:cNvPr id="6" name="Rectangle 6"/>
          <p:cNvSpPr>
            <a:spLocks noGrp="1" noChangeArrowheads="1"/>
          </p:cNvSpPr>
          <p:nvPr>
            <p:ph type="sldNum" sz="quarter" idx="12"/>
          </p:nvPr>
        </p:nvSpPr>
        <p:spPr/>
        <p:txBody>
          <a:bodyPr/>
          <a:lstStyle>
            <a:lvl1pPr>
              <a:defRPr>
                <a:cs typeface="Arial" charset="0"/>
              </a:defRPr>
            </a:lvl1pPr>
          </a:lstStyle>
          <a:p>
            <a:pPr>
              <a:defRPr/>
            </a:pPr>
            <a:fld id="{66A50F27-9BBF-4796-95BF-CB5587ADE547}"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cs typeface="Arial" charset="0"/>
              </a:defRPr>
            </a:lvl1pPr>
          </a:lstStyle>
          <a:p>
            <a:pPr>
              <a:defRPr/>
            </a:pPr>
            <a:endParaRPr lang="en-US"/>
          </a:p>
        </p:txBody>
      </p:sp>
      <p:sp>
        <p:nvSpPr>
          <p:cNvPr id="5" name="Rectangle 5"/>
          <p:cNvSpPr>
            <a:spLocks noGrp="1" noChangeArrowheads="1"/>
          </p:cNvSpPr>
          <p:nvPr>
            <p:ph type="ftr" sz="quarter" idx="11"/>
          </p:nvPr>
        </p:nvSpPr>
        <p:spPr/>
        <p:txBody>
          <a:bodyPr/>
          <a:lstStyle>
            <a:lvl1pPr>
              <a:defRPr>
                <a:cs typeface="Arial" charset="0"/>
              </a:defRPr>
            </a:lvl1pPr>
          </a:lstStyle>
          <a:p>
            <a:pPr>
              <a:defRPr/>
            </a:pPr>
            <a:endParaRPr lang="en-US"/>
          </a:p>
        </p:txBody>
      </p:sp>
      <p:sp>
        <p:nvSpPr>
          <p:cNvPr id="6" name="Rectangle 6"/>
          <p:cNvSpPr>
            <a:spLocks noGrp="1" noChangeArrowheads="1"/>
          </p:cNvSpPr>
          <p:nvPr>
            <p:ph type="sldNum" sz="quarter" idx="12"/>
          </p:nvPr>
        </p:nvSpPr>
        <p:spPr/>
        <p:txBody>
          <a:bodyPr/>
          <a:lstStyle>
            <a:lvl1pPr>
              <a:defRPr>
                <a:cs typeface="Arial" charset="0"/>
              </a:defRPr>
            </a:lvl1pPr>
          </a:lstStyle>
          <a:p>
            <a:pPr>
              <a:defRPr/>
            </a:pPr>
            <a:fld id="{27CBFA70-9AB7-48D2-B361-E792EE8BCBD3}"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cs typeface="Arial" charset="0"/>
              </a:defRPr>
            </a:lvl1pPr>
          </a:lstStyle>
          <a:p>
            <a:pPr>
              <a:defRPr/>
            </a:pPr>
            <a:endParaRPr lang="en-US"/>
          </a:p>
        </p:txBody>
      </p:sp>
      <p:sp>
        <p:nvSpPr>
          <p:cNvPr id="5" name="Rectangle 5"/>
          <p:cNvSpPr>
            <a:spLocks noGrp="1" noChangeArrowheads="1"/>
          </p:cNvSpPr>
          <p:nvPr>
            <p:ph type="ftr" sz="quarter" idx="11"/>
          </p:nvPr>
        </p:nvSpPr>
        <p:spPr/>
        <p:txBody>
          <a:bodyPr/>
          <a:lstStyle>
            <a:lvl1pPr>
              <a:defRPr>
                <a:cs typeface="Arial" charset="0"/>
              </a:defRPr>
            </a:lvl1pPr>
          </a:lstStyle>
          <a:p>
            <a:pPr>
              <a:defRPr/>
            </a:pPr>
            <a:endParaRPr lang="en-US"/>
          </a:p>
        </p:txBody>
      </p:sp>
      <p:sp>
        <p:nvSpPr>
          <p:cNvPr id="6" name="Rectangle 6"/>
          <p:cNvSpPr>
            <a:spLocks noGrp="1" noChangeArrowheads="1"/>
          </p:cNvSpPr>
          <p:nvPr>
            <p:ph type="sldNum" sz="quarter" idx="12"/>
          </p:nvPr>
        </p:nvSpPr>
        <p:spPr/>
        <p:txBody>
          <a:bodyPr/>
          <a:lstStyle>
            <a:lvl1pPr>
              <a:defRPr>
                <a:cs typeface="Arial" charset="0"/>
              </a:defRPr>
            </a:lvl1pPr>
          </a:lstStyle>
          <a:p>
            <a:pPr>
              <a:defRPr/>
            </a:pPr>
            <a:fld id="{696895EC-0279-4BCB-8948-1E4C44CB60A9}"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800"/>
            <a:ext cx="40767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447800"/>
            <a:ext cx="40767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cs typeface="Arial" charset="0"/>
              </a:defRPr>
            </a:lvl1pPr>
          </a:lstStyle>
          <a:p>
            <a:pPr>
              <a:defRPr/>
            </a:pPr>
            <a:endParaRPr lang="en-US"/>
          </a:p>
        </p:txBody>
      </p:sp>
      <p:sp>
        <p:nvSpPr>
          <p:cNvPr id="6" name="Rectangle 5"/>
          <p:cNvSpPr>
            <a:spLocks noGrp="1" noChangeArrowheads="1"/>
          </p:cNvSpPr>
          <p:nvPr>
            <p:ph type="ftr" sz="quarter" idx="11"/>
          </p:nvPr>
        </p:nvSpPr>
        <p:spPr/>
        <p:txBody>
          <a:bodyPr/>
          <a:lstStyle>
            <a:lvl1pPr>
              <a:defRPr>
                <a:cs typeface="Arial" charset="0"/>
              </a:defRPr>
            </a:lvl1pPr>
          </a:lstStyle>
          <a:p>
            <a:pPr>
              <a:defRPr/>
            </a:pPr>
            <a:endParaRPr lang="en-US"/>
          </a:p>
        </p:txBody>
      </p:sp>
      <p:sp>
        <p:nvSpPr>
          <p:cNvPr id="7" name="Rectangle 6"/>
          <p:cNvSpPr>
            <a:spLocks noGrp="1" noChangeArrowheads="1"/>
          </p:cNvSpPr>
          <p:nvPr>
            <p:ph type="sldNum" sz="quarter" idx="12"/>
          </p:nvPr>
        </p:nvSpPr>
        <p:spPr/>
        <p:txBody>
          <a:bodyPr/>
          <a:lstStyle>
            <a:lvl1pPr>
              <a:defRPr>
                <a:cs typeface="Arial" charset="0"/>
              </a:defRPr>
            </a:lvl1pPr>
          </a:lstStyle>
          <a:p>
            <a:pPr>
              <a:defRPr/>
            </a:pPr>
            <a:fld id="{3F1D65B8-524D-4C73-99A6-D238CD175C23}"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cs typeface="Arial" charset="0"/>
              </a:defRPr>
            </a:lvl1pPr>
          </a:lstStyle>
          <a:p>
            <a:pPr>
              <a:defRPr/>
            </a:pPr>
            <a:endParaRPr lang="en-US"/>
          </a:p>
        </p:txBody>
      </p:sp>
      <p:sp>
        <p:nvSpPr>
          <p:cNvPr id="8" name="Rectangle 5"/>
          <p:cNvSpPr>
            <a:spLocks noGrp="1" noChangeArrowheads="1"/>
          </p:cNvSpPr>
          <p:nvPr>
            <p:ph type="ftr" sz="quarter" idx="11"/>
          </p:nvPr>
        </p:nvSpPr>
        <p:spPr/>
        <p:txBody>
          <a:bodyPr/>
          <a:lstStyle>
            <a:lvl1pPr>
              <a:defRPr>
                <a:cs typeface="Arial" charset="0"/>
              </a:defRPr>
            </a:lvl1pPr>
          </a:lstStyle>
          <a:p>
            <a:pPr>
              <a:defRPr/>
            </a:pPr>
            <a:endParaRPr lang="en-US"/>
          </a:p>
        </p:txBody>
      </p:sp>
      <p:sp>
        <p:nvSpPr>
          <p:cNvPr id="9" name="Rectangle 6"/>
          <p:cNvSpPr>
            <a:spLocks noGrp="1" noChangeArrowheads="1"/>
          </p:cNvSpPr>
          <p:nvPr>
            <p:ph type="sldNum" sz="quarter" idx="12"/>
          </p:nvPr>
        </p:nvSpPr>
        <p:spPr/>
        <p:txBody>
          <a:bodyPr/>
          <a:lstStyle>
            <a:lvl1pPr>
              <a:defRPr>
                <a:cs typeface="Arial" charset="0"/>
              </a:defRPr>
            </a:lvl1pPr>
          </a:lstStyle>
          <a:p>
            <a:pPr>
              <a:defRPr/>
            </a:pPr>
            <a:fld id="{D3129BC9-A87F-4B6E-BADB-F8FFDCF30088}"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cs typeface="Arial" charset="0"/>
              </a:defRPr>
            </a:lvl1pPr>
          </a:lstStyle>
          <a:p>
            <a:pPr>
              <a:defRPr/>
            </a:pPr>
            <a:endParaRPr lang="en-US"/>
          </a:p>
        </p:txBody>
      </p:sp>
      <p:sp>
        <p:nvSpPr>
          <p:cNvPr id="4" name="Rectangle 5"/>
          <p:cNvSpPr>
            <a:spLocks noGrp="1" noChangeArrowheads="1"/>
          </p:cNvSpPr>
          <p:nvPr>
            <p:ph type="ftr" sz="quarter" idx="11"/>
          </p:nvPr>
        </p:nvSpPr>
        <p:spPr/>
        <p:txBody>
          <a:bodyPr/>
          <a:lstStyle>
            <a:lvl1pPr>
              <a:defRPr>
                <a:cs typeface="Arial" charset="0"/>
              </a:defRPr>
            </a:lvl1pPr>
          </a:lstStyle>
          <a:p>
            <a:pPr>
              <a:defRPr/>
            </a:pPr>
            <a:endParaRPr lang="en-US"/>
          </a:p>
        </p:txBody>
      </p:sp>
      <p:sp>
        <p:nvSpPr>
          <p:cNvPr id="5" name="Rectangle 6"/>
          <p:cNvSpPr>
            <a:spLocks noGrp="1" noChangeArrowheads="1"/>
          </p:cNvSpPr>
          <p:nvPr>
            <p:ph type="sldNum" sz="quarter" idx="12"/>
          </p:nvPr>
        </p:nvSpPr>
        <p:spPr/>
        <p:txBody>
          <a:bodyPr/>
          <a:lstStyle>
            <a:lvl1pPr>
              <a:defRPr>
                <a:cs typeface="Arial" charset="0"/>
              </a:defRPr>
            </a:lvl1pPr>
          </a:lstStyle>
          <a:p>
            <a:pPr>
              <a:defRPr/>
            </a:pPr>
            <a:fld id="{B4CFCD12-068E-4BA8-8B6C-8E25BB0E3CE6}"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cs typeface="Arial" charset="0"/>
              </a:defRPr>
            </a:lvl1pPr>
          </a:lstStyle>
          <a:p>
            <a:pPr>
              <a:defRPr/>
            </a:pPr>
            <a:endParaRPr lang="en-US"/>
          </a:p>
        </p:txBody>
      </p:sp>
      <p:sp>
        <p:nvSpPr>
          <p:cNvPr id="3" name="Rectangle 5"/>
          <p:cNvSpPr>
            <a:spLocks noGrp="1" noChangeArrowheads="1"/>
          </p:cNvSpPr>
          <p:nvPr>
            <p:ph type="ftr" sz="quarter" idx="11"/>
          </p:nvPr>
        </p:nvSpPr>
        <p:spPr/>
        <p:txBody>
          <a:bodyPr/>
          <a:lstStyle>
            <a:lvl1pPr>
              <a:defRPr>
                <a:cs typeface="Arial" charset="0"/>
              </a:defRPr>
            </a:lvl1pPr>
          </a:lstStyle>
          <a:p>
            <a:pPr>
              <a:defRPr/>
            </a:pPr>
            <a:endParaRPr lang="en-US"/>
          </a:p>
        </p:txBody>
      </p:sp>
      <p:sp>
        <p:nvSpPr>
          <p:cNvPr id="4" name="Rectangle 6"/>
          <p:cNvSpPr>
            <a:spLocks noGrp="1" noChangeArrowheads="1"/>
          </p:cNvSpPr>
          <p:nvPr>
            <p:ph type="sldNum" sz="quarter" idx="12"/>
          </p:nvPr>
        </p:nvSpPr>
        <p:spPr/>
        <p:txBody>
          <a:bodyPr/>
          <a:lstStyle>
            <a:lvl1pPr>
              <a:defRPr>
                <a:cs typeface="Arial" charset="0"/>
              </a:defRPr>
            </a:lvl1pPr>
          </a:lstStyle>
          <a:p>
            <a:pPr>
              <a:defRPr/>
            </a:pPr>
            <a:fld id="{2E7E4E6E-D17C-4E8F-8A30-11FDD05B03A4}"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cs typeface="Arial" charset="0"/>
              </a:defRPr>
            </a:lvl1pPr>
          </a:lstStyle>
          <a:p>
            <a:pPr>
              <a:defRPr/>
            </a:pPr>
            <a:endParaRPr lang="en-US"/>
          </a:p>
        </p:txBody>
      </p:sp>
      <p:sp>
        <p:nvSpPr>
          <p:cNvPr id="6" name="Rectangle 5"/>
          <p:cNvSpPr>
            <a:spLocks noGrp="1" noChangeArrowheads="1"/>
          </p:cNvSpPr>
          <p:nvPr>
            <p:ph type="ftr" sz="quarter" idx="11"/>
          </p:nvPr>
        </p:nvSpPr>
        <p:spPr/>
        <p:txBody>
          <a:bodyPr/>
          <a:lstStyle>
            <a:lvl1pPr>
              <a:defRPr>
                <a:cs typeface="Arial" charset="0"/>
              </a:defRPr>
            </a:lvl1pPr>
          </a:lstStyle>
          <a:p>
            <a:pPr>
              <a:defRPr/>
            </a:pPr>
            <a:endParaRPr lang="en-US"/>
          </a:p>
        </p:txBody>
      </p:sp>
      <p:sp>
        <p:nvSpPr>
          <p:cNvPr id="7" name="Rectangle 6"/>
          <p:cNvSpPr>
            <a:spLocks noGrp="1" noChangeArrowheads="1"/>
          </p:cNvSpPr>
          <p:nvPr>
            <p:ph type="sldNum" sz="quarter" idx="12"/>
          </p:nvPr>
        </p:nvSpPr>
        <p:spPr/>
        <p:txBody>
          <a:bodyPr/>
          <a:lstStyle>
            <a:lvl1pPr>
              <a:defRPr>
                <a:cs typeface="Arial" charset="0"/>
              </a:defRPr>
            </a:lvl1pPr>
          </a:lstStyle>
          <a:p>
            <a:pPr>
              <a:defRPr/>
            </a:pPr>
            <a:fld id="{E47AA92F-AC3B-4645-94EF-07C22E536E9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5E769AC0-398D-46DA-BB23-03DE62C50247}"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cs typeface="Arial" charset="0"/>
              </a:defRPr>
            </a:lvl1pPr>
          </a:lstStyle>
          <a:p>
            <a:pPr>
              <a:defRPr/>
            </a:pPr>
            <a:endParaRPr lang="en-US"/>
          </a:p>
        </p:txBody>
      </p:sp>
      <p:sp>
        <p:nvSpPr>
          <p:cNvPr id="6" name="Rectangle 5"/>
          <p:cNvSpPr>
            <a:spLocks noGrp="1" noChangeArrowheads="1"/>
          </p:cNvSpPr>
          <p:nvPr>
            <p:ph type="ftr" sz="quarter" idx="11"/>
          </p:nvPr>
        </p:nvSpPr>
        <p:spPr/>
        <p:txBody>
          <a:bodyPr/>
          <a:lstStyle>
            <a:lvl1pPr>
              <a:defRPr>
                <a:cs typeface="Arial" charset="0"/>
              </a:defRPr>
            </a:lvl1pPr>
          </a:lstStyle>
          <a:p>
            <a:pPr>
              <a:defRPr/>
            </a:pPr>
            <a:endParaRPr lang="en-US"/>
          </a:p>
        </p:txBody>
      </p:sp>
      <p:sp>
        <p:nvSpPr>
          <p:cNvPr id="7" name="Rectangle 6"/>
          <p:cNvSpPr>
            <a:spLocks noGrp="1" noChangeArrowheads="1"/>
          </p:cNvSpPr>
          <p:nvPr>
            <p:ph type="sldNum" sz="quarter" idx="12"/>
          </p:nvPr>
        </p:nvSpPr>
        <p:spPr/>
        <p:txBody>
          <a:bodyPr/>
          <a:lstStyle>
            <a:lvl1pPr>
              <a:defRPr>
                <a:cs typeface="Arial" charset="0"/>
              </a:defRPr>
            </a:lvl1pPr>
          </a:lstStyle>
          <a:p>
            <a:pPr>
              <a:defRPr/>
            </a:pPr>
            <a:fld id="{D9972A27-2ACB-484A-8845-F4BED2A0B167}"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cs typeface="Arial" charset="0"/>
              </a:defRPr>
            </a:lvl1pPr>
          </a:lstStyle>
          <a:p>
            <a:pPr>
              <a:defRPr/>
            </a:pPr>
            <a:endParaRPr lang="en-US"/>
          </a:p>
        </p:txBody>
      </p:sp>
      <p:sp>
        <p:nvSpPr>
          <p:cNvPr id="5" name="Rectangle 5"/>
          <p:cNvSpPr>
            <a:spLocks noGrp="1" noChangeArrowheads="1"/>
          </p:cNvSpPr>
          <p:nvPr>
            <p:ph type="ftr" sz="quarter" idx="11"/>
          </p:nvPr>
        </p:nvSpPr>
        <p:spPr/>
        <p:txBody>
          <a:bodyPr/>
          <a:lstStyle>
            <a:lvl1pPr>
              <a:defRPr>
                <a:cs typeface="Arial" charset="0"/>
              </a:defRPr>
            </a:lvl1pPr>
          </a:lstStyle>
          <a:p>
            <a:pPr>
              <a:defRPr/>
            </a:pPr>
            <a:endParaRPr lang="en-US"/>
          </a:p>
        </p:txBody>
      </p:sp>
      <p:sp>
        <p:nvSpPr>
          <p:cNvPr id="6" name="Rectangle 6"/>
          <p:cNvSpPr>
            <a:spLocks noGrp="1" noChangeArrowheads="1"/>
          </p:cNvSpPr>
          <p:nvPr>
            <p:ph type="sldNum" sz="quarter" idx="12"/>
          </p:nvPr>
        </p:nvSpPr>
        <p:spPr/>
        <p:txBody>
          <a:bodyPr/>
          <a:lstStyle>
            <a:lvl1pPr>
              <a:defRPr>
                <a:cs typeface="Arial" charset="0"/>
              </a:defRPr>
            </a:lvl1pPr>
          </a:lstStyle>
          <a:p>
            <a:pPr>
              <a:defRPr/>
            </a:pPr>
            <a:fld id="{9B356F84-653B-4E5C-8EE5-6F6604BC3E51}"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152400"/>
            <a:ext cx="215265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2400"/>
            <a:ext cx="63055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cs typeface="Arial" charset="0"/>
              </a:defRPr>
            </a:lvl1pPr>
          </a:lstStyle>
          <a:p>
            <a:pPr>
              <a:defRPr/>
            </a:pPr>
            <a:endParaRPr lang="en-US"/>
          </a:p>
        </p:txBody>
      </p:sp>
      <p:sp>
        <p:nvSpPr>
          <p:cNvPr id="5" name="Rectangle 5"/>
          <p:cNvSpPr>
            <a:spLocks noGrp="1" noChangeArrowheads="1"/>
          </p:cNvSpPr>
          <p:nvPr>
            <p:ph type="ftr" sz="quarter" idx="11"/>
          </p:nvPr>
        </p:nvSpPr>
        <p:spPr/>
        <p:txBody>
          <a:bodyPr/>
          <a:lstStyle>
            <a:lvl1pPr>
              <a:defRPr>
                <a:cs typeface="Arial" charset="0"/>
              </a:defRPr>
            </a:lvl1pPr>
          </a:lstStyle>
          <a:p>
            <a:pPr>
              <a:defRPr/>
            </a:pPr>
            <a:endParaRPr lang="en-US"/>
          </a:p>
        </p:txBody>
      </p:sp>
      <p:sp>
        <p:nvSpPr>
          <p:cNvPr id="6" name="Rectangle 6"/>
          <p:cNvSpPr>
            <a:spLocks noGrp="1" noChangeArrowheads="1"/>
          </p:cNvSpPr>
          <p:nvPr>
            <p:ph type="sldNum" sz="quarter" idx="12"/>
          </p:nvPr>
        </p:nvSpPr>
        <p:spPr/>
        <p:txBody>
          <a:bodyPr/>
          <a:lstStyle>
            <a:lvl1pPr>
              <a:defRPr>
                <a:cs typeface="Arial" charset="0"/>
              </a:defRPr>
            </a:lvl1pPr>
          </a:lstStyle>
          <a:p>
            <a:pPr>
              <a:defRPr/>
            </a:pPr>
            <a:fld id="{CC92A3DD-B664-4AB4-8746-7D6BD7A1EE7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FD10B035-E20C-46BE-889F-EB9F5CB779A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800"/>
            <a:ext cx="40767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447800"/>
            <a:ext cx="40767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6"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7"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219EE8BA-AF06-4AEA-905F-EC0605518C2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8"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9"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B8AA2C70-DC45-4F45-9B7E-E0AE1794E7A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4"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5"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4F98C8E3-1E61-493A-B184-5C2C30541AE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3"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4"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053AE9AA-74BE-483E-AC02-D50716164C5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6"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7"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C0F302C3-3418-4A81-B079-B0B117565C2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6"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7"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C15832F0-3615-4F33-82D7-C86A1A03361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610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81000" y="1447800"/>
            <a:ext cx="8305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rgbClr val="000000"/>
                </a:solidFill>
                <a:latin typeface="Times New Roman" charset="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rgbClr val="000000"/>
                </a:solidFill>
                <a:latin typeface="Times New Roman"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Times New Roman" charset="0"/>
                <a:cs typeface="+mn-cs"/>
              </a:defRPr>
            </a:lvl1pPr>
          </a:lstStyle>
          <a:p>
            <a:pPr>
              <a:defRPr/>
            </a:pPr>
            <a:fld id="{1DB535C6-8117-47E9-8FC1-DA0C73E46150}" type="slidenum">
              <a:rPr lang="en-US"/>
              <a:pPr>
                <a:defRPr/>
              </a:pPr>
              <a:t>‹#›</a:t>
            </a:fld>
            <a:endParaRPr lang="en-US"/>
          </a:p>
        </p:txBody>
      </p:sp>
      <p:sp>
        <p:nvSpPr>
          <p:cNvPr id="1031" name="Rectangle 7"/>
          <p:cNvSpPr>
            <a:spLocks noChangeArrowheads="1"/>
          </p:cNvSpPr>
          <p:nvPr/>
        </p:nvSpPr>
        <p:spPr bwMode="auto">
          <a:xfrm>
            <a:off x="6781800" y="6248400"/>
            <a:ext cx="1905000" cy="457200"/>
          </a:xfrm>
          <a:prstGeom prst="rect">
            <a:avLst/>
          </a:prstGeom>
          <a:noFill/>
          <a:ln w="9525">
            <a:noFill/>
            <a:miter lim="800000"/>
            <a:headEnd/>
            <a:tailEnd/>
          </a:ln>
          <a:effectLst/>
        </p:spPr>
        <p:txBody>
          <a:bodyPr/>
          <a:lstStyle/>
          <a:p>
            <a:pPr algn="r">
              <a:defRPr/>
            </a:pPr>
            <a:endParaRPr lang="en-US" sz="1600">
              <a:solidFill>
                <a:srgbClr val="3333CC"/>
              </a:solidFill>
              <a:latin typeface="+mn-lt"/>
              <a:cs typeface="+mn-cs"/>
            </a:endParaRPr>
          </a:p>
          <a:p>
            <a:pPr algn="r">
              <a:defRPr/>
            </a:pPr>
            <a:r>
              <a:rPr lang="en-US" sz="1600">
                <a:solidFill>
                  <a:srgbClr val="3333CC"/>
                </a:solidFill>
                <a:latin typeface="+mn-lt"/>
                <a:cs typeface="+mn-cs"/>
              </a:rPr>
              <a:t>Slide 0-</a:t>
            </a:r>
            <a:fld id="{4FFFFF69-B3BB-420F-A007-0F4C6346DF20}" type="slidenum">
              <a:rPr lang="en-US" sz="1600">
                <a:solidFill>
                  <a:srgbClr val="3333CC"/>
                </a:solidFill>
                <a:latin typeface="+mn-lt"/>
                <a:cs typeface="+mn-cs"/>
              </a:rPr>
              <a:pPr algn="r">
                <a:defRPr/>
              </a:pPr>
              <a:t>‹#›</a:t>
            </a:fld>
            <a:endParaRPr lang="en-US" sz="1600">
              <a:solidFill>
                <a:srgbClr val="3333CC"/>
              </a:solidFill>
              <a:latin typeface="+mn-lt"/>
              <a:cs typeface="+mn-cs"/>
            </a:endParaRPr>
          </a:p>
        </p:txBody>
      </p:sp>
      <p:pic>
        <p:nvPicPr>
          <p:cNvPr id="1032" name="Picture 11" descr="brookshear_mechside"/>
          <p:cNvPicPr>
            <a:picLocks noChangeAspect="1" noChangeArrowheads="1"/>
          </p:cNvPicPr>
          <p:nvPr userDrawn="1"/>
        </p:nvPicPr>
        <p:blipFill>
          <a:blip r:embed="rId13" cstate="print"/>
          <a:srcRect/>
          <a:stretch>
            <a:fillRect/>
          </a:stretch>
        </p:blipFill>
        <p:spPr bwMode="auto">
          <a:xfrm>
            <a:off x="8763000" y="0"/>
            <a:ext cx="381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33" r:id="rId1"/>
    <p:sldLayoutId id="2147484434" r:id="rId2"/>
    <p:sldLayoutId id="2147484435" r:id="rId3"/>
    <p:sldLayoutId id="2147484436" r:id="rId4"/>
    <p:sldLayoutId id="2147484437" r:id="rId5"/>
    <p:sldLayoutId id="2147484438" r:id="rId6"/>
    <p:sldLayoutId id="2147484439" r:id="rId7"/>
    <p:sldLayoutId id="2147484440" r:id="rId8"/>
    <p:sldLayoutId id="2147484441" r:id="rId9"/>
    <p:sldLayoutId id="2147484442" r:id="rId10"/>
    <p:sldLayoutId id="2147484443" r:id="rId11"/>
  </p:sldLayoutIdLst>
  <p:txStyles>
    <p:titleStyle>
      <a:lvl1pPr algn="l" rtl="0" eaLnBrk="0" fontAlgn="base" hangingPunct="0">
        <a:spcBef>
          <a:spcPct val="0"/>
        </a:spcBef>
        <a:spcAft>
          <a:spcPct val="0"/>
        </a:spcAft>
        <a:defRPr sz="3200">
          <a:solidFill>
            <a:schemeClr val="accent2"/>
          </a:solidFill>
          <a:latin typeface="+mj-lt"/>
          <a:ea typeface="+mj-ea"/>
          <a:cs typeface="+mj-cs"/>
        </a:defRPr>
      </a:lvl1pPr>
      <a:lvl2pPr algn="l" rtl="0" eaLnBrk="0" fontAlgn="base" hangingPunct="0">
        <a:spcBef>
          <a:spcPct val="0"/>
        </a:spcBef>
        <a:spcAft>
          <a:spcPct val="0"/>
        </a:spcAft>
        <a:defRPr sz="3200">
          <a:solidFill>
            <a:schemeClr val="accent2"/>
          </a:solidFill>
          <a:latin typeface="Times New Roman" charset="0"/>
        </a:defRPr>
      </a:lvl2pPr>
      <a:lvl3pPr algn="l" rtl="0" eaLnBrk="0" fontAlgn="base" hangingPunct="0">
        <a:spcBef>
          <a:spcPct val="0"/>
        </a:spcBef>
        <a:spcAft>
          <a:spcPct val="0"/>
        </a:spcAft>
        <a:defRPr sz="3200">
          <a:solidFill>
            <a:schemeClr val="accent2"/>
          </a:solidFill>
          <a:latin typeface="Times New Roman" charset="0"/>
        </a:defRPr>
      </a:lvl3pPr>
      <a:lvl4pPr algn="l" rtl="0" eaLnBrk="0" fontAlgn="base" hangingPunct="0">
        <a:spcBef>
          <a:spcPct val="0"/>
        </a:spcBef>
        <a:spcAft>
          <a:spcPct val="0"/>
        </a:spcAft>
        <a:defRPr sz="3200">
          <a:solidFill>
            <a:schemeClr val="accent2"/>
          </a:solidFill>
          <a:latin typeface="Times New Roman" charset="0"/>
        </a:defRPr>
      </a:lvl4pPr>
      <a:lvl5pPr algn="l" rtl="0" eaLnBrk="0" fontAlgn="base" hangingPunct="0">
        <a:spcBef>
          <a:spcPct val="0"/>
        </a:spcBef>
        <a:spcAft>
          <a:spcPct val="0"/>
        </a:spcAft>
        <a:defRPr sz="3200">
          <a:solidFill>
            <a:schemeClr val="accent2"/>
          </a:solidFill>
          <a:latin typeface="Times New Roman" charset="0"/>
        </a:defRPr>
      </a:lvl5pPr>
      <a:lvl6pPr marL="457200" algn="l" rtl="0" fontAlgn="base">
        <a:spcBef>
          <a:spcPct val="0"/>
        </a:spcBef>
        <a:spcAft>
          <a:spcPct val="0"/>
        </a:spcAft>
        <a:defRPr sz="3200">
          <a:solidFill>
            <a:schemeClr val="accent2"/>
          </a:solidFill>
          <a:latin typeface="Times New Roman" charset="0"/>
        </a:defRPr>
      </a:lvl6pPr>
      <a:lvl7pPr marL="914400" algn="l" rtl="0" fontAlgn="base">
        <a:spcBef>
          <a:spcPct val="0"/>
        </a:spcBef>
        <a:spcAft>
          <a:spcPct val="0"/>
        </a:spcAft>
        <a:defRPr sz="3200">
          <a:solidFill>
            <a:schemeClr val="accent2"/>
          </a:solidFill>
          <a:latin typeface="Times New Roman" charset="0"/>
        </a:defRPr>
      </a:lvl7pPr>
      <a:lvl8pPr marL="1371600" algn="l" rtl="0" fontAlgn="base">
        <a:spcBef>
          <a:spcPct val="0"/>
        </a:spcBef>
        <a:spcAft>
          <a:spcPct val="0"/>
        </a:spcAft>
        <a:defRPr sz="3200">
          <a:solidFill>
            <a:schemeClr val="accent2"/>
          </a:solidFill>
          <a:latin typeface="Times New Roman" charset="0"/>
        </a:defRPr>
      </a:lvl8pPr>
      <a:lvl9pPr marL="1828800" algn="l" rtl="0" fontAlgn="base">
        <a:spcBef>
          <a:spcPct val="0"/>
        </a:spcBef>
        <a:spcAft>
          <a:spcPct val="0"/>
        </a:spcAft>
        <a:defRPr sz="3200">
          <a:solidFill>
            <a:schemeClr val="accent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04800" y="152400"/>
            <a:ext cx="8610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381000" y="1447800"/>
            <a:ext cx="8305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rgbClr val="000000"/>
                </a:solidFill>
                <a:latin typeface="Times New Roman" charset="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rgbClr val="000000"/>
                </a:solidFill>
                <a:latin typeface="Times New Roman"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Times New Roman" charset="0"/>
                <a:cs typeface="+mn-cs"/>
              </a:defRPr>
            </a:lvl1pPr>
          </a:lstStyle>
          <a:p>
            <a:pPr>
              <a:defRPr/>
            </a:pPr>
            <a:fld id="{B5BED47C-F730-4574-90B2-A992C3BADDDA}" type="slidenum">
              <a:rPr lang="en-US"/>
              <a:pPr>
                <a:defRPr/>
              </a:pPr>
              <a:t>‹#›</a:t>
            </a:fld>
            <a:endParaRPr lang="en-US"/>
          </a:p>
        </p:txBody>
      </p:sp>
      <p:sp>
        <p:nvSpPr>
          <p:cNvPr id="1031" name="Rectangle 7"/>
          <p:cNvSpPr>
            <a:spLocks noChangeArrowheads="1"/>
          </p:cNvSpPr>
          <p:nvPr/>
        </p:nvSpPr>
        <p:spPr bwMode="auto">
          <a:xfrm>
            <a:off x="6781800" y="6248400"/>
            <a:ext cx="1905000" cy="457200"/>
          </a:xfrm>
          <a:prstGeom prst="rect">
            <a:avLst/>
          </a:prstGeom>
          <a:noFill/>
          <a:ln w="9525">
            <a:noFill/>
            <a:miter lim="800000"/>
            <a:headEnd/>
            <a:tailEnd/>
          </a:ln>
          <a:effectLst/>
        </p:spPr>
        <p:txBody>
          <a:bodyPr/>
          <a:lstStyle/>
          <a:p>
            <a:pPr algn="r">
              <a:defRPr/>
            </a:pPr>
            <a:endParaRPr lang="en-US" sz="1600">
              <a:solidFill>
                <a:srgbClr val="3333CC"/>
              </a:solidFill>
              <a:latin typeface="Times New Roman" charset="0"/>
              <a:cs typeface="+mn-cs"/>
            </a:endParaRPr>
          </a:p>
          <a:p>
            <a:pPr algn="r">
              <a:defRPr/>
            </a:pPr>
            <a:r>
              <a:rPr lang="en-US" sz="1600">
                <a:solidFill>
                  <a:srgbClr val="3333CC"/>
                </a:solidFill>
                <a:latin typeface="Times New Roman" charset="0"/>
                <a:cs typeface="+mn-cs"/>
              </a:rPr>
              <a:t>Slide 0-</a:t>
            </a:r>
            <a:fld id="{400A20D5-25B5-4B8C-9FE5-9E58BCE3D14C}" type="slidenum">
              <a:rPr lang="en-US" sz="1600">
                <a:solidFill>
                  <a:srgbClr val="3333CC"/>
                </a:solidFill>
                <a:latin typeface="Times New Roman" charset="0"/>
                <a:cs typeface="+mn-cs"/>
              </a:rPr>
              <a:pPr algn="r">
                <a:defRPr/>
              </a:pPr>
              <a:t>‹#›</a:t>
            </a:fld>
            <a:endParaRPr lang="en-US" sz="1600">
              <a:solidFill>
                <a:srgbClr val="3333CC"/>
              </a:solidFill>
              <a:latin typeface="Times New Roman" charset="0"/>
              <a:cs typeface="+mn-cs"/>
            </a:endParaRPr>
          </a:p>
        </p:txBody>
      </p:sp>
      <p:pic>
        <p:nvPicPr>
          <p:cNvPr id="2056" name="Picture 11" descr="brookshear_mechside"/>
          <p:cNvPicPr>
            <a:picLocks noChangeAspect="1" noChangeArrowheads="1"/>
          </p:cNvPicPr>
          <p:nvPr userDrawn="1"/>
        </p:nvPicPr>
        <p:blipFill>
          <a:blip r:embed="rId13" cstate="print"/>
          <a:srcRect/>
          <a:stretch>
            <a:fillRect/>
          </a:stretch>
        </p:blipFill>
        <p:spPr bwMode="auto">
          <a:xfrm>
            <a:off x="8763000" y="0"/>
            <a:ext cx="381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44" r:id="rId1"/>
    <p:sldLayoutId id="2147484445" r:id="rId2"/>
    <p:sldLayoutId id="2147484446" r:id="rId3"/>
    <p:sldLayoutId id="2147484447" r:id="rId4"/>
    <p:sldLayoutId id="2147484448" r:id="rId5"/>
    <p:sldLayoutId id="2147484449" r:id="rId6"/>
    <p:sldLayoutId id="2147484450" r:id="rId7"/>
    <p:sldLayoutId id="2147484451" r:id="rId8"/>
    <p:sldLayoutId id="2147484452" r:id="rId9"/>
    <p:sldLayoutId id="2147484453" r:id="rId10"/>
    <p:sldLayoutId id="2147484454" r:id="rId11"/>
  </p:sldLayoutIdLst>
  <p:txStyles>
    <p:titleStyle>
      <a:lvl1pPr algn="l" rtl="0" eaLnBrk="0" fontAlgn="base" hangingPunct="0">
        <a:spcBef>
          <a:spcPct val="0"/>
        </a:spcBef>
        <a:spcAft>
          <a:spcPct val="0"/>
        </a:spcAft>
        <a:defRPr sz="3200">
          <a:solidFill>
            <a:schemeClr val="accent2"/>
          </a:solidFill>
          <a:latin typeface="+mj-lt"/>
          <a:ea typeface="+mj-ea"/>
          <a:cs typeface="+mj-cs"/>
        </a:defRPr>
      </a:lvl1pPr>
      <a:lvl2pPr algn="l" rtl="0" eaLnBrk="0" fontAlgn="base" hangingPunct="0">
        <a:spcBef>
          <a:spcPct val="0"/>
        </a:spcBef>
        <a:spcAft>
          <a:spcPct val="0"/>
        </a:spcAft>
        <a:defRPr sz="3200">
          <a:solidFill>
            <a:schemeClr val="accent2"/>
          </a:solidFill>
          <a:latin typeface="Times New Roman" charset="0"/>
        </a:defRPr>
      </a:lvl2pPr>
      <a:lvl3pPr algn="l" rtl="0" eaLnBrk="0" fontAlgn="base" hangingPunct="0">
        <a:spcBef>
          <a:spcPct val="0"/>
        </a:spcBef>
        <a:spcAft>
          <a:spcPct val="0"/>
        </a:spcAft>
        <a:defRPr sz="3200">
          <a:solidFill>
            <a:schemeClr val="accent2"/>
          </a:solidFill>
          <a:latin typeface="Times New Roman" charset="0"/>
        </a:defRPr>
      </a:lvl3pPr>
      <a:lvl4pPr algn="l" rtl="0" eaLnBrk="0" fontAlgn="base" hangingPunct="0">
        <a:spcBef>
          <a:spcPct val="0"/>
        </a:spcBef>
        <a:spcAft>
          <a:spcPct val="0"/>
        </a:spcAft>
        <a:defRPr sz="3200">
          <a:solidFill>
            <a:schemeClr val="accent2"/>
          </a:solidFill>
          <a:latin typeface="Times New Roman" charset="0"/>
        </a:defRPr>
      </a:lvl4pPr>
      <a:lvl5pPr algn="l" rtl="0" eaLnBrk="0" fontAlgn="base" hangingPunct="0">
        <a:spcBef>
          <a:spcPct val="0"/>
        </a:spcBef>
        <a:spcAft>
          <a:spcPct val="0"/>
        </a:spcAft>
        <a:defRPr sz="3200">
          <a:solidFill>
            <a:schemeClr val="accent2"/>
          </a:solidFill>
          <a:latin typeface="Times New Roman" charset="0"/>
        </a:defRPr>
      </a:lvl5pPr>
      <a:lvl6pPr marL="457200" algn="l" rtl="0" fontAlgn="base">
        <a:spcBef>
          <a:spcPct val="0"/>
        </a:spcBef>
        <a:spcAft>
          <a:spcPct val="0"/>
        </a:spcAft>
        <a:defRPr sz="3200">
          <a:solidFill>
            <a:schemeClr val="accent2"/>
          </a:solidFill>
          <a:latin typeface="Times New Roman" charset="0"/>
        </a:defRPr>
      </a:lvl6pPr>
      <a:lvl7pPr marL="914400" algn="l" rtl="0" fontAlgn="base">
        <a:spcBef>
          <a:spcPct val="0"/>
        </a:spcBef>
        <a:spcAft>
          <a:spcPct val="0"/>
        </a:spcAft>
        <a:defRPr sz="3200">
          <a:solidFill>
            <a:schemeClr val="accent2"/>
          </a:solidFill>
          <a:latin typeface="Times New Roman" charset="0"/>
        </a:defRPr>
      </a:lvl7pPr>
      <a:lvl8pPr marL="1371600" algn="l" rtl="0" fontAlgn="base">
        <a:spcBef>
          <a:spcPct val="0"/>
        </a:spcBef>
        <a:spcAft>
          <a:spcPct val="0"/>
        </a:spcAft>
        <a:defRPr sz="3200">
          <a:solidFill>
            <a:schemeClr val="accent2"/>
          </a:solidFill>
          <a:latin typeface="Times New Roman" charset="0"/>
        </a:defRPr>
      </a:lvl8pPr>
      <a:lvl9pPr marL="1828800" algn="l" rtl="0" fontAlgn="base">
        <a:spcBef>
          <a:spcPct val="0"/>
        </a:spcBef>
        <a:spcAft>
          <a:spcPct val="0"/>
        </a:spcAft>
        <a:defRPr sz="3200">
          <a:solidFill>
            <a:schemeClr val="accent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3600"/>
            <a:ext cx="7772400" cy="1470025"/>
          </a:xfrm>
        </p:spPr>
        <p:txBody>
          <a:bodyPr/>
          <a:lstStyle/>
          <a:p>
            <a:pPr algn="ctr">
              <a:defRPr/>
            </a:pPr>
            <a:r>
              <a:rPr lang="en-US" sz="7200" b="1" dirty="0" smtClean="0">
                <a:latin typeface="+mn-lt"/>
              </a:rPr>
              <a:t>Week 4</a:t>
            </a:r>
            <a:r>
              <a:rPr lang="en-US" sz="7200" b="1" baseline="30000" dirty="0" smtClean="0">
                <a:latin typeface="+mn-lt"/>
              </a:rPr>
              <a:t>th</a:t>
            </a:r>
            <a:r>
              <a:rPr lang="en-US" sz="7200" b="1" dirty="0" smtClean="0">
                <a:latin typeface="+mn-lt"/>
              </a:rPr>
              <a:t> </a:t>
            </a:r>
            <a:br>
              <a:rPr lang="en-US" sz="7200" b="1" dirty="0" smtClean="0">
                <a:latin typeface="+mn-lt"/>
              </a:rPr>
            </a:br>
            <a:endParaRPr lang="en-US" sz="7200" b="1" dirty="0">
              <a:latin typeface="+mn-lt"/>
            </a:endParaRPr>
          </a:p>
        </p:txBody>
      </p:sp>
      <p:sp>
        <p:nvSpPr>
          <p:cNvPr id="3" name="TextBox 2"/>
          <p:cNvSpPr txBox="1"/>
          <p:nvPr/>
        </p:nvSpPr>
        <p:spPr>
          <a:xfrm>
            <a:off x="1524000" y="5562600"/>
            <a:ext cx="6359906" cy="830997"/>
          </a:xfrm>
          <a:prstGeom prst="rect">
            <a:avLst/>
          </a:prstGeom>
          <a:noFill/>
        </p:spPr>
        <p:txBody>
          <a:bodyPr wrap="square" rtlCol="0">
            <a:spAutoFit/>
          </a:bodyPr>
          <a:lstStyle/>
          <a:p>
            <a:pPr algn="ctr"/>
            <a:r>
              <a:rPr lang="en-US" sz="2400" b="1" dirty="0" smtClean="0">
                <a:latin typeface="Cambria" pitchFamily="18" charset="0"/>
              </a:rPr>
              <a:t>Prepared by Dr </a:t>
            </a:r>
            <a:r>
              <a:rPr lang="en-US" sz="2400" b="1" dirty="0" err="1" smtClean="0">
                <a:latin typeface="Cambria" pitchFamily="18" charset="0"/>
              </a:rPr>
              <a:t>Syed</a:t>
            </a:r>
            <a:r>
              <a:rPr lang="en-US" sz="2400" b="1" dirty="0" smtClean="0">
                <a:latin typeface="Cambria" pitchFamily="18" charset="0"/>
              </a:rPr>
              <a:t> </a:t>
            </a:r>
            <a:r>
              <a:rPr lang="en-US" sz="2400" b="1" dirty="0" err="1" smtClean="0">
                <a:latin typeface="Cambria" pitchFamily="18" charset="0"/>
              </a:rPr>
              <a:t>Khaldoon</a:t>
            </a:r>
            <a:r>
              <a:rPr lang="en-US" sz="2400" b="1" dirty="0" smtClean="0">
                <a:latin typeface="Cambria" pitchFamily="18" charset="0"/>
              </a:rPr>
              <a:t> </a:t>
            </a:r>
            <a:r>
              <a:rPr lang="en-US" sz="2400" b="1" dirty="0" err="1" smtClean="0">
                <a:latin typeface="Cambria" pitchFamily="18" charset="0"/>
              </a:rPr>
              <a:t>Khurshid</a:t>
            </a:r>
            <a:endParaRPr lang="en-US" sz="2400" b="1" dirty="0" smtClean="0">
              <a:latin typeface="Cambria" pitchFamily="18" charset="0"/>
            </a:endParaRPr>
          </a:p>
          <a:p>
            <a:pPr algn="ctr"/>
            <a:endParaRPr lang="en-US" sz="2400" b="1" dirty="0">
              <a:latin typeface="Cambria"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b="1" smtClean="0"/>
              <a:t>Extended ASCII Codes</a:t>
            </a:r>
          </a:p>
        </p:txBody>
      </p:sp>
      <p:pic>
        <p:nvPicPr>
          <p:cNvPr id="34819" name="Content Placeholder 3" descr="extend.gif"/>
          <p:cNvPicPr>
            <a:picLocks noGrp="1" noChangeAspect="1"/>
          </p:cNvPicPr>
          <p:nvPr>
            <p:ph idx="1"/>
          </p:nvPr>
        </p:nvPicPr>
        <p:blipFill>
          <a:blip r:embed="rId2" cstate="print"/>
          <a:srcRect/>
          <a:stretch>
            <a:fillRect/>
          </a:stretch>
        </p:blipFill>
        <p:spPr>
          <a:xfrm>
            <a:off x="304800" y="762000"/>
            <a:ext cx="8229600" cy="53340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050"/>
          <p:cNvSpPr>
            <a:spLocks noGrp="1" noChangeArrowheads="1"/>
          </p:cNvSpPr>
          <p:nvPr>
            <p:ph type="title"/>
          </p:nvPr>
        </p:nvSpPr>
        <p:spPr/>
        <p:txBody>
          <a:bodyPr/>
          <a:lstStyle/>
          <a:p>
            <a:pPr>
              <a:tabLst>
                <a:tab pos="1947863" algn="l"/>
              </a:tabLst>
            </a:pPr>
            <a:r>
              <a:rPr lang="en-US" sz="4800" b="1" smtClean="0"/>
              <a:t>1.4 Representing Numbers</a:t>
            </a:r>
          </a:p>
        </p:txBody>
      </p:sp>
      <p:sp>
        <p:nvSpPr>
          <p:cNvPr id="35843" name="Rectangle 2051"/>
          <p:cNvSpPr>
            <a:spLocks noGrp="1" noChangeArrowheads="1"/>
          </p:cNvSpPr>
          <p:nvPr>
            <p:ph idx="1"/>
          </p:nvPr>
        </p:nvSpPr>
        <p:spPr>
          <a:xfrm>
            <a:off x="381000" y="1447800"/>
            <a:ext cx="8305800" cy="609600"/>
          </a:xfrm>
        </p:spPr>
        <p:txBody>
          <a:bodyPr/>
          <a:lstStyle/>
          <a:p>
            <a:r>
              <a:rPr lang="en-US" smtClean="0"/>
              <a:t>ASCII-encoding inefficient for numeric values</a:t>
            </a:r>
            <a:endParaRPr lang="en-US" u="sng" smtClean="0"/>
          </a:p>
        </p:txBody>
      </p:sp>
      <p:sp>
        <p:nvSpPr>
          <p:cNvPr id="73732" name="Rectangle 2052"/>
          <p:cNvSpPr>
            <a:spLocks noChangeArrowheads="1"/>
          </p:cNvSpPr>
          <p:nvPr/>
        </p:nvSpPr>
        <p:spPr bwMode="auto">
          <a:xfrm>
            <a:off x="381000" y="1981200"/>
            <a:ext cx="8534400" cy="4419600"/>
          </a:xfrm>
          <a:prstGeom prst="rect">
            <a:avLst/>
          </a:prstGeom>
          <a:noFill/>
          <a:ln w="9525">
            <a:noFill/>
            <a:miter lim="800000"/>
            <a:headEnd/>
            <a:tailEnd/>
          </a:ln>
        </p:spPr>
        <p:txBody>
          <a:bodyPr/>
          <a:lstStyle/>
          <a:p>
            <a:pPr marL="342900" indent="-342900">
              <a:spcBef>
                <a:spcPct val="20000"/>
              </a:spcBef>
              <a:buFontTx/>
              <a:buChar char="•"/>
            </a:pPr>
            <a:r>
              <a:rPr lang="en-US" sz="3200">
                <a:solidFill>
                  <a:srgbClr val="000000"/>
                </a:solidFill>
                <a:latin typeface="Times New Roman" pitchFamily="18" charset="0"/>
              </a:rPr>
              <a:t>Consider storing the value 25:</a:t>
            </a:r>
          </a:p>
          <a:p>
            <a:pPr marL="742950" lvl="1" indent="-285750">
              <a:spcBef>
                <a:spcPct val="20000"/>
              </a:spcBef>
              <a:buFontTx/>
              <a:buChar char="–"/>
            </a:pPr>
            <a:r>
              <a:rPr lang="en-US" sz="2800">
                <a:solidFill>
                  <a:srgbClr val="000000"/>
                </a:solidFill>
                <a:latin typeface="Times New Roman" pitchFamily="18" charset="0"/>
              </a:rPr>
              <a:t>In ASCII:  00110010  00110101  (16 bits)</a:t>
            </a:r>
          </a:p>
          <a:p>
            <a:pPr marL="742950" lvl="1" indent="-285750">
              <a:spcBef>
                <a:spcPct val="20000"/>
              </a:spcBef>
              <a:buFontTx/>
              <a:buChar char="–"/>
            </a:pPr>
            <a:r>
              <a:rPr lang="en-US" sz="2800">
                <a:solidFill>
                  <a:srgbClr val="000000"/>
                </a:solidFill>
                <a:latin typeface="Times New Roman" pitchFamily="18" charset="0"/>
              </a:rPr>
              <a:t>Worse: largest 16-bit number would be 99</a:t>
            </a:r>
          </a:p>
          <a:p>
            <a:pPr marL="342900" indent="-342900">
              <a:spcBef>
                <a:spcPct val="20000"/>
              </a:spcBef>
              <a:buFontTx/>
              <a:buChar char="•"/>
            </a:pPr>
            <a:r>
              <a:rPr lang="en-US" sz="3200">
                <a:solidFill>
                  <a:srgbClr val="000000"/>
                </a:solidFill>
                <a:latin typeface="Times New Roman" pitchFamily="18" charset="0"/>
              </a:rPr>
              <a:t>More efficient approach is to use </a:t>
            </a:r>
            <a:r>
              <a:rPr lang="en-US" sz="3200" i="1">
                <a:solidFill>
                  <a:srgbClr val="000000"/>
                </a:solidFill>
                <a:latin typeface="Times New Roman" pitchFamily="18" charset="0"/>
              </a:rPr>
              <a:t>binary system</a:t>
            </a:r>
          </a:p>
          <a:p>
            <a:pPr marL="742950" lvl="1" indent="-285750">
              <a:spcBef>
                <a:spcPct val="20000"/>
              </a:spcBef>
              <a:buFontTx/>
              <a:buChar char="–"/>
            </a:pPr>
            <a:r>
              <a:rPr lang="en-US" sz="2800">
                <a:solidFill>
                  <a:srgbClr val="000000"/>
                </a:solidFill>
                <a:latin typeface="Times New Roman" pitchFamily="18" charset="0"/>
              </a:rPr>
              <a:t>uses digits 0 and 1, incl. factor 2 for all bit-positions</a:t>
            </a:r>
          </a:p>
          <a:p>
            <a:pPr marL="342900" indent="-342900">
              <a:spcBef>
                <a:spcPct val="20000"/>
              </a:spcBef>
              <a:buFontTx/>
              <a:buChar char="•"/>
            </a:pPr>
            <a:r>
              <a:rPr lang="en-US" sz="3200">
                <a:solidFill>
                  <a:srgbClr val="000000"/>
                </a:solidFill>
                <a:latin typeface="Times New Roman" pitchFamily="18" charset="0"/>
              </a:rPr>
              <a:t>Compare decimal system</a:t>
            </a:r>
          </a:p>
          <a:p>
            <a:pPr marL="742950" lvl="1" indent="-285750">
              <a:spcBef>
                <a:spcPct val="20000"/>
              </a:spcBef>
              <a:buFontTx/>
              <a:buChar char="–"/>
            </a:pPr>
            <a:r>
              <a:rPr lang="en-US" sz="2800">
                <a:solidFill>
                  <a:srgbClr val="000000"/>
                </a:solidFill>
                <a:latin typeface="Times New Roman" pitchFamily="18" charset="0"/>
              </a:rPr>
              <a:t>uses digits 0, 1, 2, 3, 4, 5, 6, 7, 8, and 9, incl. factor 10 for each decimal position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73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373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373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373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373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7373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7373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tabLst>
                <a:tab pos="2165350" algn="l"/>
              </a:tabLst>
            </a:pPr>
            <a:r>
              <a:rPr lang="en-US" b="1" smtClean="0"/>
              <a:t>1.4 Decoding the Binary Representation 100101</a:t>
            </a:r>
            <a:endParaRPr lang="en-US" b="1" smtClean="0">
              <a:solidFill>
                <a:srgbClr val="0000FF"/>
              </a:solidFill>
            </a:endParaRPr>
          </a:p>
        </p:txBody>
      </p:sp>
      <p:pic>
        <p:nvPicPr>
          <p:cNvPr id="36867" name="Picture 3" descr="Fig"/>
          <p:cNvPicPr>
            <a:picLocks noGrp="1" noChangeAspect="1" noChangeArrowheads="1"/>
          </p:cNvPicPr>
          <p:nvPr>
            <p:ph idx="1"/>
          </p:nvPr>
        </p:nvPicPr>
        <p:blipFill>
          <a:blip r:embed="rId2" cstate="print"/>
          <a:srcRect/>
          <a:stretch>
            <a:fillRect/>
          </a:stretch>
        </p:blipFill>
        <p:spPr>
          <a:xfrm>
            <a:off x="1219200" y="1447800"/>
            <a:ext cx="6705600" cy="3597275"/>
          </a:xfrm>
        </p:spPr>
      </p:pic>
      <p:sp>
        <p:nvSpPr>
          <p:cNvPr id="36868" name="Text Box 4"/>
          <p:cNvSpPr txBox="1">
            <a:spLocks noChangeArrowheads="1"/>
          </p:cNvSpPr>
          <p:nvPr/>
        </p:nvSpPr>
        <p:spPr bwMode="auto">
          <a:xfrm>
            <a:off x="3276600" y="1600200"/>
            <a:ext cx="304800" cy="396875"/>
          </a:xfrm>
          <a:prstGeom prst="rect">
            <a:avLst/>
          </a:prstGeom>
          <a:solidFill>
            <a:srgbClr val="99CCFF"/>
          </a:solidFill>
          <a:ln w="9525">
            <a:noFill/>
            <a:miter lim="800000"/>
            <a:headEnd/>
            <a:tailEnd/>
          </a:ln>
        </p:spPr>
        <p:txBody>
          <a:bodyPr>
            <a:spAutoFit/>
          </a:bodyPr>
          <a:lstStyle/>
          <a:p>
            <a:r>
              <a:rPr lang="en-GB" sz="2000" b="1">
                <a:solidFill>
                  <a:srgbClr val="000000"/>
                </a:solidFill>
                <a:latin typeface="Times New Roman" pitchFamily="18" charset="0"/>
              </a:rPr>
              <a:t>0</a:t>
            </a:r>
            <a:endParaRPr lang="en-GB" sz="2400">
              <a:solidFill>
                <a:srgbClr val="000000"/>
              </a:solidFill>
              <a:latin typeface="Times New Roman" pitchFamily="18" charset="0"/>
            </a:endParaRPr>
          </a:p>
        </p:txBody>
      </p:sp>
      <p:sp>
        <p:nvSpPr>
          <p:cNvPr id="49157" name="Rectangle 5"/>
          <p:cNvSpPr>
            <a:spLocks noChangeArrowheads="1"/>
          </p:cNvSpPr>
          <p:nvPr/>
        </p:nvSpPr>
        <p:spPr bwMode="auto">
          <a:xfrm>
            <a:off x="457200" y="5638800"/>
            <a:ext cx="7620000" cy="609600"/>
          </a:xfrm>
          <a:prstGeom prst="rect">
            <a:avLst/>
          </a:prstGeom>
          <a:noFill/>
          <a:ln w="9525">
            <a:noFill/>
            <a:miter lim="800000"/>
            <a:headEnd/>
            <a:tailEnd/>
          </a:ln>
        </p:spPr>
        <p:txBody>
          <a:bodyPr/>
          <a:lstStyle/>
          <a:p>
            <a:pPr marL="742950" lvl="1" indent="-285750">
              <a:spcBef>
                <a:spcPct val="20000"/>
              </a:spcBef>
              <a:buFontTx/>
              <a:buChar char="–"/>
            </a:pPr>
            <a:r>
              <a:rPr lang="en-US" sz="2800">
                <a:solidFill>
                  <a:srgbClr val="000000"/>
                </a:solidFill>
                <a:latin typeface="Times New Roman" pitchFamily="18" charset="0"/>
              </a:rPr>
              <a:t>1×2</a:t>
            </a:r>
            <a:r>
              <a:rPr lang="en-US" sz="2800" baseline="30000">
                <a:solidFill>
                  <a:srgbClr val="000000"/>
                </a:solidFill>
                <a:latin typeface="Times New Roman" pitchFamily="18" charset="0"/>
              </a:rPr>
              <a:t>5</a:t>
            </a:r>
            <a:r>
              <a:rPr lang="en-US" sz="2800">
                <a:solidFill>
                  <a:srgbClr val="000000"/>
                </a:solidFill>
                <a:latin typeface="Times New Roman" pitchFamily="18" charset="0"/>
              </a:rPr>
              <a:t> + 0×2</a:t>
            </a:r>
            <a:r>
              <a:rPr lang="en-US" sz="2800" baseline="30000">
                <a:solidFill>
                  <a:srgbClr val="000000"/>
                </a:solidFill>
                <a:latin typeface="Times New Roman" pitchFamily="18" charset="0"/>
              </a:rPr>
              <a:t>4 </a:t>
            </a:r>
            <a:r>
              <a:rPr lang="en-US" sz="2800">
                <a:solidFill>
                  <a:srgbClr val="000000"/>
                </a:solidFill>
                <a:latin typeface="Times New Roman" pitchFamily="18" charset="0"/>
              </a:rPr>
              <a:t>+ 0×2</a:t>
            </a:r>
            <a:r>
              <a:rPr lang="en-US" sz="2800" baseline="30000">
                <a:solidFill>
                  <a:srgbClr val="000000"/>
                </a:solidFill>
                <a:latin typeface="Times New Roman" pitchFamily="18" charset="0"/>
              </a:rPr>
              <a:t>3 </a:t>
            </a:r>
            <a:r>
              <a:rPr lang="en-US" sz="2800">
                <a:solidFill>
                  <a:srgbClr val="000000"/>
                </a:solidFill>
                <a:latin typeface="Times New Roman" pitchFamily="18" charset="0"/>
              </a:rPr>
              <a:t>+ 1×2</a:t>
            </a:r>
            <a:r>
              <a:rPr lang="en-US" sz="2800" baseline="30000">
                <a:solidFill>
                  <a:srgbClr val="000000"/>
                </a:solidFill>
                <a:latin typeface="Times New Roman" pitchFamily="18" charset="0"/>
              </a:rPr>
              <a:t>2 </a:t>
            </a:r>
            <a:r>
              <a:rPr lang="en-US" sz="2800">
                <a:solidFill>
                  <a:srgbClr val="000000"/>
                </a:solidFill>
                <a:latin typeface="Times New Roman" pitchFamily="18" charset="0"/>
              </a:rPr>
              <a:t>+ 0×2</a:t>
            </a:r>
            <a:r>
              <a:rPr lang="en-US" sz="2800" baseline="30000">
                <a:solidFill>
                  <a:srgbClr val="000000"/>
                </a:solidFill>
                <a:latin typeface="Times New Roman" pitchFamily="18" charset="0"/>
              </a:rPr>
              <a:t>1 </a:t>
            </a:r>
            <a:r>
              <a:rPr lang="en-US" sz="2800">
                <a:solidFill>
                  <a:srgbClr val="000000"/>
                </a:solidFill>
                <a:latin typeface="Times New Roman" pitchFamily="18" charset="0"/>
              </a:rPr>
              <a:t>+ 1×2</a:t>
            </a:r>
            <a:r>
              <a:rPr lang="en-US" sz="2800" baseline="30000">
                <a:solidFill>
                  <a:srgbClr val="000000"/>
                </a:solidFill>
                <a:latin typeface="Times New Roman" pitchFamily="18" charset="0"/>
              </a:rPr>
              <a:t>0 </a:t>
            </a:r>
            <a:r>
              <a:rPr lang="en-US" sz="2800">
                <a:solidFill>
                  <a:srgbClr val="000000"/>
                </a:solidFill>
                <a:latin typeface="Times New Roman" pitchFamily="18" charset="0"/>
              </a:rPr>
              <a:t>= 37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52400" y="228600"/>
            <a:ext cx="8763000" cy="990600"/>
          </a:xfrm>
        </p:spPr>
        <p:txBody>
          <a:bodyPr/>
          <a:lstStyle/>
          <a:p>
            <a:pPr>
              <a:tabLst>
                <a:tab pos="2165350" algn="l"/>
              </a:tabLst>
            </a:pPr>
            <a:r>
              <a:rPr lang="en-US" b="1" smtClean="0">
                <a:solidFill>
                  <a:srgbClr val="0000FF"/>
                </a:solidFill>
              </a:rPr>
              <a:t>1.4 Obtaining the binary representation of 13</a:t>
            </a:r>
          </a:p>
        </p:txBody>
      </p:sp>
      <p:pic>
        <p:nvPicPr>
          <p:cNvPr id="37891" name="Picture 3" descr="Fig"/>
          <p:cNvPicPr>
            <a:picLocks noGrp="1" noChangeAspect="1" noChangeArrowheads="1"/>
          </p:cNvPicPr>
          <p:nvPr>
            <p:ph idx="1"/>
          </p:nvPr>
        </p:nvPicPr>
        <p:blipFill>
          <a:blip r:embed="rId2" cstate="print"/>
          <a:srcRect/>
          <a:stretch>
            <a:fillRect/>
          </a:stretch>
        </p:blipFill>
        <p:spPr>
          <a:xfrm>
            <a:off x="2057400" y="1295400"/>
            <a:ext cx="5029200" cy="4867275"/>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tabLst>
                <a:tab pos="1947863" algn="l"/>
              </a:tabLst>
            </a:pPr>
            <a:r>
              <a:rPr lang="en-US" sz="4400" b="1" smtClean="0"/>
              <a:t>1.5 The Binary System: Addition</a:t>
            </a:r>
          </a:p>
        </p:txBody>
      </p:sp>
      <p:sp>
        <p:nvSpPr>
          <p:cNvPr id="38915" name="Rectangle 3"/>
          <p:cNvSpPr>
            <a:spLocks noGrp="1" noChangeArrowheads="1"/>
          </p:cNvSpPr>
          <p:nvPr>
            <p:ph idx="1"/>
          </p:nvPr>
        </p:nvSpPr>
        <p:spPr>
          <a:xfrm>
            <a:off x="381000" y="1447800"/>
            <a:ext cx="8305800" cy="1143000"/>
          </a:xfrm>
        </p:spPr>
        <p:txBody>
          <a:bodyPr/>
          <a:lstStyle/>
          <a:p>
            <a:r>
              <a:rPr lang="en-US" smtClean="0"/>
              <a:t>Knowing how numeric values are encoded, we can consider how to do calculations</a:t>
            </a:r>
            <a:endParaRPr lang="en-US" u="sng" smtClean="0"/>
          </a:p>
        </p:txBody>
      </p:sp>
      <p:grpSp>
        <p:nvGrpSpPr>
          <p:cNvPr id="2" name="Group 4"/>
          <p:cNvGrpSpPr>
            <a:grpSpLocks/>
          </p:cNvGrpSpPr>
          <p:nvPr/>
        </p:nvGrpSpPr>
        <p:grpSpPr bwMode="auto">
          <a:xfrm>
            <a:off x="381000" y="2514600"/>
            <a:ext cx="8458200" cy="1828800"/>
            <a:chOff x="240" y="1584"/>
            <a:chExt cx="5328" cy="1152"/>
          </a:xfrm>
        </p:grpSpPr>
        <p:sp>
          <p:nvSpPr>
            <p:cNvPr id="38929" name="Rectangle 5"/>
            <p:cNvSpPr>
              <a:spLocks noChangeArrowheads="1"/>
            </p:cNvSpPr>
            <p:nvPr/>
          </p:nvSpPr>
          <p:spPr bwMode="auto">
            <a:xfrm>
              <a:off x="240" y="1584"/>
              <a:ext cx="5328" cy="1152"/>
            </a:xfrm>
            <a:prstGeom prst="rect">
              <a:avLst/>
            </a:prstGeom>
            <a:noFill/>
            <a:ln w="9525">
              <a:noFill/>
              <a:miter lim="800000"/>
              <a:headEnd/>
              <a:tailEnd/>
            </a:ln>
          </p:spPr>
          <p:txBody>
            <a:bodyPr/>
            <a:lstStyle/>
            <a:p>
              <a:pPr marL="342900" indent="-342900">
                <a:spcBef>
                  <a:spcPct val="20000"/>
                </a:spcBef>
                <a:buFontTx/>
                <a:buChar char="•"/>
              </a:pPr>
              <a:r>
                <a:rPr lang="en-US" sz="3200">
                  <a:solidFill>
                    <a:srgbClr val="000000"/>
                  </a:solidFill>
                  <a:latin typeface="Times New Roman" pitchFamily="18" charset="0"/>
                </a:rPr>
                <a:t>Binary addition:</a:t>
              </a:r>
            </a:p>
          </p:txBody>
        </p:sp>
        <p:pic>
          <p:nvPicPr>
            <p:cNvPr id="38930" name="Picture 6" descr="Fig"/>
            <p:cNvPicPr>
              <a:picLocks noChangeAspect="1" noChangeArrowheads="1"/>
            </p:cNvPicPr>
            <p:nvPr/>
          </p:nvPicPr>
          <p:blipFill>
            <a:blip r:embed="rId2" cstate="print"/>
            <a:srcRect/>
            <a:stretch>
              <a:fillRect/>
            </a:stretch>
          </p:blipFill>
          <p:spPr bwMode="auto">
            <a:xfrm>
              <a:off x="1632" y="1968"/>
              <a:ext cx="2496" cy="689"/>
            </a:xfrm>
            <a:prstGeom prst="rect">
              <a:avLst/>
            </a:prstGeom>
            <a:noFill/>
            <a:ln w="9525">
              <a:noFill/>
              <a:miter lim="800000"/>
              <a:headEnd/>
              <a:tailEnd/>
            </a:ln>
          </p:spPr>
        </p:pic>
      </p:grpSp>
      <p:grpSp>
        <p:nvGrpSpPr>
          <p:cNvPr id="3" name="Group 7"/>
          <p:cNvGrpSpPr>
            <a:grpSpLocks/>
          </p:cNvGrpSpPr>
          <p:nvPr/>
        </p:nvGrpSpPr>
        <p:grpSpPr bwMode="auto">
          <a:xfrm>
            <a:off x="381000" y="4191000"/>
            <a:ext cx="8458200" cy="1828800"/>
            <a:chOff x="240" y="2640"/>
            <a:chExt cx="5328" cy="1152"/>
          </a:xfrm>
        </p:grpSpPr>
        <p:sp>
          <p:nvSpPr>
            <p:cNvPr id="38927" name="Rectangle 8"/>
            <p:cNvSpPr>
              <a:spLocks noChangeArrowheads="1"/>
            </p:cNvSpPr>
            <p:nvPr/>
          </p:nvSpPr>
          <p:spPr bwMode="auto">
            <a:xfrm>
              <a:off x="240" y="2640"/>
              <a:ext cx="5328" cy="1152"/>
            </a:xfrm>
            <a:prstGeom prst="rect">
              <a:avLst/>
            </a:prstGeom>
            <a:noFill/>
            <a:ln w="9525">
              <a:noFill/>
              <a:miter lim="800000"/>
              <a:headEnd/>
              <a:tailEnd/>
            </a:ln>
          </p:spPr>
          <p:txBody>
            <a:bodyPr/>
            <a:lstStyle/>
            <a:p>
              <a:pPr marL="342900" indent="-342900">
                <a:spcBef>
                  <a:spcPct val="20000"/>
                </a:spcBef>
                <a:buFontTx/>
                <a:buChar char="•"/>
              </a:pPr>
              <a:r>
                <a:rPr lang="en-US" sz="3200">
                  <a:solidFill>
                    <a:srgbClr val="000000"/>
                  </a:solidFill>
                  <a:latin typeface="Times New Roman" pitchFamily="18" charset="0"/>
                </a:rPr>
                <a:t>Example:</a:t>
              </a:r>
            </a:p>
          </p:txBody>
        </p:sp>
        <p:sp>
          <p:nvSpPr>
            <p:cNvPr id="38928" name="Text Box 9"/>
            <p:cNvSpPr txBox="1">
              <a:spLocks noChangeArrowheads="1"/>
            </p:cNvSpPr>
            <p:nvPr/>
          </p:nvSpPr>
          <p:spPr bwMode="auto">
            <a:xfrm>
              <a:off x="1766" y="2826"/>
              <a:ext cx="1642" cy="596"/>
            </a:xfrm>
            <a:prstGeom prst="rect">
              <a:avLst/>
            </a:prstGeom>
            <a:noFill/>
            <a:ln w="9525">
              <a:noFill/>
              <a:miter lim="800000"/>
              <a:headEnd/>
              <a:tailEnd/>
            </a:ln>
          </p:spPr>
          <p:txBody>
            <a:bodyPr wrap="none">
              <a:spAutoFit/>
            </a:bodyPr>
            <a:lstStyle/>
            <a:p>
              <a:r>
                <a:rPr lang="en-GB" sz="2800">
                  <a:solidFill>
                    <a:srgbClr val="000000"/>
                  </a:solidFill>
                  <a:latin typeface="Times New Roman" pitchFamily="18" charset="0"/>
                </a:rPr>
                <a:t>    0 0 1 1 1 0 1 0</a:t>
              </a:r>
            </a:p>
            <a:p>
              <a:r>
                <a:rPr lang="en-GB" sz="2800" u="sng">
                  <a:solidFill>
                    <a:srgbClr val="000000"/>
                  </a:solidFill>
                  <a:latin typeface="Times New Roman" pitchFamily="18" charset="0"/>
                </a:rPr>
                <a:t>+  0 0 0 1 1 0 1 1</a:t>
              </a:r>
              <a:endParaRPr lang="en-GB" sz="2800">
                <a:solidFill>
                  <a:srgbClr val="000000"/>
                </a:solidFill>
                <a:latin typeface="Times New Roman" pitchFamily="18" charset="0"/>
              </a:endParaRPr>
            </a:p>
          </p:txBody>
        </p:sp>
      </p:grpSp>
      <p:sp>
        <p:nvSpPr>
          <p:cNvPr id="104458" name="Text Box 10"/>
          <p:cNvSpPr txBox="1">
            <a:spLocks noChangeArrowheads="1"/>
          </p:cNvSpPr>
          <p:nvPr/>
        </p:nvSpPr>
        <p:spPr bwMode="auto">
          <a:xfrm>
            <a:off x="5029200" y="5410200"/>
            <a:ext cx="371475" cy="528638"/>
          </a:xfrm>
          <a:prstGeom prst="rect">
            <a:avLst/>
          </a:prstGeom>
          <a:noFill/>
          <a:ln w="9525">
            <a:solidFill>
              <a:schemeClr val="bg1"/>
            </a:solidFill>
            <a:miter lim="800000"/>
            <a:headEnd/>
            <a:tailEnd/>
          </a:ln>
        </p:spPr>
        <p:txBody>
          <a:bodyPr wrap="none">
            <a:spAutoFit/>
          </a:bodyPr>
          <a:lstStyle/>
          <a:p>
            <a:r>
              <a:rPr lang="en-GB" sz="2800">
                <a:solidFill>
                  <a:srgbClr val="000000"/>
                </a:solidFill>
                <a:latin typeface="Times New Roman" pitchFamily="18" charset="0"/>
              </a:rPr>
              <a:t>1</a:t>
            </a:r>
          </a:p>
        </p:txBody>
      </p:sp>
      <p:sp>
        <p:nvSpPr>
          <p:cNvPr id="104459" name="Text Box 11"/>
          <p:cNvSpPr txBox="1">
            <a:spLocks noChangeArrowheads="1"/>
          </p:cNvSpPr>
          <p:nvPr/>
        </p:nvSpPr>
        <p:spPr bwMode="auto">
          <a:xfrm>
            <a:off x="4800600" y="5410200"/>
            <a:ext cx="381000" cy="528638"/>
          </a:xfrm>
          <a:prstGeom prst="rect">
            <a:avLst/>
          </a:prstGeom>
          <a:noFill/>
          <a:ln w="9525">
            <a:solidFill>
              <a:schemeClr val="bg1"/>
            </a:solidFill>
            <a:miter lim="800000"/>
            <a:headEnd/>
            <a:tailEnd/>
          </a:ln>
        </p:spPr>
        <p:txBody>
          <a:bodyPr>
            <a:spAutoFit/>
          </a:bodyPr>
          <a:lstStyle/>
          <a:p>
            <a:r>
              <a:rPr lang="en-GB" sz="2800">
                <a:solidFill>
                  <a:srgbClr val="000000"/>
                </a:solidFill>
                <a:latin typeface="Times New Roman" pitchFamily="18" charset="0"/>
              </a:rPr>
              <a:t>0</a:t>
            </a:r>
          </a:p>
        </p:txBody>
      </p:sp>
      <p:sp>
        <p:nvSpPr>
          <p:cNvPr id="104460" name="Text Box 12"/>
          <p:cNvSpPr txBox="1">
            <a:spLocks noChangeArrowheads="1"/>
          </p:cNvSpPr>
          <p:nvPr/>
        </p:nvSpPr>
        <p:spPr bwMode="auto">
          <a:xfrm>
            <a:off x="4495800" y="5410200"/>
            <a:ext cx="304800" cy="528638"/>
          </a:xfrm>
          <a:prstGeom prst="rect">
            <a:avLst/>
          </a:prstGeom>
          <a:noFill/>
          <a:ln w="9525">
            <a:solidFill>
              <a:schemeClr val="bg1"/>
            </a:solidFill>
            <a:miter lim="800000"/>
            <a:headEnd/>
            <a:tailEnd/>
          </a:ln>
        </p:spPr>
        <p:txBody>
          <a:bodyPr>
            <a:spAutoFit/>
          </a:bodyPr>
          <a:lstStyle/>
          <a:p>
            <a:r>
              <a:rPr lang="en-GB" sz="2800">
                <a:solidFill>
                  <a:srgbClr val="000000"/>
                </a:solidFill>
                <a:latin typeface="Times New Roman" pitchFamily="18" charset="0"/>
              </a:rPr>
              <a:t>1</a:t>
            </a:r>
          </a:p>
        </p:txBody>
      </p:sp>
      <p:sp>
        <p:nvSpPr>
          <p:cNvPr id="104461" name="Text Box 13"/>
          <p:cNvSpPr txBox="1">
            <a:spLocks noChangeArrowheads="1"/>
          </p:cNvSpPr>
          <p:nvPr/>
        </p:nvSpPr>
        <p:spPr bwMode="auto">
          <a:xfrm>
            <a:off x="4267200" y="5410200"/>
            <a:ext cx="304800" cy="528638"/>
          </a:xfrm>
          <a:prstGeom prst="rect">
            <a:avLst/>
          </a:prstGeom>
          <a:noFill/>
          <a:ln w="9525">
            <a:solidFill>
              <a:schemeClr val="bg1"/>
            </a:solidFill>
            <a:miter lim="800000"/>
            <a:headEnd/>
            <a:tailEnd/>
          </a:ln>
        </p:spPr>
        <p:txBody>
          <a:bodyPr>
            <a:spAutoFit/>
          </a:bodyPr>
          <a:lstStyle/>
          <a:p>
            <a:r>
              <a:rPr lang="en-GB" sz="2800">
                <a:solidFill>
                  <a:srgbClr val="000000"/>
                </a:solidFill>
                <a:latin typeface="Times New Roman" pitchFamily="18" charset="0"/>
              </a:rPr>
              <a:t>0</a:t>
            </a:r>
          </a:p>
        </p:txBody>
      </p:sp>
      <p:sp>
        <p:nvSpPr>
          <p:cNvPr id="104462" name="Text Box 14"/>
          <p:cNvSpPr txBox="1">
            <a:spLocks noChangeArrowheads="1"/>
          </p:cNvSpPr>
          <p:nvPr/>
        </p:nvSpPr>
        <p:spPr bwMode="auto">
          <a:xfrm>
            <a:off x="3962400" y="5410200"/>
            <a:ext cx="304800" cy="528638"/>
          </a:xfrm>
          <a:prstGeom prst="rect">
            <a:avLst/>
          </a:prstGeom>
          <a:noFill/>
          <a:ln w="9525">
            <a:solidFill>
              <a:schemeClr val="bg1"/>
            </a:solidFill>
            <a:miter lim="800000"/>
            <a:headEnd/>
            <a:tailEnd/>
          </a:ln>
        </p:spPr>
        <p:txBody>
          <a:bodyPr>
            <a:spAutoFit/>
          </a:bodyPr>
          <a:lstStyle/>
          <a:p>
            <a:r>
              <a:rPr lang="en-GB" sz="2800">
                <a:solidFill>
                  <a:srgbClr val="000000"/>
                </a:solidFill>
                <a:latin typeface="Times New Roman" pitchFamily="18" charset="0"/>
              </a:rPr>
              <a:t>1</a:t>
            </a:r>
          </a:p>
        </p:txBody>
      </p:sp>
      <p:sp>
        <p:nvSpPr>
          <p:cNvPr id="104463" name="Text Box 15"/>
          <p:cNvSpPr txBox="1">
            <a:spLocks noChangeArrowheads="1"/>
          </p:cNvSpPr>
          <p:nvPr/>
        </p:nvSpPr>
        <p:spPr bwMode="auto">
          <a:xfrm>
            <a:off x="3733800" y="5410200"/>
            <a:ext cx="304800" cy="528638"/>
          </a:xfrm>
          <a:prstGeom prst="rect">
            <a:avLst/>
          </a:prstGeom>
          <a:noFill/>
          <a:ln w="9525">
            <a:solidFill>
              <a:schemeClr val="bg1"/>
            </a:solidFill>
            <a:miter lim="800000"/>
            <a:headEnd/>
            <a:tailEnd/>
          </a:ln>
        </p:spPr>
        <p:txBody>
          <a:bodyPr>
            <a:spAutoFit/>
          </a:bodyPr>
          <a:lstStyle/>
          <a:p>
            <a:r>
              <a:rPr lang="en-GB" sz="2800">
                <a:solidFill>
                  <a:srgbClr val="000000"/>
                </a:solidFill>
                <a:latin typeface="Times New Roman" pitchFamily="18" charset="0"/>
              </a:rPr>
              <a:t>0</a:t>
            </a:r>
          </a:p>
        </p:txBody>
      </p:sp>
      <p:sp>
        <p:nvSpPr>
          <p:cNvPr id="104464" name="Text Box 16"/>
          <p:cNvSpPr txBox="1">
            <a:spLocks noChangeArrowheads="1"/>
          </p:cNvSpPr>
          <p:nvPr/>
        </p:nvSpPr>
        <p:spPr bwMode="auto">
          <a:xfrm>
            <a:off x="3429000" y="5410200"/>
            <a:ext cx="304800" cy="528638"/>
          </a:xfrm>
          <a:prstGeom prst="rect">
            <a:avLst/>
          </a:prstGeom>
          <a:noFill/>
          <a:ln w="9525">
            <a:solidFill>
              <a:schemeClr val="bg1"/>
            </a:solidFill>
            <a:miter lim="800000"/>
            <a:headEnd/>
            <a:tailEnd/>
          </a:ln>
        </p:spPr>
        <p:txBody>
          <a:bodyPr>
            <a:spAutoFit/>
          </a:bodyPr>
          <a:lstStyle/>
          <a:p>
            <a:r>
              <a:rPr lang="en-GB" sz="2800">
                <a:solidFill>
                  <a:srgbClr val="000000"/>
                </a:solidFill>
                <a:latin typeface="Times New Roman" pitchFamily="18" charset="0"/>
              </a:rPr>
              <a:t>1</a:t>
            </a:r>
          </a:p>
        </p:txBody>
      </p:sp>
      <p:sp>
        <p:nvSpPr>
          <p:cNvPr id="104465" name="Text Box 17"/>
          <p:cNvSpPr txBox="1">
            <a:spLocks noChangeArrowheads="1"/>
          </p:cNvSpPr>
          <p:nvPr/>
        </p:nvSpPr>
        <p:spPr bwMode="auto">
          <a:xfrm>
            <a:off x="3200400" y="5410200"/>
            <a:ext cx="304800" cy="528638"/>
          </a:xfrm>
          <a:prstGeom prst="rect">
            <a:avLst/>
          </a:prstGeom>
          <a:noFill/>
          <a:ln w="9525">
            <a:solidFill>
              <a:schemeClr val="bg1"/>
            </a:solidFill>
            <a:miter lim="800000"/>
            <a:headEnd/>
            <a:tailEnd/>
          </a:ln>
        </p:spPr>
        <p:txBody>
          <a:bodyPr>
            <a:spAutoFit/>
          </a:bodyPr>
          <a:lstStyle/>
          <a:p>
            <a:r>
              <a:rPr lang="en-GB" sz="2800">
                <a:solidFill>
                  <a:srgbClr val="000000"/>
                </a:solidFill>
                <a:latin typeface="Times New Roman" pitchFamily="18" charset="0"/>
              </a:rPr>
              <a:t>0</a:t>
            </a:r>
          </a:p>
        </p:txBody>
      </p:sp>
      <p:sp>
        <p:nvSpPr>
          <p:cNvPr id="104466" name="Text Box 18"/>
          <p:cNvSpPr txBox="1">
            <a:spLocks noChangeArrowheads="1"/>
          </p:cNvSpPr>
          <p:nvPr/>
        </p:nvSpPr>
        <p:spPr bwMode="auto">
          <a:xfrm>
            <a:off x="6019800" y="4953000"/>
            <a:ext cx="2362200" cy="528638"/>
          </a:xfrm>
          <a:prstGeom prst="rect">
            <a:avLst/>
          </a:prstGeom>
          <a:noFill/>
          <a:ln w="9525">
            <a:solidFill>
              <a:schemeClr val="bg1"/>
            </a:solidFill>
            <a:miter lim="800000"/>
            <a:headEnd/>
            <a:tailEnd/>
          </a:ln>
        </p:spPr>
        <p:txBody>
          <a:bodyPr>
            <a:spAutoFit/>
          </a:bodyPr>
          <a:lstStyle/>
          <a:p>
            <a:r>
              <a:rPr lang="en-GB" sz="2800">
                <a:solidFill>
                  <a:srgbClr val="000000"/>
                </a:solidFill>
                <a:latin typeface="Times New Roman" pitchFamily="18" charset="0"/>
              </a:rPr>
              <a:t>(58 + 27 = 85)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4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4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4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4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4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46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44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446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044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8" grpId="0" animBg="1" autoUpdateAnimBg="0"/>
      <p:bldP spid="104459" grpId="0" animBg="1" autoUpdateAnimBg="0"/>
      <p:bldP spid="104460" grpId="0" animBg="1" autoUpdateAnimBg="0"/>
      <p:bldP spid="104461" grpId="0" animBg="1" autoUpdateAnimBg="0"/>
      <p:bldP spid="104462" grpId="0" animBg="1" autoUpdateAnimBg="0"/>
      <p:bldP spid="104463" grpId="0" animBg="1" autoUpdateAnimBg="0"/>
      <p:bldP spid="104464" grpId="0" animBg="1" autoUpdateAnimBg="0"/>
      <p:bldP spid="104465" grpId="0" animBg="1" autoUpdateAnimBg="0"/>
      <p:bldP spid="104466"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tabLst>
                <a:tab pos="2165350" algn="l"/>
              </a:tabLst>
            </a:pPr>
            <a:r>
              <a:rPr lang="en-US" sz="4400" b="1" smtClean="0">
                <a:solidFill>
                  <a:srgbClr val="0000FF"/>
                </a:solidFill>
              </a:rPr>
              <a:t>1.5 Fractions in the Binary System</a:t>
            </a:r>
          </a:p>
        </p:txBody>
      </p:sp>
      <p:sp>
        <p:nvSpPr>
          <p:cNvPr id="39939" name="Rectangle 4"/>
          <p:cNvSpPr>
            <a:spLocks noChangeArrowheads="1"/>
          </p:cNvSpPr>
          <p:nvPr/>
        </p:nvSpPr>
        <p:spPr bwMode="auto">
          <a:xfrm>
            <a:off x="381000" y="1066800"/>
            <a:ext cx="8305800" cy="1143000"/>
          </a:xfrm>
          <a:prstGeom prst="rect">
            <a:avLst/>
          </a:prstGeom>
          <a:noFill/>
          <a:ln w="9525">
            <a:noFill/>
            <a:miter lim="800000"/>
            <a:headEnd/>
            <a:tailEnd/>
          </a:ln>
        </p:spPr>
        <p:txBody>
          <a:bodyPr/>
          <a:lstStyle/>
          <a:p>
            <a:pPr marL="342900" indent="-342900">
              <a:spcBef>
                <a:spcPct val="20000"/>
              </a:spcBef>
              <a:buFontTx/>
              <a:buChar char="•"/>
            </a:pPr>
            <a:r>
              <a:rPr lang="en-US" sz="3200">
                <a:solidFill>
                  <a:srgbClr val="000000"/>
                </a:solidFill>
                <a:latin typeface="Times New Roman" pitchFamily="18" charset="0"/>
              </a:rPr>
              <a:t>Radix point has same role as in decimal system</a:t>
            </a:r>
            <a:endParaRPr lang="en-US" sz="3200" u="sng">
              <a:solidFill>
                <a:srgbClr val="000000"/>
              </a:solidFill>
              <a:latin typeface="Times New Roman" pitchFamily="18" charset="0"/>
            </a:endParaRPr>
          </a:p>
        </p:txBody>
      </p:sp>
      <p:pic>
        <p:nvPicPr>
          <p:cNvPr id="39940" name="Content Placeholder 5" descr="Pic.jpg"/>
          <p:cNvPicPr>
            <a:picLocks noGrp="1" noChangeAspect="1"/>
          </p:cNvPicPr>
          <p:nvPr>
            <p:ph idx="1"/>
          </p:nvPr>
        </p:nvPicPr>
        <p:blipFill>
          <a:blip r:embed="rId2" cstate="print"/>
          <a:srcRect/>
          <a:stretch>
            <a:fillRect/>
          </a:stretch>
        </p:blipFill>
        <p:spPr>
          <a:xfrm>
            <a:off x="762000" y="2057400"/>
            <a:ext cx="7696200" cy="426720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304800" y="152400"/>
            <a:ext cx="8610600" cy="1676400"/>
          </a:xfrm>
        </p:spPr>
        <p:txBody>
          <a:bodyPr/>
          <a:lstStyle/>
          <a:p>
            <a:r>
              <a:rPr lang="en-US" sz="5400" smtClean="0"/>
              <a:t/>
            </a:r>
            <a:br>
              <a:rPr lang="en-US" sz="5400" smtClean="0"/>
            </a:br>
            <a:r>
              <a:rPr lang="en-US" sz="5400" smtClean="0"/>
              <a:t>Fraction Decimal to Fraction Binary Conversion</a:t>
            </a:r>
            <a:br>
              <a:rPr lang="en-US" sz="5400" smtClean="0"/>
            </a:br>
            <a:r>
              <a:rPr lang="en-US" sz="5400" smtClean="0"/>
              <a:t>Convert .625 into Binary: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t>Fraction Decimal to Fraction Binary Conversion:</a:t>
            </a:r>
            <a:br>
              <a:rPr lang="en-US" smtClean="0"/>
            </a:br>
            <a:r>
              <a:rPr lang="en-US" smtClean="0"/>
              <a:t>Convert .625 into Binary:</a:t>
            </a:r>
          </a:p>
        </p:txBody>
      </p:sp>
      <p:sp>
        <p:nvSpPr>
          <p:cNvPr id="41987" name="Content Placeholder 2"/>
          <p:cNvSpPr>
            <a:spLocks noGrp="1"/>
          </p:cNvSpPr>
          <p:nvPr>
            <p:ph idx="1"/>
          </p:nvPr>
        </p:nvSpPr>
        <p:spPr/>
        <p:txBody>
          <a:bodyPr/>
          <a:lstStyle/>
          <a:p>
            <a:pPr algn="just"/>
            <a:r>
              <a:rPr lang="en-US" sz="2400" smtClean="0"/>
              <a:t>In fact, there is a simple, step-by-step method for computing the binary expansion on the right-hand side of the point. We will illustrate the method by converting the decimal value .625 to a binary representation..</a:t>
            </a:r>
          </a:p>
          <a:p>
            <a:pPr algn="just"/>
            <a:r>
              <a:rPr lang="en-US" sz="2400" b="1" smtClean="0"/>
              <a:t>Step 1</a:t>
            </a:r>
            <a:r>
              <a:rPr lang="en-US" sz="2400" smtClean="0"/>
              <a:t>: Begin with the decimal fraction and multiply by 2. The whole number part of the result is the first binary digit to the right of the point.</a:t>
            </a:r>
          </a:p>
          <a:p>
            <a:pPr algn="just"/>
            <a:r>
              <a:rPr lang="en-US" sz="2400" smtClean="0"/>
              <a:t>Because .625 x 2 = 1.25, the first binary digit to the right of the point is a 1.</a:t>
            </a:r>
          </a:p>
          <a:p>
            <a:pPr algn="just">
              <a:buFontTx/>
              <a:buNone/>
            </a:pPr>
            <a:r>
              <a:rPr lang="en-US" sz="2400" smtClean="0"/>
              <a:t/>
            </a:r>
            <a:br>
              <a:rPr lang="en-US" sz="2400" smtClean="0"/>
            </a:br>
            <a:r>
              <a:rPr lang="en-US" sz="3600" smtClean="0"/>
              <a:t>So far, we have .625 = .1??? . . . </a:t>
            </a:r>
            <a:endParaRPr lang="en-US" sz="2400" smtClean="0"/>
          </a:p>
          <a:p>
            <a:pPr algn="just"/>
            <a:endParaRPr lang="en-US" sz="2400" smtClean="0"/>
          </a:p>
          <a:p>
            <a:endParaRPr lang="en-US" smtClean="0"/>
          </a:p>
        </p:txBody>
      </p:sp>
      <p:sp>
        <p:nvSpPr>
          <p:cNvPr id="41988" name="TextBox 3"/>
          <p:cNvSpPr txBox="1">
            <a:spLocks noChangeArrowheads="1"/>
          </p:cNvSpPr>
          <p:nvPr/>
        </p:nvSpPr>
        <p:spPr bwMode="auto">
          <a:xfrm>
            <a:off x="914400" y="6488113"/>
            <a:ext cx="6530975" cy="339725"/>
          </a:xfrm>
          <a:prstGeom prst="rect">
            <a:avLst/>
          </a:prstGeom>
          <a:noFill/>
          <a:ln w="9525">
            <a:noFill/>
            <a:miter lim="800000"/>
            <a:headEnd/>
            <a:tailEnd/>
          </a:ln>
        </p:spPr>
        <p:txBody>
          <a:bodyPr wrap="none">
            <a:spAutoFit/>
          </a:bodyPr>
          <a:lstStyle/>
          <a:p>
            <a:r>
              <a:rPr lang="en-US" sz="1600">
                <a:solidFill>
                  <a:srgbClr val="3333CC"/>
                </a:solidFill>
              </a:rPr>
              <a:t>Ref: http://cs.furman.edu/digitaldomain/more/ch6/dec_frac_to_bin.htm</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t>Fraction Decimal to Fraction Binary Conversion:</a:t>
            </a:r>
            <a:br>
              <a:rPr lang="en-US" smtClean="0"/>
            </a:br>
            <a:r>
              <a:rPr lang="en-US" smtClean="0"/>
              <a:t>Convert .625 into Binary:</a:t>
            </a:r>
          </a:p>
        </p:txBody>
      </p:sp>
      <p:sp>
        <p:nvSpPr>
          <p:cNvPr id="43011" name="Content Placeholder 2"/>
          <p:cNvSpPr>
            <a:spLocks noGrp="1"/>
          </p:cNvSpPr>
          <p:nvPr>
            <p:ph idx="1"/>
          </p:nvPr>
        </p:nvSpPr>
        <p:spPr/>
        <p:txBody>
          <a:bodyPr/>
          <a:lstStyle/>
          <a:p>
            <a:pPr algn="just"/>
            <a:r>
              <a:rPr lang="en-US" sz="2400" b="1" smtClean="0"/>
              <a:t>Step 2</a:t>
            </a:r>
            <a:r>
              <a:rPr lang="en-US" sz="2400" smtClean="0"/>
              <a:t>: Next we disregard the whole number part of the previous result (the 1 in this case) and multiply by 2 once again. The whole number part of this new result is the </a:t>
            </a:r>
            <a:r>
              <a:rPr lang="en-US" sz="2400" i="1" smtClean="0"/>
              <a:t>second</a:t>
            </a:r>
            <a:r>
              <a:rPr lang="en-US" sz="2400" smtClean="0"/>
              <a:t> binary digit to the right of the point. We will continue this process until we get a zero as our decimal part or until we recognize an infinite repeating pattern.</a:t>
            </a:r>
          </a:p>
          <a:p>
            <a:pPr algn="just"/>
            <a:r>
              <a:rPr lang="en-US" sz="2400" smtClean="0"/>
              <a:t>Because .25 x 2 = 0.50, the second binary digit to the right of the point is a 0.</a:t>
            </a:r>
          </a:p>
          <a:p>
            <a:pPr algn="just">
              <a:buFontTx/>
              <a:buNone/>
            </a:pPr>
            <a:r>
              <a:rPr lang="en-US" sz="2400" smtClean="0"/>
              <a:t/>
            </a:r>
            <a:br>
              <a:rPr lang="en-US" sz="2400" smtClean="0"/>
            </a:br>
            <a:r>
              <a:rPr lang="en-US" sz="2400" smtClean="0"/>
              <a:t>So far, we have </a:t>
            </a:r>
            <a:r>
              <a:rPr lang="en-US" sz="3600" smtClean="0"/>
              <a:t>.625 = .10?? . . . </a:t>
            </a:r>
          </a:p>
          <a:p>
            <a:pPr algn="just">
              <a:buFontTx/>
              <a:buNone/>
            </a:pPr>
            <a:r>
              <a:rPr lang="en-US" sz="2400" smtClean="0"/>
              <a:t/>
            </a:r>
            <a:br>
              <a:rPr lang="en-US" sz="2400" smtClean="0"/>
            </a:br>
            <a:endParaRPr lang="en-US" sz="2400" smtClean="0"/>
          </a:p>
          <a:p>
            <a:pPr algn="just"/>
            <a:endParaRPr lang="en-US" sz="2400" smtClean="0"/>
          </a:p>
          <a:p>
            <a:endParaRPr lang="en-US" sz="2400" smtClean="0"/>
          </a:p>
        </p:txBody>
      </p:sp>
      <p:sp>
        <p:nvSpPr>
          <p:cNvPr id="43012" name="TextBox 3"/>
          <p:cNvSpPr txBox="1">
            <a:spLocks noChangeArrowheads="1"/>
          </p:cNvSpPr>
          <p:nvPr/>
        </p:nvSpPr>
        <p:spPr bwMode="auto">
          <a:xfrm>
            <a:off x="914400" y="6488113"/>
            <a:ext cx="6530975" cy="339725"/>
          </a:xfrm>
          <a:prstGeom prst="rect">
            <a:avLst/>
          </a:prstGeom>
          <a:noFill/>
          <a:ln w="9525">
            <a:noFill/>
            <a:miter lim="800000"/>
            <a:headEnd/>
            <a:tailEnd/>
          </a:ln>
        </p:spPr>
        <p:txBody>
          <a:bodyPr wrap="none">
            <a:spAutoFit/>
          </a:bodyPr>
          <a:lstStyle/>
          <a:p>
            <a:r>
              <a:rPr lang="en-US" sz="1600">
                <a:solidFill>
                  <a:srgbClr val="3333CC"/>
                </a:solidFill>
              </a:rPr>
              <a:t>Ref: http://cs.furman.edu/digitaldomain/more/ch6/dec_frac_to_bin.htm</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t>Fraction Decimal to Fraction Binary Conversion:</a:t>
            </a:r>
            <a:br>
              <a:rPr lang="en-US" smtClean="0"/>
            </a:br>
            <a:r>
              <a:rPr lang="en-US" smtClean="0"/>
              <a:t>Convert .625 into Binary:</a:t>
            </a:r>
          </a:p>
        </p:txBody>
      </p:sp>
      <p:sp>
        <p:nvSpPr>
          <p:cNvPr id="44035" name="Content Placeholder 2"/>
          <p:cNvSpPr>
            <a:spLocks noGrp="1"/>
          </p:cNvSpPr>
          <p:nvPr>
            <p:ph idx="1"/>
          </p:nvPr>
        </p:nvSpPr>
        <p:spPr/>
        <p:txBody>
          <a:bodyPr/>
          <a:lstStyle/>
          <a:p>
            <a:r>
              <a:rPr lang="en-US" sz="2400" b="1" smtClean="0"/>
              <a:t>Step 3</a:t>
            </a:r>
            <a:r>
              <a:rPr lang="en-US" sz="2400" smtClean="0"/>
              <a:t>: Disregarding the whole number part of the previous result (this result was .50 so there actually is no whole number part to disregard in this case), we multiply by 2 once again. The whole number part of the result is now the next binary digit to the right of the point.</a:t>
            </a:r>
          </a:p>
          <a:p>
            <a:r>
              <a:rPr lang="en-US" sz="2400" smtClean="0"/>
              <a:t>Because .50 x 2 = 1.00, the third binary digit to the right of the point is a 1.</a:t>
            </a:r>
            <a:br>
              <a:rPr lang="en-US" sz="2400" smtClean="0"/>
            </a:br>
            <a:r>
              <a:rPr lang="en-US" sz="2400" smtClean="0"/>
              <a:t>So now we have </a:t>
            </a:r>
            <a:r>
              <a:rPr lang="en-US" sz="3600" smtClean="0"/>
              <a:t>.625 = .101?? . . .</a:t>
            </a:r>
          </a:p>
          <a:p>
            <a:pPr algn="just"/>
            <a:r>
              <a:rPr lang="en-US" sz="2400" b="1" smtClean="0"/>
              <a:t>Step 4</a:t>
            </a:r>
            <a:r>
              <a:rPr lang="en-US" sz="2400" smtClean="0"/>
              <a:t>: In fact, we do not need a Step 4. We are finished in Step 3, because we had 0 as the fractional part of our result there.</a:t>
            </a:r>
          </a:p>
          <a:p>
            <a:pPr algn="just"/>
            <a:r>
              <a:rPr lang="en-US" sz="2400" smtClean="0"/>
              <a:t>Hence the representation of </a:t>
            </a:r>
            <a:r>
              <a:rPr lang="en-US" sz="3600" smtClean="0"/>
              <a:t>.625 = .101</a:t>
            </a:r>
          </a:p>
        </p:txBody>
      </p:sp>
      <p:sp>
        <p:nvSpPr>
          <p:cNvPr id="44036" name="TextBox 3"/>
          <p:cNvSpPr txBox="1">
            <a:spLocks noChangeArrowheads="1"/>
          </p:cNvSpPr>
          <p:nvPr/>
        </p:nvSpPr>
        <p:spPr bwMode="auto">
          <a:xfrm>
            <a:off x="914400" y="6488113"/>
            <a:ext cx="6530975" cy="339725"/>
          </a:xfrm>
          <a:prstGeom prst="rect">
            <a:avLst/>
          </a:prstGeom>
          <a:noFill/>
          <a:ln w="9525">
            <a:noFill/>
            <a:miter lim="800000"/>
            <a:headEnd/>
            <a:tailEnd/>
          </a:ln>
        </p:spPr>
        <p:txBody>
          <a:bodyPr wrap="none">
            <a:spAutoFit/>
          </a:bodyPr>
          <a:lstStyle/>
          <a:p>
            <a:r>
              <a:rPr lang="en-US" sz="1600">
                <a:solidFill>
                  <a:srgbClr val="3333CC"/>
                </a:solidFill>
              </a:rPr>
              <a:t>Ref: http://cs.furman.edu/digitaldomain/more/ch6/dec_frac_to_bin.htm</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304800" y="228600"/>
            <a:ext cx="8153400" cy="685800"/>
          </a:xfrm>
        </p:spPr>
        <p:txBody>
          <a:bodyPr/>
          <a:lstStyle/>
          <a:p>
            <a:pPr eaLnBrk="1" hangingPunct="1">
              <a:buFontTx/>
              <a:buNone/>
            </a:pPr>
            <a:r>
              <a:rPr lang="en-US" sz="3600" b="1" smtClean="0"/>
              <a:t>Another way of constructing Flip-Flop</a:t>
            </a:r>
          </a:p>
          <a:p>
            <a:pPr eaLnBrk="1" hangingPunct="1">
              <a:buFontTx/>
              <a:buNone/>
            </a:pPr>
            <a:r>
              <a:rPr lang="en-US" sz="2800" b="1" smtClean="0"/>
              <a:t>					</a:t>
            </a:r>
            <a:endParaRPr lang="en-US" sz="2400" smtClean="0"/>
          </a:p>
          <a:p>
            <a:pPr eaLnBrk="1" hangingPunct="1"/>
            <a:endParaRPr lang="en-US" sz="2000" smtClean="0"/>
          </a:p>
        </p:txBody>
      </p:sp>
      <p:pic>
        <p:nvPicPr>
          <p:cNvPr id="26627" name="Picture 5" descr="Fig"/>
          <p:cNvPicPr>
            <a:picLocks noChangeAspect="1" noChangeArrowheads="1"/>
          </p:cNvPicPr>
          <p:nvPr/>
        </p:nvPicPr>
        <p:blipFill>
          <a:blip r:embed="rId2" cstate="print"/>
          <a:srcRect/>
          <a:stretch>
            <a:fillRect/>
          </a:stretch>
        </p:blipFill>
        <p:spPr bwMode="auto">
          <a:xfrm>
            <a:off x="838200" y="2895600"/>
            <a:ext cx="7086600" cy="3297238"/>
          </a:xfrm>
          <a:prstGeom prst="rect">
            <a:avLst/>
          </a:prstGeom>
          <a:noFill/>
          <a:ln w="9525">
            <a:noFill/>
            <a:miter lim="800000"/>
            <a:headEnd/>
            <a:tailEnd/>
          </a:ln>
        </p:spPr>
      </p:pic>
      <p:sp>
        <p:nvSpPr>
          <p:cNvPr id="13316" name="Text Box 7"/>
          <p:cNvSpPr txBox="1">
            <a:spLocks noChangeArrowheads="1"/>
          </p:cNvSpPr>
          <p:nvPr/>
        </p:nvSpPr>
        <p:spPr bwMode="auto">
          <a:xfrm>
            <a:off x="457200" y="1143000"/>
            <a:ext cx="7824788" cy="2432050"/>
          </a:xfrm>
          <a:prstGeom prst="rect">
            <a:avLst/>
          </a:prstGeom>
          <a:noFill/>
          <a:ln w="9525">
            <a:noFill/>
            <a:miter lim="800000"/>
            <a:headEnd/>
            <a:tailEnd/>
          </a:ln>
        </p:spPr>
        <p:txBody>
          <a:bodyPr>
            <a:spAutoFit/>
          </a:bodyPr>
          <a:lstStyle/>
          <a:p>
            <a:pPr>
              <a:defRPr/>
            </a:pPr>
            <a:r>
              <a:rPr lang="en-US" sz="3200" b="1">
                <a:solidFill>
                  <a:srgbClr val="3333CC"/>
                </a:solidFill>
                <a:latin typeface="Times New Roman" pitchFamily="18" charset="0"/>
                <a:cs typeface="+mn-cs"/>
              </a:rPr>
              <a:t>Assignment:</a:t>
            </a:r>
            <a:r>
              <a:rPr lang="en-US" sz="2000" b="1">
                <a:solidFill>
                  <a:srgbClr val="3333CC"/>
                </a:solidFill>
                <a:latin typeface="Times New Roman" pitchFamily="18" charset="0"/>
                <a:cs typeface="+mn-cs"/>
              </a:rPr>
              <a:t> Write outputs &amp; sequence of steps on the basis of following inputs?</a:t>
            </a:r>
          </a:p>
          <a:p>
            <a:pPr>
              <a:buFontTx/>
              <a:buChar char="•"/>
              <a:defRPr/>
            </a:pPr>
            <a:r>
              <a:rPr lang="en-US" sz="2000" b="1">
                <a:solidFill>
                  <a:srgbClr val="3333CC"/>
                </a:solidFill>
                <a:latin typeface="Times New Roman" pitchFamily="18" charset="0"/>
                <a:cs typeface="+mn-cs"/>
              </a:rPr>
              <a:t> upper input = 1 and lower input = 0</a:t>
            </a:r>
          </a:p>
          <a:p>
            <a:pPr>
              <a:buFontTx/>
              <a:buChar char="•"/>
              <a:defRPr/>
            </a:pPr>
            <a:r>
              <a:rPr lang="en-US" sz="2000" b="1">
                <a:solidFill>
                  <a:srgbClr val="3333CC"/>
                </a:solidFill>
                <a:latin typeface="Times New Roman" pitchFamily="18" charset="0"/>
                <a:cs typeface="+mn-cs"/>
              </a:rPr>
              <a:t> upper input = 0 and lower input = 0</a:t>
            </a:r>
          </a:p>
          <a:p>
            <a:pPr>
              <a:defRPr/>
            </a:pPr>
            <a:endParaRPr lang="en-US" sz="2000" b="1">
              <a:solidFill>
                <a:srgbClr val="000000"/>
              </a:solidFill>
              <a:latin typeface="Times New Roman" pitchFamily="18" charset="0"/>
              <a:cs typeface="+mn-cs"/>
            </a:endParaRPr>
          </a:p>
          <a:p>
            <a:pPr>
              <a:defRPr/>
            </a:pPr>
            <a:endParaRPr lang="en-US" sz="2000" b="1">
              <a:solidFill>
                <a:srgbClr val="000000"/>
              </a:solidFill>
              <a:latin typeface="Times New Roman" pitchFamily="18" charset="0"/>
              <a:cs typeface="+mn-cs"/>
            </a:endParaRPr>
          </a:p>
          <a:p>
            <a:pPr>
              <a:defRPr/>
            </a:pPr>
            <a:endParaRPr lang="en-US" sz="2000" b="1">
              <a:solidFill>
                <a:srgbClr val="000000"/>
              </a:solidFill>
              <a:latin typeface="Times New Roman" pitchFamily="18" charset="0"/>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b="1" smtClean="0"/>
              <a:t>1.6 Storing Integers: </a:t>
            </a:r>
            <a:br>
              <a:rPr lang="en-US" b="1" smtClean="0"/>
            </a:br>
            <a:r>
              <a:rPr lang="en-US" b="1" smtClean="0"/>
              <a:t>Two’s Complement Notation</a:t>
            </a:r>
            <a:endParaRPr lang="en-US" b="1" smtClean="0">
              <a:solidFill>
                <a:srgbClr val="0000FF"/>
              </a:solidFill>
            </a:endParaRPr>
          </a:p>
        </p:txBody>
      </p:sp>
      <p:pic>
        <p:nvPicPr>
          <p:cNvPr id="45059" name="Picture 3" descr="Fig"/>
          <p:cNvPicPr>
            <a:picLocks noGrp="1" noChangeAspect="1" noChangeArrowheads="1"/>
          </p:cNvPicPr>
          <p:nvPr>
            <p:ph idx="1"/>
          </p:nvPr>
        </p:nvPicPr>
        <p:blipFill>
          <a:blip r:embed="rId2" cstate="print"/>
          <a:srcRect/>
          <a:stretch>
            <a:fillRect/>
          </a:stretch>
        </p:blipFill>
        <p:spPr>
          <a:xfrm>
            <a:off x="3124200" y="1524000"/>
            <a:ext cx="5486400" cy="4435475"/>
          </a:xfrm>
        </p:spPr>
      </p:pic>
      <p:sp>
        <p:nvSpPr>
          <p:cNvPr id="45060" name="Rectangle 4"/>
          <p:cNvSpPr>
            <a:spLocks noChangeArrowheads="1"/>
          </p:cNvSpPr>
          <p:nvPr/>
        </p:nvSpPr>
        <p:spPr bwMode="auto">
          <a:xfrm>
            <a:off x="381000" y="1447800"/>
            <a:ext cx="5867400" cy="4724400"/>
          </a:xfrm>
          <a:prstGeom prst="rect">
            <a:avLst/>
          </a:prstGeom>
          <a:solidFill>
            <a:schemeClr val="bg1"/>
          </a:solidFill>
          <a:ln w="9525">
            <a:noFill/>
            <a:miter lim="800000"/>
            <a:headEnd/>
            <a:tailEnd/>
          </a:ln>
        </p:spPr>
        <p:txBody>
          <a:bodyPr/>
          <a:lstStyle/>
          <a:p>
            <a:pPr marL="342900" indent="-342900">
              <a:spcBef>
                <a:spcPct val="20000"/>
              </a:spcBef>
              <a:buFontTx/>
              <a:buChar char="•"/>
            </a:pPr>
            <a:r>
              <a:rPr lang="en-US" sz="3200">
                <a:solidFill>
                  <a:srgbClr val="000000"/>
                </a:solidFill>
                <a:latin typeface="Times New Roman" pitchFamily="18" charset="0"/>
              </a:rPr>
              <a:t>In general: values of 32 bits</a:t>
            </a:r>
          </a:p>
          <a:p>
            <a:pPr marL="342900" indent="-342900">
              <a:spcBef>
                <a:spcPct val="20000"/>
              </a:spcBef>
              <a:buFontTx/>
              <a:buChar char="•"/>
            </a:pPr>
            <a:r>
              <a:rPr lang="en-US" sz="3200">
                <a:solidFill>
                  <a:srgbClr val="000000"/>
                </a:solidFill>
                <a:latin typeface="Times New Roman" pitchFamily="18" charset="0"/>
              </a:rPr>
              <a:t>Includes negative numbers</a:t>
            </a:r>
          </a:p>
          <a:p>
            <a:pPr marL="342900" indent="-342900">
              <a:spcBef>
                <a:spcPct val="20000"/>
              </a:spcBef>
              <a:buFontTx/>
              <a:buChar char="•"/>
            </a:pPr>
            <a:r>
              <a:rPr lang="en-US" sz="3200">
                <a:solidFill>
                  <a:srgbClr val="000000"/>
                </a:solidFill>
                <a:latin typeface="Times New Roman" pitchFamily="18" charset="0"/>
              </a:rPr>
              <a:t>Leftmost bit indicates the sign</a:t>
            </a:r>
          </a:p>
          <a:p>
            <a:pPr marL="742950" lvl="1" indent="-285750">
              <a:spcBef>
                <a:spcPct val="20000"/>
              </a:spcBef>
              <a:buFontTx/>
              <a:buChar char="–"/>
            </a:pPr>
            <a:r>
              <a:rPr lang="en-US" sz="2800" i="1">
                <a:solidFill>
                  <a:srgbClr val="000000"/>
                </a:solidFill>
                <a:latin typeface="Times New Roman" pitchFamily="18" charset="0"/>
              </a:rPr>
              <a:t>sign bit</a:t>
            </a:r>
          </a:p>
        </p:txBody>
      </p:sp>
      <p:sp>
        <p:nvSpPr>
          <p:cNvPr id="106501" name="Rectangle 5"/>
          <p:cNvSpPr>
            <a:spLocks noChangeArrowheads="1"/>
          </p:cNvSpPr>
          <p:nvPr/>
        </p:nvSpPr>
        <p:spPr bwMode="auto">
          <a:xfrm>
            <a:off x="381000" y="3733800"/>
            <a:ext cx="5867400" cy="2362200"/>
          </a:xfrm>
          <a:prstGeom prst="rect">
            <a:avLst/>
          </a:prstGeom>
          <a:solidFill>
            <a:schemeClr val="bg1"/>
          </a:solidFill>
          <a:ln w="9525">
            <a:noFill/>
            <a:miter lim="800000"/>
            <a:headEnd/>
            <a:tailEnd/>
          </a:ln>
        </p:spPr>
        <p:txBody>
          <a:bodyPr/>
          <a:lstStyle/>
          <a:p>
            <a:pPr marL="342900" indent="-342900">
              <a:spcBef>
                <a:spcPct val="20000"/>
              </a:spcBef>
              <a:buFontTx/>
              <a:buChar char="•"/>
            </a:pPr>
            <a:r>
              <a:rPr lang="en-US" sz="3200">
                <a:solidFill>
                  <a:srgbClr val="000000"/>
                </a:solidFill>
                <a:latin typeface="Times New Roman" pitchFamily="18" charset="0"/>
              </a:rPr>
              <a:t>Note:</a:t>
            </a:r>
          </a:p>
          <a:p>
            <a:pPr marL="742950" lvl="1" indent="-285750">
              <a:spcBef>
                <a:spcPct val="20000"/>
              </a:spcBef>
              <a:buFontTx/>
              <a:buChar char="–"/>
            </a:pPr>
            <a:r>
              <a:rPr lang="en-US" sz="2800">
                <a:solidFill>
                  <a:srgbClr val="000000"/>
                </a:solidFill>
                <a:latin typeface="Times New Roman" pitchFamily="18" charset="0"/>
              </a:rPr>
              <a:t>Positive and negative numbers are identical from right to left up to &amp; including first ‘1’; from there on are complements of one another</a:t>
            </a:r>
            <a:endParaRPr lang="en-US" sz="2800" u="sng">
              <a:solidFill>
                <a:srgbClr val="000000"/>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6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1"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tabLst>
                <a:tab pos="2165350" algn="l"/>
              </a:tabLst>
            </a:pPr>
            <a:r>
              <a:rPr lang="en-US" b="1" smtClean="0"/>
              <a:t>1.6 Addition in two’s complement notation</a:t>
            </a:r>
            <a:endParaRPr lang="en-US" b="1" smtClean="0">
              <a:solidFill>
                <a:srgbClr val="0000FF"/>
              </a:solidFill>
            </a:endParaRPr>
          </a:p>
        </p:txBody>
      </p:sp>
      <p:pic>
        <p:nvPicPr>
          <p:cNvPr id="46083" name="Picture 3" descr="Fig"/>
          <p:cNvPicPr>
            <a:picLocks noGrp="1" noChangeAspect="1" noChangeArrowheads="1"/>
          </p:cNvPicPr>
          <p:nvPr>
            <p:ph idx="1"/>
          </p:nvPr>
        </p:nvPicPr>
        <p:blipFill>
          <a:blip r:embed="rId2" cstate="print"/>
          <a:srcRect/>
          <a:stretch>
            <a:fillRect/>
          </a:stretch>
        </p:blipFill>
        <p:spPr>
          <a:xfrm>
            <a:off x="1828800" y="1143000"/>
            <a:ext cx="4953000" cy="3702050"/>
          </a:xfrm>
        </p:spPr>
      </p:pic>
      <p:sp>
        <p:nvSpPr>
          <p:cNvPr id="46084" name="Rectangle 4"/>
          <p:cNvSpPr>
            <a:spLocks noChangeArrowheads="1"/>
          </p:cNvSpPr>
          <p:nvPr/>
        </p:nvSpPr>
        <p:spPr bwMode="auto">
          <a:xfrm>
            <a:off x="304800" y="5029200"/>
            <a:ext cx="8382000" cy="1143000"/>
          </a:xfrm>
          <a:prstGeom prst="rect">
            <a:avLst/>
          </a:prstGeom>
          <a:noFill/>
          <a:ln w="9525">
            <a:noFill/>
            <a:miter lim="800000"/>
            <a:headEnd/>
            <a:tailEnd/>
          </a:ln>
        </p:spPr>
        <p:txBody>
          <a:bodyPr/>
          <a:lstStyle/>
          <a:p>
            <a:pPr marL="342900" indent="-342900">
              <a:spcBef>
                <a:spcPct val="20000"/>
              </a:spcBef>
              <a:buFontTx/>
              <a:buChar char="•"/>
            </a:pPr>
            <a:r>
              <a:rPr lang="en-US" sz="3200">
                <a:solidFill>
                  <a:srgbClr val="000000"/>
                </a:solidFill>
                <a:latin typeface="Times New Roman" pitchFamily="18" charset="0"/>
              </a:rPr>
              <a:t>Note: no circuitry for subtraction needed!</a:t>
            </a:r>
          </a:p>
          <a:p>
            <a:pPr marL="342900" indent="-342900">
              <a:spcBef>
                <a:spcPct val="20000"/>
              </a:spcBef>
              <a:buFontTx/>
              <a:buChar char="•"/>
            </a:pPr>
            <a:r>
              <a:rPr lang="en-US" sz="3200">
                <a:solidFill>
                  <a:srgbClr val="000000"/>
                </a:solidFill>
                <a:latin typeface="Times New Roman" pitchFamily="18" charset="0"/>
              </a:rPr>
              <a:t>Note: </a:t>
            </a:r>
            <a:r>
              <a:rPr lang="en-US" sz="3200" i="1">
                <a:solidFill>
                  <a:srgbClr val="000000"/>
                </a:solidFill>
                <a:latin typeface="Times New Roman" pitchFamily="18" charset="0"/>
              </a:rPr>
              <a:t>overflow </a:t>
            </a:r>
            <a:r>
              <a:rPr lang="en-US" sz="3200">
                <a:solidFill>
                  <a:srgbClr val="000000"/>
                </a:solidFill>
                <a:latin typeface="Times New Roman" pitchFamily="18" charset="0"/>
              </a:rPr>
              <a:t>errors: </a:t>
            </a:r>
            <a:r>
              <a:rPr lang="en-US" sz="2400">
                <a:solidFill>
                  <a:srgbClr val="000000"/>
                </a:solidFill>
                <a:latin typeface="Times New Roman" pitchFamily="18" charset="0"/>
              </a:rPr>
              <a:t>0101 + 0100 = 1001 </a:t>
            </a:r>
            <a:r>
              <a:rPr lang="en-US" sz="3200">
                <a:solidFill>
                  <a:srgbClr val="000000"/>
                </a:solidFill>
                <a:latin typeface="Times New Roman" pitchFamily="18" charset="0"/>
              </a:rPr>
              <a:t>(</a:t>
            </a:r>
            <a:r>
              <a:rPr lang="en-US" sz="2400">
                <a:solidFill>
                  <a:srgbClr val="000000"/>
                </a:solidFill>
                <a:latin typeface="Times New Roman" pitchFamily="18" charset="0"/>
              </a:rPr>
              <a:t>5 + 4 = -7</a:t>
            </a:r>
            <a:r>
              <a:rPr lang="en-US" sz="3200">
                <a:solidFill>
                  <a:srgbClr val="000000"/>
                </a:solidFill>
                <a:latin typeface="Times New Roman" pitchFamily="18" charset="0"/>
              </a:rPr>
              <a:t>)</a:t>
            </a:r>
            <a:endParaRPr lang="en-US" sz="3200" u="sng">
              <a:solidFill>
                <a:srgbClr val="000000"/>
              </a:solidFill>
              <a:latin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04800" y="152400"/>
            <a:ext cx="8458200" cy="2514600"/>
          </a:xfrm>
        </p:spPr>
        <p:txBody>
          <a:bodyPr/>
          <a:lstStyle/>
          <a:p>
            <a:r>
              <a:rPr lang="en-US" b="1" u="sng" smtClean="0"/>
              <a:t>Chapter 1: Problem 23</a:t>
            </a:r>
            <a:br>
              <a:rPr lang="en-US" b="1" u="sng" smtClean="0"/>
            </a:br>
            <a:r>
              <a:rPr lang="en-US" sz="2400" b="1" smtClean="0"/>
              <a:t/>
            </a:r>
            <a:br>
              <a:rPr lang="en-US" sz="2400" b="1" smtClean="0"/>
            </a:br>
            <a:r>
              <a:rPr lang="en-US" sz="2800" b="1" smtClean="0">
                <a:solidFill>
                  <a:srgbClr val="000099"/>
                </a:solidFill>
              </a:rPr>
              <a:t>Here's a message in ASCII. What does it say?</a:t>
            </a:r>
            <a:r>
              <a:rPr lang="en-US" sz="2400" smtClean="0">
                <a:solidFill>
                  <a:srgbClr val="000099"/>
                </a:solidFill>
              </a:rPr>
              <a:t/>
            </a:r>
            <a:br>
              <a:rPr lang="en-US" sz="2400" smtClean="0">
                <a:solidFill>
                  <a:srgbClr val="000099"/>
                </a:solidFill>
              </a:rPr>
            </a:br>
            <a:r>
              <a:rPr lang="en-US" sz="1800" smtClean="0">
                <a:solidFill>
                  <a:srgbClr val="000099"/>
                </a:solidFill>
              </a:rPr>
              <a:t/>
            </a:r>
            <a:br>
              <a:rPr lang="en-US" sz="1800" smtClean="0">
                <a:solidFill>
                  <a:srgbClr val="000099"/>
                </a:solidFill>
              </a:rPr>
            </a:br>
            <a:r>
              <a:rPr lang="en-US" sz="1800" smtClean="0">
                <a:solidFill>
                  <a:srgbClr val="000099"/>
                </a:solidFill>
              </a:rPr>
              <a:t>                01010111  01101000  01100001  01110100  00100000  01100100</a:t>
            </a:r>
            <a:br>
              <a:rPr lang="en-US" sz="1800" smtClean="0">
                <a:solidFill>
                  <a:srgbClr val="000099"/>
                </a:solidFill>
              </a:rPr>
            </a:br>
            <a:r>
              <a:rPr lang="en-US" sz="1800" smtClean="0">
                <a:solidFill>
                  <a:srgbClr val="000099"/>
                </a:solidFill>
              </a:rPr>
              <a:t>                01101111  01100101  01110011  00100000  01101001  01110100</a:t>
            </a:r>
            <a:br>
              <a:rPr lang="en-US" sz="1800" smtClean="0">
                <a:solidFill>
                  <a:srgbClr val="000099"/>
                </a:solidFill>
              </a:rPr>
            </a:br>
            <a:r>
              <a:rPr lang="en-US" sz="1800" smtClean="0">
                <a:solidFill>
                  <a:srgbClr val="000099"/>
                </a:solidFill>
              </a:rPr>
              <a:t>                00100000  01110011  00110001  01111001  00111111</a:t>
            </a:r>
            <a:endParaRPr lang="en-US" smtClean="0">
              <a:solidFill>
                <a:schemeClr val="tx1"/>
              </a:solidFill>
            </a:endParaRPr>
          </a:p>
        </p:txBody>
      </p:sp>
      <p:sp>
        <p:nvSpPr>
          <p:cNvPr id="111619" name="Rectangle 3"/>
          <p:cNvSpPr>
            <a:spLocks noChangeArrowheads="1"/>
          </p:cNvSpPr>
          <p:nvPr/>
        </p:nvSpPr>
        <p:spPr bwMode="auto">
          <a:xfrm>
            <a:off x="457200" y="3124200"/>
            <a:ext cx="8229600" cy="2819400"/>
          </a:xfrm>
          <a:prstGeom prst="rect">
            <a:avLst/>
          </a:prstGeom>
          <a:noFill/>
          <a:ln w="9525">
            <a:noFill/>
            <a:miter lim="800000"/>
            <a:headEnd/>
            <a:tailEnd/>
          </a:ln>
        </p:spPr>
        <p:txBody>
          <a:bodyPr/>
          <a:lstStyle/>
          <a:p>
            <a:pPr marL="342900" indent="-342900">
              <a:spcBef>
                <a:spcPct val="20000"/>
              </a:spcBef>
              <a:buFontTx/>
              <a:buChar char="•"/>
            </a:pPr>
            <a:r>
              <a:rPr lang="en-US" sz="3200">
                <a:solidFill>
                  <a:srgbClr val="000000"/>
                </a:solidFill>
                <a:latin typeface="Times New Roman" pitchFamily="18" charset="0"/>
              </a:rPr>
              <a:t>Each block of 8 bits represents one character: </a:t>
            </a:r>
          </a:p>
          <a:p>
            <a:pPr marL="742950" lvl="1" indent="-285750">
              <a:spcBef>
                <a:spcPct val="20000"/>
              </a:spcBef>
              <a:buFontTx/>
              <a:buChar char="–"/>
            </a:pPr>
            <a:r>
              <a:rPr lang="en-US" sz="2800">
                <a:solidFill>
                  <a:srgbClr val="000000"/>
                </a:solidFill>
                <a:latin typeface="Times New Roman" pitchFamily="18" charset="0"/>
              </a:rPr>
              <a:t>See ASCII table in Appendix A</a:t>
            </a:r>
          </a:p>
          <a:p>
            <a:pPr marL="742950" lvl="1" indent="-285750">
              <a:spcBef>
                <a:spcPct val="20000"/>
              </a:spcBef>
              <a:buFontTx/>
              <a:buChar char="–"/>
            </a:pPr>
            <a:r>
              <a:rPr lang="en-US" sz="2800">
                <a:solidFill>
                  <a:srgbClr val="000000"/>
                </a:solidFill>
                <a:latin typeface="Times New Roman" pitchFamily="18" charset="0"/>
              </a:rPr>
              <a:t>Example: 01010111 = ‘W’</a:t>
            </a:r>
          </a:p>
          <a:p>
            <a:pPr marL="742950" lvl="1" indent="-285750">
              <a:spcBef>
                <a:spcPct val="20000"/>
              </a:spcBef>
              <a:buFontTx/>
              <a:buChar char="–"/>
            </a:pPr>
            <a:r>
              <a:rPr lang="en-US" sz="2800">
                <a:solidFill>
                  <a:srgbClr val="000000"/>
                </a:solidFill>
                <a:latin typeface="Times New Roman" pitchFamily="18" charset="0"/>
              </a:rPr>
              <a:t>Message says: ‘</a:t>
            </a:r>
            <a:r>
              <a:rPr lang="en-US" sz="2800">
                <a:solidFill>
                  <a:srgbClr val="000099"/>
                </a:solidFill>
                <a:latin typeface="Times New Roman" pitchFamily="18" charset="0"/>
              </a:rPr>
              <a:t>What does it s1y?</a:t>
            </a:r>
            <a:r>
              <a:rPr lang="en-US" sz="2800">
                <a:solidFill>
                  <a:srgbClr val="000000"/>
                </a:solidFill>
                <a:latin typeface="Times New Roman" pitchFamily="18" charset="0"/>
              </a:rPr>
              <a:t>’</a:t>
            </a:r>
          </a:p>
          <a:p>
            <a:pPr marL="742950" lvl="1" indent="-285750">
              <a:spcBef>
                <a:spcPct val="20000"/>
              </a:spcBef>
              <a:buFontTx/>
              <a:buChar char="–"/>
            </a:pPr>
            <a:r>
              <a:rPr lang="en-US" sz="2800">
                <a:solidFill>
                  <a:srgbClr val="000000"/>
                </a:solidFill>
                <a:latin typeface="Times New Roman" pitchFamily="18" charset="0"/>
              </a:rPr>
              <a:t>Note: 00110001 = ‘1’, while 01100001 = ‘a’…</a:t>
            </a:r>
          </a:p>
        </p:txBody>
      </p:sp>
      <p:sp>
        <p:nvSpPr>
          <p:cNvPr id="111620" name="Oval 4"/>
          <p:cNvSpPr>
            <a:spLocks noChangeArrowheads="1"/>
          </p:cNvSpPr>
          <p:nvPr/>
        </p:nvSpPr>
        <p:spPr bwMode="auto">
          <a:xfrm>
            <a:off x="3200400" y="2133600"/>
            <a:ext cx="1219200" cy="457200"/>
          </a:xfrm>
          <a:prstGeom prst="ellipse">
            <a:avLst/>
          </a:prstGeom>
          <a:noFill/>
          <a:ln w="25400">
            <a:solidFill>
              <a:srgbClr val="CC0000"/>
            </a:solidFill>
            <a:round/>
            <a:headEnd/>
            <a:tailEnd/>
          </a:ln>
        </p:spPr>
        <p:txBody>
          <a:bodyPr wrap="none" anchor="ctr"/>
          <a:lstStyle/>
          <a:p>
            <a:endParaRPr lang="en-US" sz="2000" b="1">
              <a:solidFill>
                <a:srgbClr val="000000"/>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16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1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autoUpdateAnimBg="0"/>
      <p:bldP spid="1116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04800" y="152400"/>
            <a:ext cx="8458200" cy="2133600"/>
          </a:xfrm>
        </p:spPr>
        <p:txBody>
          <a:bodyPr/>
          <a:lstStyle/>
          <a:p>
            <a:r>
              <a:rPr lang="en-US" b="1" u="sng" smtClean="0"/>
              <a:t>Chapter 1: Problem 28</a:t>
            </a:r>
            <a:br>
              <a:rPr lang="en-US" b="1" u="sng" smtClean="0"/>
            </a:br>
            <a:r>
              <a:rPr lang="en-US" sz="2400" b="1" smtClean="0"/>
              <a:t/>
            </a:r>
            <a:br>
              <a:rPr lang="en-US" sz="2400" b="1" smtClean="0"/>
            </a:br>
            <a:r>
              <a:rPr lang="en-US" sz="2400" b="1" smtClean="0">
                <a:solidFill>
                  <a:srgbClr val="000099"/>
                </a:solidFill>
              </a:rPr>
              <a:t>a.  Write the number 14 by representing the 1 and 4 in ASCII.</a:t>
            </a:r>
            <a:br>
              <a:rPr lang="en-US" sz="2400" b="1" smtClean="0">
                <a:solidFill>
                  <a:srgbClr val="000099"/>
                </a:solidFill>
              </a:rPr>
            </a:br>
            <a:r>
              <a:rPr lang="en-US" sz="2400" b="1" smtClean="0">
                <a:solidFill>
                  <a:srgbClr val="000099"/>
                </a:solidFill>
              </a:rPr>
              <a:t/>
            </a:r>
            <a:br>
              <a:rPr lang="en-US" sz="2400" b="1" smtClean="0">
                <a:solidFill>
                  <a:srgbClr val="000099"/>
                </a:solidFill>
              </a:rPr>
            </a:br>
            <a:r>
              <a:rPr lang="en-US" sz="2400" b="1" smtClean="0">
                <a:solidFill>
                  <a:srgbClr val="000099"/>
                </a:solidFill>
              </a:rPr>
              <a:t>b.  Write the number 14 in binary representation.</a:t>
            </a:r>
            <a:endParaRPr lang="en-US" b="1" smtClean="0">
              <a:solidFill>
                <a:schemeClr val="tx1"/>
              </a:solidFill>
            </a:endParaRPr>
          </a:p>
        </p:txBody>
      </p:sp>
      <p:sp>
        <p:nvSpPr>
          <p:cNvPr id="113667" name="Rectangle 3"/>
          <p:cNvSpPr>
            <a:spLocks noChangeArrowheads="1"/>
          </p:cNvSpPr>
          <p:nvPr/>
        </p:nvSpPr>
        <p:spPr bwMode="auto">
          <a:xfrm>
            <a:off x="457200" y="2895600"/>
            <a:ext cx="8382000" cy="2819400"/>
          </a:xfrm>
          <a:prstGeom prst="rect">
            <a:avLst/>
          </a:prstGeom>
          <a:noFill/>
          <a:ln w="9525">
            <a:noFill/>
            <a:miter lim="800000"/>
            <a:headEnd/>
            <a:tailEnd/>
          </a:ln>
        </p:spPr>
        <p:txBody>
          <a:bodyPr/>
          <a:lstStyle/>
          <a:p>
            <a:pPr marL="342900" indent="-342900">
              <a:spcBef>
                <a:spcPct val="20000"/>
              </a:spcBef>
              <a:buFontTx/>
              <a:buChar char="•"/>
            </a:pPr>
            <a:r>
              <a:rPr lang="en-US" sz="2800">
                <a:solidFill>
                  <a:srgbClr val="000000"/>
                </a:solidFill>
                <a:latin typeface="Times New Roman" pitchFamily="18" charset="0"/>
              </a:rPr>
              <a:t>a.  See ASCII Table in Appendix A:</a:t>
            </a:r>
          </a:p>
          <a:p>
            <a:pPr marL="742950" lvl="1" indent="-285750">
              <a:spcBef>
                <a:spcPct val="20000"/>
              </a:spcBef>
              <a:buFontTx/>
              <a:buChar char="–"/>
            </a:pPr>
            <a:r>
              <a:rPr lang="en-US" sz="2400">
                <a:solidFill>
                  <a:srgbClr val="000000"/>
                </a:solidFill>
                <a:latin typeface="Times New Roman" pitchFamily="18" charset="0"/>
              </a:rPr>
              <a:t>14 = </a:t>
            </a:r>
            <a:r>
              <a:rPr lang="en-US" sz="2400">
                <a:solidFill>
                  <a:srgbClr val="000099"/>
                </a:solidFill>
                <a:latin typeface="Times New Roman" pitchFamily="18" charset="0"/>
              </a:rPr>
              <a:t>00110001  00110100</a:t>
            </a:r>
          </a:p>
          <a:p>
            <a:pPr marL="742950" lvl="1" indent="-285750">
              <a:spcBef>
                <a:spcPct val="20000"/>
              </a:spcBef>
              <a:buFontTx/>
              <a:buChar char="–"/>
            </a:pPr>
            <a:endParaRPr lang="en-US" sz="2400">
              <a:solidFill>
                <a:srgbClr val="000000"/>
              </a:solidFill>
              <a:latin typeface="Times New Roman" pitchFamily="18" charset="0"/>
            </a:endParaRPr>
          </a:p>
          <a:p>
            <a:pPr marL="342900" indent="-342900">
              <a:spcBef>
                <a:spcPct val="20000"/>
              </a:spcBef>
              <a:buFontTx/>
              <a:buChar char="•"/>
            </a:pPr>
            <a:r>
              <a:rPr lang="en-US" sz="2800">
                <a:solidFill>
                  <a:srgbClr val="000000"/>
                </a:solidFill>
                <a:latin typeface="Times New Roman" pitchFamily="18" charset="0"/>
              </a:rPr>
              <a:t>b.  In binary system each ‘1’ represents a power of 2:</a:t>
            </a:r>
          </a:p>
          <a:p>
            <a:pPr marL="742950" lvl="1" indent="-285750">
              <a:spcBef>
                <a:spcPct val="20000"/>
              </a:spcBef>
              <a:buFontTx/>
              <a:buChar char="–"/>
            </a:pPr>
            <a:r>
              <a:rPr lang="en-US" sz="2400">
                <a:solidFill>
                  <a:srgbClr val="000000"/>
                </a:solidFill>
                <a:latin typeface="Times New Roman" pitchFamily="18" charset="0"/>
              </a:rPr>
              <a:t>14 = 8 + 4 + 2 = </a:t>
            </a:r>
            <a:r>
              <a:rPr lang="en-US" sz="2400" b="1">
                <a:solidFill>
                  <a:srgbClr val="000000"/>
                </a:solidFill>
                <a:latin typeface="Times New Roman" pitchFamily="18" charset="0"/>
              </a:rPr>
              <a:t>1</a:t>
            </a:r>
            <a:r>
              <a:rPr lang="en-US" sz="2400">
                <a:solidFill>
                  <a:srgbClr val="000000"/>
                </a:solidFill>
                <a:latin typeface="Times New Roman" pitchFamily="18" charset="0"/>
              </a:rPr>
              <a:t>×2</a:t>
            </a:r>
            <a:r>
              <a:rPr lang="en-US" sz="2400" baseline="30000">
                <a:solidFill>
                  <a:srgbClr val="000000"/>
                </a:solidFill>
                <a:latin typeface="Times New Roman" pitchFamily="18" charset="0"/>
              </a:rPr>
              <a:t>3</a:t>
            </a:r>
            <a:r>
              <a:rPr lang="en-US" sz="2400">
                <a:solidFill>
                  <a:srgbClr val="000000"/>
                </a:solidFill>
                <a:latin typeface="Times New Roman" pitchFamily="18" charset="0"/>
              </a:rPr>
              <a:t> + </a:t>
            </a:r>
            <a:r>
              <a:rPr lang="en-US" sz="2400" b="1">
                <a:solidFill>
                  <a:srgbClr val="000000"/>
                </a:solidFill>
                <a:latin typeface="Times New Roman" pitchFamily="18" charset="0"/>
              </a:rPr>
              <a:t>1</a:t>
            </a:r>
            <a:r>
              <a:rPr lang="en-US" sz="2400">
                <a:solidFill>
                  <a:srgbClr val="000000"/>
                </a:solidFill>
                <a:latin typeface="Times New Roman" pitchFamily="18" charset="0"/>
              </a:rPr>
              <a:t>×2</a:t>
            </a:r>
            <a:r>
              <a:rPr lang="en-US" sz="2400" baseline="30000">
                <a:solidFill>
                  <a:srgbClr val="000000"/>
                </a:solidFill>
                <a:latin typeface="Times New Roman" pitchFamily="18" charset="0"/>
              </a:rPr>
              <a:t>2</a:t>
            </a:r>
            <a:r>
              <a:rPr lang="en-US" sz="2400">
                <a:solidFill>
                  <a:srgbClr val="000000"/>
                </a:solidFill>
                <a:latin typeface="Times New Roman" pitchFamily="18" charset="0"/>
              </a:rPr>
              <a:t> + </a:t>
            </a:r>
            <a:r>
              <a:rPr lang="en-US" sz="2400" b="1">
                <a:solidFill>
                  <a:srgbClr val="000000"/>
                </a:solidFill>
                <a:latin typeface="Times New Roman" pitchFamily="18" charset="0"/>
              </a:rPr>
              <a:t>1</a:t>
            </a:r>
            <a:r>
              <a:rPr lang="en-US" sz="2400">
                <a:solidFill>
                  <a:srgbClr val="000000"/>
                </a:solidFill>
                <a:latin typeface="Times New Roman" pitchFamily="18" charset="0"/>
              </a:rPr>
              <a:t>×2</a:t>
            </a:r>
            <a:r>
              <a:rPr lang="en-US" sz="2400" baseline="30000">
                <a:solidFill>
                  <a:srgbClr val="000000"/>
                </a:solidFill>
                <a:latin typeface="Times New Roman" pitchFamily="18" charset="0"/>
              </a:rPr>
              <a:t>1</a:t>
            </a:r>
            <a:r>
              <a:rPr lang="en-US" sz="2400">
                <a:solidFill>
                  <a:srgbClr val="000000"/>
                </a:solidFill>
                <a:latin typeface="Times New Roman" pitchFamily="18" charset="0"/>
              </a:rPr>
              <a:t> + </a:t>
            </a:r>
            <a:r>
              <a:rPr lang="en-US" sz="2400" b="1">
                <a:solidFill>
                  <a:srgbClr val="000000"/>
                </a:solidFill>
                <a:latin typeface="Times New Roman" pitchFamily="18" charset="0"/>
              </a:rPr>
              <a:t>0</a:t>
            </a:r>
            <a:r>
              <a:rPr lang="en-US" sz="2400">
                <a:solidFill>
                  <a:srgbClr val="000000"/>
                </a:solidFill>
                <a:latin typeface="Times New Roman" pitchFamily="18" charset="0"/>
              </a:rPr>
              <a:t>×2</a:t>
            </a:r>
            <a:r>
              <a:rPr lang="en-US" sz="2400" baseline="30000">
                <a:solidFill>
                  <a:srgbClr val="000000"/>
                </a:solidFill>
                <a:latin typeface="Times New Roman" pitchFamily="18" charset="0"/>
              </a:rPr>
              <a:t>0</a:t>
            </a:r>
            <a:r>
              <a:rPr lang="en-US" sz="2400">
                <a:solidFill>
                  <a:srgbClr val="000000"/>
                </a:solidFill>
                <a:latin typeface="Times New Roman" pitchFamily="18" charset="0"/>
              </a:rPr>
              <a:t> =&gt; </a:t>
            </a:r>
            <a:r>
              <a:rPr lang="en-US" sz="2400">
                <a:solidFill>
                  <a:srgbClr val="000099"/>
                </a:solidFill>
                <a:latin typeface="Times New Roman" pitchFamily="18" charset="0"/>
              </a:rPr>
              <a:t>binary: 1110</a:t>
            </a:r>
            <a:endParaRPr lang="en-US" sz="2400">
              <a:solidFill>
                <a:srgbClr val="000000"/>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36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Parts of Floating-point Notation</a:t>
            </a:r>
            <a:endParaRPr lang="en-US" sz="4000" b="1" dirty="0"/>
          </a:p>
        </p:txBody>
      </p:sp>
      <p:pic>
        <p:nvPicPr>
          <p:cNvPr id="1026" name="Picture 2"/>
          <p:cNvPicPr>
            <a:picLocks noChangeAspect="1" noChangeArrowheads="1"/>
          </p:cNvPicPr>
          <p:nvPr/>
        </p:nvPicPr>
        <p:blipFill>
          <a:blip r:embed="rId2" cstate="print"/>
          <a:srcRect/>
          <a:stretch>
            <a:fillRect/>
          </a:stretch>
        </p:blipFill>
        <p:spPr bwMode="auto">
          <a:xfrm>
            <a:off x="457200" y="914400"/>
            <a:ext cx="7620001" cy="520382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dirty="0" smtClean="0"/>
              <a:t>1.7 Storing Fractions: Floating-point Notation</a:t>
            </a:r>
            <a:endParaRPr lang="en-US" dirty="0" smtClean="0">
              <a:solidFill>
                <a:srgbClr val="0000FF"/>
              </a:solidFill>
            </a:endParaRPr>
          </a:p>
        </p:txBody>
      </p:sp>
      <p:pic>
        <p:nvPicPr>
          <p:cNvPr id="49155" name="Picture 3" descr="Fig"/>
          <p:cNvPicPr>
            <a:picLocks noGrp="1" noChangeAspect="1" noChangeArrowheads="1"/>
          </p:cNvPicPr>
          <p:nvPr>
            <p:ph idx="1"/>
          </p:nvPr>
        </p:nvPicPr>
        <p:blipFill>
          <a:blip r:embed="rId2" cstate="print"/>
          <a:srcRect/>
          <a:stretch>
            <a:fillRect/>
          </a:stretch>
        </p:blipFill>
        <p:spPr>
          <a:xfrm>
            <a:off x="2209800" y="3200400"/>
            <a:ext cx="4724400" cy="2060575"/>
          </a:xfrm>
          <a:ln>
            <a:solidFill>
              <a:schemeClr val="bg1"/>
            </a:solidFill>
          </a:ln>
        </p:spPr>
      </p:pic>
      <p:sp>
        <p:nvSpPr>
          <p:cNvPr id="49156" name="Rectangle 4"/>
          <p:cNvSpPr>
            <a:spLocks noChangeArrowheads="1"/>
          </p:cNvSpPr>
          <p:nvPr/>
        </p:nvSpPr>
        <p:spPr bwMode="auto">
          <a:xfrm>
            <a:off x="381000" y="1447800"/>
            <a:ext cx="8305800" cy="1752600"/>
          </a:xfrm>
          <a:prstGeom prst="rect">
            <a:avLst/>
          </a:prstGeom>
          <a:noFill/>
          <a:ln w="9525">
            <a:noFill/>
            <a:miter lim="800000"/>
            <a:headEnd/>
            <a:tailEnd/>
          </a:ln>
        </p:spPr>
        <p:txBody>
          <a:bodyPr/>
          <a:lstStyle/>
          <a:p>
            <a:pPr marL="342900" indent="-342900">
              <a:spcBef>
                <a:spcPct val="20000"/>
              </a:spcBef>
              <a:buFontTx/>
              <a:buChar char="•"/>
            </a:pPr>
            <a:r>
              <a:rPr lang="en-US" sz="3200">
                <a:solidFill>
                  <a:srgbClr val="000000"/>
                </a:solidFill>
                <a:latin typeface="Times New Roman" pitchFamily="18" charset="0"/>
              </a:rPr>
              <a:t>In contrast to integers, fractions require storage of the radix point</a:t>
            </a:r>
          </a:p>
          <a:p>
            <a:pPr marL="742950" lvl="1" indent="-285750">
              <a:spcBef>
                <a:spcPct val="20000"/>
              </a:spcBef>
              <a:buFontTx/>
              <a:buChar char="–"/>
            </a:pPr>
            <a:r>
              <a:rPr lang="en-US" sz="2800" i="1">
                <a:solidFill>
                  <a:srgbClr val="000000"/>
                </a:solidFill>
                <a:latin typeface="Times New Roman" pitchFamily="18" charset="0"/>
              </a:rPr>
              <a:t>Floating-point </a:t>
            </a:r>
            <a:r>
              <a:rPr lang="en-US" sz="2800">
                <a:solidFill>
                  <a:srgbClr val="000000"/>
                </a:solidFill>
                <a:latin typeface="Times New Roman" pitchFamily="18" charset="0"/>
              </a:rPr>
              <a:t>notation</a:t>
            </a:r>
            <a:endParaRPr lang="en-US" sz="2800" i="1" u="sng">
              <a:solidFill>
                <a:srgbClr val="000000"/>
              </a:solidFill>
              <a:latin typeface="Times New Roman" pitchFamily="18" charset="0"/>
            </a:endParaRPr>
          </a:p>
        </p:txBody>
      </p:sp>
      <p:sp>
        <p:nvSpPr>
          <p:cNvPr id="115717" name="Rectangle 5"/>
          <p:cNvSpPr>
            <a:spLocks noChangeArrowheads="1"/>
          </p:cNvSpPr>
          <p:nvPr/>
        </p:nvSpPr>
        <p:spPr bwMode="auto">
          <a:xfrm>
            <a:off x="381000" y="5562600"/>
            <a:ext cx="8305800" cy="685800"/>
          </a:xfrm>
          <a:prstGeom prst="rect">
            <a:avLst/>
          </a:prstGeom>
          <a:noFill/>
          <a:ln w="9525">
            <a:noFill/>
            <a:miter lim="800000"/>
            <a:headEnd/>
            <a:tailEnd/>
          </a:ln>
        </p:spPr>
        <p:txBody>
          <a:bodyPr/>
          <a:lstStyle/>
          <a:p>
            <a:pPr marL="342900" indent="-342900">
              <a:spcBef>
                <a:spcPct val="20000"/>
              </a:spcBef>
              <a:buFontTx/>
              <a:buChar char="•"/>
            </a:pPr>
            <a:r>
              <a:rPr lang="en-US" sz="3200">
                <a:solidFill>
                  <a:srgbClr val="000000"/>
                </a:solidFill>
                <a:latin typeface="Times New Roman" pitchFamily="18" charset="0"/>
              </a:rPr>
              <a:t>Example:  1 110 1011  =  -10.11  =  -2.75</a:t>
            </a:r>
            <a:endParaRPr lang="en-US" sz="3200" i="1" u="sng">
              <a:solidFill>
                <a:srgbClr val="000000"/>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7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7"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mtClean="0">
                <a:solidFill>
                  <a:srgbClr val="0000FF"/>
                </a:solidFill>
              </a:rPr>
              <a:t>1.7  Truncation Errors: Coding the value 2 </a:t>
            </a:r>
            <a:r>
              <a:rPr lang="en-US" baseline="30000" smtClean="0">
                <a:solidFill>
                  <a:srgbClr val="0000FF"/>
                </a:solidFill>
              </a:rPr>
              <a:t>5/8</a:t>
            </a:r>
          </a:p>
        </p:txBody>
      </p:sp>
      <p:pic>
        <p:nvPicPr>
          <p:cNvPr id="50179" name="Picture 3" descr="Fig"/>
          <p:cNvPicPr>
            <a:picLocks noGrp="1" noChangeAspect="1" noChangeArrowheads="1"/>
          </p:cNvPicPr>
          <p:nvPr>
            <p:ph idx="1"/>
          </p:nvPr>
        </p:nvPicPr>
        <p:blipFill>
          <a:blip r:embed="rId2" cstate="print"/>
          <a:srcRect/>
          <a:stretch>
            <a:fillRect/>
          </a:stretch>
        </p:blipFill>
        <p:spPr>
          <a:xfrm>
            <a:off x="1981200" y="1447800"/>
            <a:ext cx="5257800" cy="4429125"/>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tabLst>
                <a:tab pos="1947863" algn="l"/>
              </a:tabLst>
            </a:pPr>
            <a:r>
              <a:rPr lang="en-US" smtClean="0"/>
              <a:t>1.7  Truncation Errors (cont’d)</a:t>
            </a:r>
          </a:p>
        </p:txBody>
      </p:sp>
      <p:sp>
        <p:nvSpPr>
          <p:cNvPr id="51203" name="Rectangle 3"/>
          <p:cNvSpPr>
            <a:spLocks noGrp="1" noChangeArrowheads="1"/>
          </p:cNvSpPr>
          <p:nvPr>
            <p:ph idx="1"/>
          </p:nvPr>
        </p:nvSpPr>
        <p:spPr>
          <a:xfrm>
            <a:off x="381000" y="1371600"/>
            <a:ext cx="8382000" cy="1295400"/>
          </a:xfrm>
        </p:spPr>
        <p:txBody>
          <a:bodyPr/>
          <a:lstStyle/>
          <a:p>
            <a:r>
              <a:rPr lang="en-US" smtClean="0"/>
              <a:t>Significance of truncation errors reduced by using larger mantissa &amp; exponent fields (32bits)</a:t>
            </a:r>
          </a:p>
          <a:p>
            <a:endParaRPr lang="en-US" u="sng" smtClean="0"/>
          </a:p>
        </p:txBody>
      </p:sp>
      <p:sp>
        <p:nvSpPr>
          <p:cNvPr id="117764" name="Rectangle 4"/>
          <p:cNvSpPr>
            <a:spLocks noChangeArrowheads="1"/>
          </p:cNvSpPr>
          <p:nvPr/>
        </p:nvSpPr>
        <p:spPr bwMode="auto">
          <a:xfrm>
            <a:off x="381000" y="2438400"/>
            <a:ext cx="8382000" cy="3962400"/>
          </a:xfrm>
          <a:prstGeom prst="rect">
            <a:avLst/>
          </a:prstGeom>
          <a:noFill/>
          <a:ln w="9525">
            <a:noFill/>
            <a:miter lim="800000"/>
            <a:headEnd/>
            <a:tailEnd/>
          </a:ln>
        </p:spPr>
        <p:txBody>
          <a:bodyPr/>
          <a:lstStyle/>
          <a:p>
            <a:pPr marL="342900" indent="-342900">
              <a:spcBef>
                <a:spcPct val="20000"/>
              </a:spcBef>
              <a:buFontTx/>
              <a:buChar char="•"/>
            </a:pPr>
            <a:r>
              <a:rPr lang="en-US" sz="3200">
                <a:solidFill>
                  <a:srgbClr val="000000"/>
                </a:solidFill>
                <a:latin typeface="Times New Roman" pitchFamily="18" charset="0"/>
              </a:rPr>
              <a:t>Problem of nonterminating expansion (e.g. 1/3)</a:t>
            </a:r>
          </a:p>
          <a:p>
            <a:pPr marL="742950" lvl="1" indent="-285750">
              <a:spcBef>
                <a:spcPct val="20000"/>
              </a:spcBef>
              <a:buFontTx/>
              <a:buChar char="–"/>
            </a:pPr>
            <a:r>
              <a:rPr lang="en-US" sz="2800">
                <a:solidFill>
                  <a:srgbClr val="000000"/>
                </a:solidFill>
                <a:latin typeface="Times New Roman" pitchFamily="18" charset="0"/>
              </a:rPr>
              <a:t>worse in binary than in decimal system (e.g. 1/10)</a:t>
            </a:r>
          </a:p>
          <a:p>
            <a:pPr marL="342900" indent="-342900">
              <a:spcBef>
                <a:spcPct val="20000"/>
              </a:spcBef>
              <a:buFontTx/>
              <a:buChar char="•"/>
            </a:pPr>
            <a:r>
              <a:rPr lang="en-US" sz="3200">
                <a:solidFill>
                  <a:srgbClr val="000000"/>
                </a:solidFill>
                <a:latin typeface="Times New Roman" pitchFamily="18" charset="0"/>
              </a:rPr>
              <a:t>Interesting:</a:t>
            </a:r>
          </a:p>
          <a:p>
            <a:pPr marL="742950" lvl="1" indent="-285750">
              <a:spcBef>
                <a:spcPct val="20000"/>
              </a:spcBef>
              <a:buFontTx/>
              <a:buChar char="–"/>
            </a:pPr>
            <a:r>
              <a:rPr lang="en-US" sz="2800">
                <a:solidFill>
                  <a:srgbClr val="000000"/>
                </a:solidFill>
                <a:latin typeface="Times New Roman" pitchFamily="18" charset="0"/>
              </a:rPr>
              <a:t>2 </a:t>
            </a:r>
            <a:r>
              <a:rPr lang="en-US" sz="2400">
                <a:solidFill>
                  <a:srgbClr val="000000"/>
                </a:solidFill>
                <a:latin typeface="Times New Roman" pitchFamily="18" charset="0"/>
              </a:rPr>
              <a:t>1/2</a:t>
            </a:r>
            <a:r>
              <a:rPr lang="en-US" sz="2800">
                <a:solidFill>
                  <a:srgbClr val="000000"/>
                </a:solidFill>
                <a:latin typeface="Times New Roman" pitchFamily="18" charset="0"/>
              </a:rPr>
              <a:t> + </a:t>
            </a:r>
            <a:r>
              <a:rPr lang="en-US" sz="2400">
                <a:solidFill>
                  <a:srgbClr val="000000"/>
                </a:solidFill>
                <a:latin typeface="Times New Roman" pitchFamily="18" charset="0"/>
              </a:rPr>
              <a:t>1/8</a:t>
            </a:r>
            <a:r>
              <a:rPr lang="en-US" sz="2800">
                <a:solidFill>
                  <a:srgbClr val="000000"/>
                </a:solidFill>
                <a:latin typeface="Times New Roman" pitchFamily="18" charset="0"/>
              </a:rPr>
              <a:t> + </a:t>
            </a:r>
            <a:r>
              <a:rPr lang="en-US" sz="2400">
                <a:solidFill>
                  <a:srgbClr val="000000"/>
                </a:solidFill>
                <a:latin typeface="Times New Roman" pitchFamily="18" charset="0"/>
              </a:rPr>
              <a:t>1/8</a:t>
            </a:r>
            <a:r>
              <a:rPr lang="en-US" sz="2800">
                <a:solidFill>
                  <a:srgbClr val="000000"/>
                </a:solidFill>
                <a:latin typeface="Times New Roman" pitchFamily="18" charset="0"/>
              </a:rPr>
              <a:t> = 2 </a:t>
            </a:r>
            <a:r>
              <a:rPr lang="en-US" sz="2400">
                <a:solidFill>
                  <a:srgbClr val="000000"/>
                </a:solidFill>
                <a:latin typeface="Times New Roman" pitchFamily="18" charset="0"/>
              </a:rPr>
              <a:t>1/2</a:t>
            </a:r>
          </a:p>
          <a:p>
            <a:pPr marL="742950" lvl="1" indent="-285750">
              <a:spcBef>
                <a:spcPct val="20000"/>
              </a:spcBef>
              <a:buFontTx/>
              <a:buChar char="–"/>
            </a:pPr>
            <a:r>
              <a:rPr lang="en-US" sz="2400">
                <a:solidFill>
                  <a:srgbClr val="000000"/>
                </a:solidFill>
                <a:latin typeface="Times New Roman" pitchFamily="18" charset="0"/>
              </a:rPr>
              <a:t>1/8</a:t>
            </a:r>
            <a:r>
              <a:rPr lang="en-US" sz="2800">
                <a:solidFill>
                  <a:srgbClr val="000000"/>
                </a:solidFill>
                <a:latin typeface="Times New Roman" pitchFamily="18" charset="0"/>
              </a:rPr>
              <a:t> + </a:t>
            </a:r>
            <a:r>
              <a:rPr lang="en-US" sz="2400">
                <a:solidFill>
                  <a:srgbClr val="000000"/>
                </a:solidFill>
                <a:latin typeface="Times New Roman" pitchFamily="18" charset="0"/>
              </a:rPr>
              <a:t>1/8</a:t>
            </a:r>
            <a:r>
              <a:rPr lang="en-US" sz="2800">
                <a:solidFill>
                  <a:srgbClr val="000000"/>
                </a:solidFill>
                <a:latin typeface="Times New Roman" pitchFamily="18" charset="0"/>
              </a:rPr>
              <a:t> + 2 </a:t>
            </a:r>
            <a:r>
              <a:rPr lang="en-US" sz="2400">
                <a:solidFill>
                  <a:srgbClr val="000000"/>
                </a:solidFill>
                <a:latin typeface="Times New Roman" pitchFamily="18" charset="0"/>
              </a:rPr>
              <a:t>1/2</a:t>
            </a:r>
            <a:r>
              <a:rPr lang="en-US" sz="2800">
                <a:solidFill>
                  <a:srgbClr val="000000"/>
                </a:solidFill>
                <a:latin typeface="Times New Roman" pitchFamily="18" charset="0"/>
              </a:rPr>
              <a:t> = 2 </a:t>
            </a:r>
            <a:r>
              <a:rPr lang="en-US" sz="2400">
                <a:solidFill>
                  <a:srgbClr val="000000"/>
                </a:solidFill>
                <a:latin typeface="Times New Roman" pitchFamily="18" charset="0"/>
              </a:rPr>
              <a:t>3/4</a:t>
            </a:r>
          </a:p>
          <a:p>
            <a:pPr marL="342900" indent="-342900">
              <a:spcBef>
                <a:spcPct val="20000"/>
              </a:spcBef>
              <a:buFontTx/>
              <a:buChar char="•"/>
            </a:pPr>
            <a:r>
              <a:rPr lang="en-US" sz="3200">
                <a:solidFill>
                  <a:srgbClr val="000000"/>
                </a:solidFill>
                <a:latin typeface="Times New Roman" pitchFamily="18" charset="0"/>
              </a:rPr>
              <a:t>When adding numbers, order may be important</a:t>
            </a:r>
          </a:p>
          <a:p>
            <a:pPr marL="742950" lvl="1" indent="-285750">
              <a:spcBef>
                <a:spcPct val="20000"/>
              </a:spcBef>
              <a:buFontTx/>
              <a:buChar char="–"/>
            </a:pPr>
            <a:r>
              <a:rPr lang="en-US" sz="2800">
                <a:solidFill>
                  <a:srgbClr val="000000"/>
                </a:solidFill>
                <a:latin typeface="Times New Roman" pitchFamily="18" charset="0"/>
              </a:rPr>
              <a:t>rule: add smaller values first!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776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776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1776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776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1776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1776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1776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4"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3" descr="macho"/>
          <p:cNvPicPr>
            <a:picLocks noChangeAspect="1" noChangeArrowheads="1"/>
          </p:cNvPicPr>
          <p:nvPr/>
        </p:nvPicPr>
        <p:blipFill>
          <a:blip r:embed="rId2" cstate="print"/>
          <a:srcRect/>
          <a:stretch>
            <a:fillRect/>
          </a:stretch>
        </p:blipFill>
        <p:spPr bwMode="auto">
          <a:xfrm>
            <a:off x="2667000" y="1905000"/>
            <a:ext cx="4149725"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tabLst>
                <a:tab pos="1947863" algn="l"/>
              </a:tabLst>
            </a:pPr>
            <a:r>
              <a:rPr lang="en-US" sz="4800" b="1" smtClean="0"/>
              <a:t>Chapter 1: Conclusions</a:t>
            </a:r>
          </a:p>
        </p:txBody>
      </p:sp>
      <p:sp>
        <p:nvSpPr>
          <p:cNvPr id="53251" name="Rectangle 3"/>
          <p:cNvSpPr>
            <a:spLocks noGrp="1" noChangeArrowheads="1"/>
          </p:cNvSpPr>
          <p:nvPr>
            <p:ph idx="1"/>
          </p:nvPr>
        </p:nvSpPr>
        <p:spPr>
          <a:xfrm>
            <a:off x="381000" y="1371600"/>
            <a:ext cx="8382000" cy="762000"/>
          </a:xfrm>
        </p:spPr>
        <p:txBody>
          <a:bodyPr/>
          <a:lstStyle/>
          <a:p>
            <a:pPr eaLnBrk="1" hangingPunct="1"/>
            <a:r>
              <a:rPr lang="en-US" smtClean="0"/>
              <a:t>Information stored as </a:t>
            </a:r>
            <a:r>
              <a:rPr lang="en-US" i="1" smtClean="0"/>
              <a:t>streams of bits</a:t>
            </a:r>
            <a:endParaRPr lang="en-US" u="sng" smtClean="0"/>
          </a:p>
        </p:txBody>
      </p:sp>
      <p:sp>
        <p:nvSpPr>
          <p:cNvPr id="124932" name="Rectangle 4"/>
          <p:cNvSpPr>
            <a:spLocks noChangeArrowheads="1"/>
          </p:cNvSpPr>
          <p:nvPr/>
        </p:nvSpPr>
        <p:spPr bwMode="auto">
          <a:xfrm>
            <a:off x="381000" y="1981200"/>
            <a:ext cx="8382000" cy="4419600"/>
          </a:xfrm>
          <a:prstGeom prst="rect">
            <a:avLst/>
          </a:prstGeom>
          <a:noFill/>
          <a:ln w="9525">
            <a:noFill/>
            <a:miter lim="800000"/>
            <a:headEnd/>
            <a:tailEnd/>
          </a:ln>
        </p:spPr>
        <p:txBody>
          <a:bodyPr/>
          <a:lstStyle/>
          <a:p>
            <a:pPr marL="342900" indent="-342900">
              <a:spcBef>
                <a:spcPct val="20000"/>
              </a:spcBef>
              <a:buFontTx/>
              <a:buChar char="•"/>
            </a:pPr>
            <a:r>
              <a:rPr lang="en-US" sz="3200">
                <a:solidFill>
                  <a:srgbClr val="000000"/>
                </a:solidFill>
                <a:latin typeface="Times New Roman" pitchFamily="18" charset="0"/>
              </a:rPr>
              <a:t>Bit streams stored in main memory or on mass storage devices - each with different degree of random access (and thus: speed)</a:t>
            </a:r>
          </a:p>
          <a:p>
            <a:pPr marL="342900" indent="-342900">
              <a:spcBef>
                <a:spcPct val="20000"/>
              </a:spcBef>
              <a:buFontTx/>
              <a:buChar char="•"/>
            </a:pPr>
            <a:r>
              <a:rPr lang="en-US" sz="3200">
                <a:solidFill>
                  <a:srgbClr val="000000"/>
                </a:solidFill>
                <a:latin typeface="Times New Roman" pitchFamily="18" charset="0"/>
              </a:rPr>
              <a:t>Meaning of bit streams application dependent</a:t>
            </a:r>
          </a:p>
          <a:p>
            <a:pPr marL="342900" indent="-342900">
              <a:spcBef>
                <a:spcPct val="20000"/>
              </a:spcBef>
              <a:buFontTx/>
              <a:buChar char="•"/>
            </a:pPr>
            <a:r>
              <a:rPr lang="en-US" sz="3200">
                <a:solidFill>
                  <a:srgbClr val="000000"/>
                </a:solidFill>
                <a:latin typeface="Times New Roman" pitchFamily="18" charset="0"/>
              </a:rPr>
              <a:t>Standardized representations exist for (a.o):</a:t>
            </a:r>
          </a:p>
          <a:p>
            <a:pPr marL="742950" lvl="1" indent="-285750">
              <a:spcBef>
                <a:spcPct val="20000"/>
              </a:spcBef>
              <a:buFontTx/>
              <a:buChar char="–"/>
            </a:pPr>
            <a:r>
              <a:rPr lang="en-US" sz="2800">
                <a:solidFill>
                  <a:srgbClr val="000000"/>
                </a:solidFill>
                <a:latin typeface="Times New Roman" pitchFamily="18" charset="0"/>
              </a:rPr>
              <a:t> text, numeric values, images, sounds, …</a:t>
            </a:r>
          </a:p>
          <a:p>
            <a:pPr marL="342900" indent="-342900">
              <a:spcBef>
                <a:spcPct val="20000"/>
              </a:spcBef>
              <a:buFontTx/>
              <a:buChar char="•"/>
            </a:pPr>
            <a:r>
              <a:rPr lang="en-US" sz="3200">
                <a:solidFill>
                  <a:srgbClr val="000000"/>
                </a:solidFill>
                <a:latin typeface="Times New Roman" pitchFamily="18" charset="0"/>
              </a:rPr>
              <a:t>For numeric values: overflow and truncation errors may make life difficult sometimes...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49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49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493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2493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249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z="6000" b="1" smtClean="0"/>
              <a:t>Solution:</a:t>
            </a:r>
          </a:p>
        </p:txBody>
      </p:sp>
      <p:pic>
        <p:nvPicPr>
          <p:cNvPr id="27651" name="Picture 5" descr="Fig"/>
          <p:cNvPicPr>
            <a:picLocks noGrp="1" noChangeAspect="1" noChangeArrowheads="1"/>
          </p:cNvPicPr>
          <p:nvPr>
            <p:ph idx="1"/>
          </p:nvPr>
        </p:nvPicPr>
        <p:blipFill>
          <a:blip r:embed="rId2" cstate="print"/>
          <a:srcRect/>
          <a:stretch>
            <a:fillRect/>
          </a:stretch>
        </p:blipFill>
        <p:spPr>
          <a:xfrm>
            <a:off x="838200" y="1828800"/>
            <a:ext cx="7391400" cy="3962400"/>
          </a:xfrm>
          <a:noFill/>
        </p:spPr>
      </p:pic>
      <p:sp>
        <p:nvSpPr>
          <p:cNvPr id="5" name="TextBox 4"/>
          <p:cNvSpPr txBox="1">
            <a:spLocks noChangeArrowheads="1"/>
          </p:cNvSpPr>
          <p:nvPr/>
        </p:nvSpPr>
        <p:spPr bwMode="auto">
          <a:xfrm>
            <a:off x="1143000" y="2209800"/>
            <a:ext cx="533400" cy="369888"/>
          </a:xfrm>
          <a:prstGeom prst="rect">
            <a:avLst/>
          </a:prstGeom>
          <a:noFill/>
          <a:ln w="9525">
            <a:noFill/>
            <a:miter lim="800000"/>
            <a:headEnd/>
            <a:tailEnd/>
          </a:ln>
        </p:spPr>
        <p:txBody>
          <a:bodyPr>
            <a:spAutoFit/>
          </a:bodyPr>
          <a:lstStyle/>
          <a:p>
            <a:r>
              <a:rPr lang="en-US"/>
              <a:t>1</a:t>
            </a:r>
          </a:p>
        </p:txBody>
      </p:sp>
      <p:sp>
        <p:nvSpPr>
          <p:cNvPr id="6" name="TextBox 5"/>
          <p:cNvSpPr txBox="1">
            <a:spLocks noChangeArrowheads="1"/>
          </p:cNvSpPr>
          <p:nvPr/>
        </p:nvSpPr>
        <p:spPr bwMode="auto">
          <a:xfrm>
            <a:off x="6096000" y="5486400"/>
            <a:ext cx="533400" cy="369888"/>
          </a:xfrm>
          <a:prstGeom prst="rect">
            <a:avLst/>
          </a:prstGeom>
          <a:noFill/>
          <a:ln w="9525">
            <a:noFill/>
            <a:miter lim="800000"/>
            <a:headEnd/>
            <a:tailEnd/>
          </a:ln>
        </p:spPr>
        <p:txBody>
          <a:bodyPr>
            <a:spAutoFit/>
          </a:bodyPr>
          <a:lstStyle/>
          <a:p>
            <a:r>
              <a:rPr lang="en-US"/>
              <a:t>1</a:t>
            </a:r>
          </a:p>
        </p:txBody>
      </p:sp>
      <p:sp>
        <p:nvSpPr>
          <p:cNvPr id="7" name="TextBox 6"/>
          <p:cNvSpPr txBox="1">
            <a:spLocks noChangeArrowheads="1"/>
          </p:cNvSpPr>
          <p:nvPr/>
        </p:nvSpPr>
        <p:spPr bwMode="auto">
          <a:xfrm>
            <a:off x="990600" y="5791200"/>
            <a:ext cx="533400" cy="369888"/>
          </a:xfrm>
          <a:prstGeom prst="rect">
            <a:avLst/>
          </a:prstGeom>
          <a:noFill/>
          <a:ln w="9525">
            <a:noFill/>
            <a:miter lim="800000"/>
            <a:headEnd/>
            <a:tailEnd/>
          </a:ln>
        </p:spPr>
        <p:txBody>
          <a:bodyPr>
            <a:spAutoFit/>
          </a:bodyPr>
          <a:lstStyle/>
          <a:p>
            <a:r>
              <a:rPr lang="en-US"/>
              <a:t>0</a:t>
            </a:r>
          </a:p>
        </p:txBody>
      </p:sp>
      <p:sp>
        <p:nvSpPr>
          <p:cNvPr id="8" name="TextBox 7"/>
          <p:cNvSpPr txBox="1">
            <a:spLocks noChangeArrowheads="1"/>
          </p:cNvSpPr>
          <p:nvPr/>
        </p:nvSpPr>
        <p:spPr bwMode="auto">
          <a:xfrm>
            <a:off x="6172200" y="1905000"/>
            <a:ext cx="533400" cy="369888"/>
          </a:xfrm>
          <a:prstGeom prst="rect">
            <a:avLst/>
          </a:prstGeom>
          <a:noFill/>
          <a:ln w="9525">
            <a:noFill/>
            <a:miter lim="800000"/>
            <a:headEnd/>
            <a:tailEnd/>
          </a:ln>
        </p:spPr>
        <p:txBody>
          <a:bodyPr>
            <a:spAutoFit/>
          </a:bodyPr>
          <a:lstStyle/>
          <a:p>
            <a:r>
              <a:rPr lang="en-US"/>
              <a:t>0</a:t>
            </a:r>
          </a:p>
        </p:txBody>
      </p:sp>
      <p:sp>
        <p:nvSpPr>
          <p:cNvPr id="9" name="TextBox 8"/>
          <p:cNvSpPr txBox="1">
            <a:spLocks noChangeArrowheads="1"/>
          </p:cNvSpPr>
          <p:nvPr/>
        </p:nvSpPr>
        <p:spPr bwMode="auto">
          <a:xfrm>
            <a:off x="1828800" y="4114800"/>
            <a:ext cx="533400" cy="369888"/>
          </a:xfrm>
          <a:prstGeom prst="rect">
            <a:avLst/>
          </a:prstGeom>
          <a:noFill/>
          <a:ln w="9525">
            <a:noFill/>
            <a:miter lim="800000"/>
            <a:headEnd/>
            <a:tailEnd/>
          </a:ln>
        </p:spPr>
        <p:txBody>
          <a:bodyPr>
            <a:spAutoFit/>
          </a:bodyPr>
          <a:lstStyle/>
          <a:p>
            <a:r>
              <a:rPr lang="en-US"/>
              <a:t>0</a:t>
            </a:r>
          </a:p>
        </p:txBody>
      </p:sp>
      <p:sp>
        <p:nvSpPr>
          <p:cNvPr id="10" name="TextBox 9"/>
          <p:cNvSpPr txBox="1">
            <a:spLocks noChangeArrowheads="1"/>
          </p:cNvSpPr>
          <p:nvPr/>
        </p:nvSpPr>
        <p:spPr bwMode="auto">
          <a:xfrm>
            <a:off x="1828800" y="3200400"/>
            <a:ext cx="533400" cy="369888"/>
          </a:xfrm>
          <a:prstGeom prst="rect">
            <a:avLst/>
          </a:prstGeom>
          <a:noFill/>
          <a:ln w="9525">
            <a:noFill/>
            <a:miter lim="800000"/>
            <a:headEnd/>
            <a:tailEnd/>
          </a:ln>
        </p:spPr>
        <p:txBody>
          <a:bodyPr>
            <a:spAutoFit/>
          </a:bodyPr>
          <a:lstStyle/>
          <a:p>
            <a:r>
              <a:rPr lang="en-US"/>
              <a:t>1</a:t>
            </a:r>
          </a:p>
        </p:txBody>
      </p:sp>
      <p:sp>
        <p:nvSpPr>
          <p:cNvPr id="11" name="TextBox 10"/>
          <p:cNvSpPr txBox="1">
            <a:spLocks noChangeArrowheads="1"/>
          </p:cNvSpPr>
          <p:nvPr/>
        </p:nvSpPr>
        <p:spPr bwMode="auto">
          <a:xfrm>
            <a:off x="3810000" y="1752600"/>
            <a:ext cx="533400" cy="369888"/>
          </a:xfrm>
          <a:prstGeom prst="rect">
            <a:avLst/>
          </a:prstGeom>
          <a:noFill/>
          <a:ln w="9525">
            <a:noFill/>
            <a:miter lim="800000"/>
            <a:headEnd/>
            <a:tailEnd/>
          </a:ln>
        </p:spPr>
        <p:txBody>
          <a:bodyPr>
            <a:spAutoFit/>
          </a:bodyPr>
          <a:lstStyle/>
          <a:p>
            <a:r>
              <a:rPr lang="en-US"/>
              <a:t>1</a:t>
            </a:r>
          </a:p>
        </p:txBody>
      </p:sp>
      <p:sp>
        <p:nvSpPr>
          <p:cNvPr id="12" name="TextBox 11"/>
          <p:cNvSpPr txBox="1">
            <a:spLocks noChangeArrowheads="1"/>
          </p:cNvSpPr>
          <p:nvPr/>
        </p:nvSpPr>
        <p:spPr bwMode="auto">
          <a:xfrm>
            <a:off x="3733800" y="5486400"/>
            <a:ext cx="533400" cy="369888"/>
          </a:xfrm>
          <a:prstGeom prst="rect">
            <a:avLst/>
          </a:prstGeom>
          <a:noFill/>
          <a:ln w="9525">
            <a:noFill/>
            <a:miter lim="800000"/>
            <a:headEnd/>
            <a:tailEnd/>
          </a:ln>
        </p:spPr>
        <p:txBody>
          <a:bodyPr>
            <a:spAutoFit/>
          </a:bodyPr>
          <a:lstStyle/>
          <a:p>
            <a:r>
              <a:rPr lang="en-US"/>
              <a:t>0</a:t>
            </a:r>
          </a:p>
        </p:txBody>
      </p:sp>
      <p:sp>
        <p:nvSpPr>
          <p:cNvPr id="14" name="TextBox 13"/>
          <p:cNvSpPr txBox="1">
            <a:spLocks noChangeArrowheads="1"/>
          </p:cNvSpPr>
          <p:nvPr/>
        </p:nvSpPr>
        <p:spPr bwMode="auto">
          <a:xfrm>
            <a:off x="7467600" y="5638800"/>
            <a:ext cx="533400" cy="369888"/>
          </a:xfrm>
          <a:prstGeom prst="rect">
            <a:avLst/>
          </a:prstGeom>
          <a:noFill/>
          <a:ln w="9525">
            <a:noFill/>
            <a:miter lim="800000"/>
            <a:headEnd/>
            <a:tailEnd/>
          </a:ln>
        </p:spPr>
        <p:txBody>
          <a:bodyPr>
            <a:spAutoFit/>
          </a:bodyPr>
          <a:lstStyle/>
          <a:p>
            <a:r>
              <a:rPr lang="en-US"/>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z="7200" b="1" smtClean="0"/>
              <a:t>File Systems</a:t>
            </a:r>
          </a:p>
        </p:txBody>
      </p:sp>
      <p:sp>
        <p:nvSpPr>
          <p:cNvPr id="69635" name="Content Placeholder 2"/>
          <p:cNvSpPr>
            <a:spLocks noGrp="1"/>
          </p:cNvSpPr>
          <p:nvPr>
            <p:ph idx="1"/>
          </p:nvPr>
        </p:nvSpPr>
        <p:spPr/>
        <p:txBody>
          <a:bodyPr/>
          <a:lstStyle/>
          <a:p>
            <a:pPr>
              <a:defRPr/>
            </a:pPr>
            <a:r>
              <a:rPr lang="en-US" b="1" dirty="0" smtClean="0"/>
              <a:t>FAT 16, FAT 32 and NTFS</a:t>
            </a:r>
          </a:p>
          <a:p>
            <a:pPr lvl="1">
              <a:defRPr/>
            </a:pPr>
            <a:r>
              <a:rPr lang="en-US" b="1" dirty="0" smtClean="0"/>
              <a:t>File Size = 9KB</a:t>
            </a:r>
          </a:p>
          <a:p>
            <a:pPr lvl="1">
              <a:defRPr/>
            </a:pPr>
            <a:r>
              <a:rPr lang="en-US" b="1" dirty="0" smtClean="0"/>
              <a:t>FAT 16 cluster size = 4KB</a:t>
            </a:r>
          </a:p>
          <a:p>
            <a:pPr lvl="1">
              <a:defRPr/>
            </a:pPr>
            <a:r>
              <a:rPr lang="en-US" b="1" dirty="0" smtClean="0"/>
              <a:t>FAT 32 cluster size = 2KB</a:t>
            </a:r>
          </a:p>
          <a:p>
            <a:pPr lvl="1">
              <a:defRPr/>
            </a:pPr>
            <a:r>
              <a:rPr lang="en-US" b="1" dirty="0" smtClean="0"/>
              <a:t>NTFS cluster size = 1KB</a:t>
            </a:r>
          </a:p>
          <a:p>
            <a:pPr marL="342900" lvl="1" indent="-342900">
              <a:buFontTx/>
              <a:buChar char="•"/>
              <a:defRPr/>
            </a:pPr>
            <a:r>
              <a:rPr lang="en-US" sz="3200" b="1" dirty="0" smtClean="0">
                <a:ea typeface="+mn-ea"/>
                <a:cs typeface="+mn-cs"/>
              </a:rPr>
              <a:t>Services on hard disk</a:t>
            </a:r>
          </a:p>
          <a:p>
            <a:pPr lvl="1">
              <a:defRPr/>
            </a:pPr>
            <a:r>
              <a:rPr lang="en-US" b="1" dirty="0" smtClean="0"/>
              <a:t>Fragmentation</a:t>
            </a:r>
          </a:p>
          <a:p>
            <a:pPr lvl="1">
              <a:defRPr/>
            </a:pPr>
            <a:r>
              <a:rPr lang="en-US" b="1" dirty="0" smtClean="0"/>
              <a:t>Defragmentation</a:t>
            </a:r>
          </a:p>
          <a:p>
            <a:pPr lvl="1">
              <a:defRPr/>
            </a:pPr>
            <a:r>
              <a:rPr lang="en-US" b="1" dirty="0" smtClean="0"/>
              <a:t>On Hard disk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endParaRPr lang="en-US" smtClean="0"/>
          </a:p>
        </p:txBody>
      </p:sp>
      <p:pic>
        <p:nvPicPr>
          <p:cNvPr id="55299" name="Content Placeholder 3" descr="Fig"/>
          <p:cNvPicPr>
            <a:picLocks noGrp="1" noChangeAspect="1" noChangeArrowheads="1"/>
          </p:cNvPicPr>
          <p:nvPr>
            <p:ph idx="1"/>
          </p:nvPr>
        </p:nvPicPr>
        <p:blipFill>
          <a:blip r:embed="rId2" cstate="print"/>
          <a:srcRect/>
          <a:stretch>
            <a:fillRect/>
          </a:stretch>
        </p:blipFill>
        <p:spPr>
          <a:xfrm>
            <a:off x="0" y="0"/>
            <a:ext cx="9144000" cy="6858000"/>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1470025"/>
          </a:xfrm>
        </p:spPr>
        <p:txBody>
          <a:bodyPr>
            <a:normAutofit fontScale="90000"/>
          </a:bodyPr>
          <a:lstStyle/>
          <a:p>
            <a:pPr algn="ctr">
              <a:defRPr/>
            </a:pPr>
            <a:r>
              <a:rPr lang="en-US" sz="6000" b="1" dirty="0" smtClean="0">
                <a:latin typeface="Cambria" pitchFamily="18" charset="0"/>
              </a:rPr>
              <a:t>Retrieving Data From A </a:t>
            </a:r>
            <a:r>
              <a:rPr lang="en-US" sz="6000" b="1" dirty="0" smtClean="0">
                <a:latin typeface="Cambria" pitchFamily="18" charset="0"/>
              </a:rPr>
              <a:t>Computer</a:t>
            </a:r>
            <a:br>
              <a:rPr lang="en-US" sz="6000" b="1" dirty="0" smtClean="0">
                <a:latin typeface="Cambria" pitchFamily="18" charset="0"/>
              </a:rPr>
            </a:br>
            <a:r>
              <a:rPr lang="en-US" sz="6000" b="1" dirty="0" smtClean="0">
                <a:latin typeface="Cambria" pitchFamily="18" charset="0"/>
              </a:rPr>
              <a:t/>
            </a:r>
            <a:br>
              <a:rPr lang="en-US" sz="6000" b="1" dirty="0" smtClean="0">
                <a:latin typeface="Cambria" pitchFamily="18" charset="0"/>
              </a:rPr>
            </a:br>
            <a:r>
              <a:rPr lang="en-US" dirty="0" smtClean="0"/>
              <a:t>Prepared by Dr </a:t>
            </a:r>
            <a:r>
              <a:rPr lang="en-US" dirty="0" err="1" smtClean="0"/>
              <a:t>Syed</a:t>
            </a:r>
            <a:r>
              <a:rPr lang="en-US" dirty="0" smtClean="0"/>
              <a:t> </a:t>
            </a:r>
            <a:r>
              <a:rPr lang="en-US" dirty="0" err="1" smtClean="0"/>
              <a:t>Khaldoon</a:t>
            </a:r>
            <a:r>
              <a:rPr lang="en-US" dirty="0" smtClean="0"/>
              <a:t> </a:t>
            </a:r>
            <a:r>
              <a:rPr lang="en-US" dirty="0" err="1" smtClean="0"/>
              <a:t>Khurshid</a:t>
            </a:r>
            <a:r>
              <a:rPr lang="en-US" dirty="0" smtClean="0"/>
              <a:t/>
            </a:r>
            <a:br>
              <a:rPr lang="en-US" dirty="0" smtClean="0"/>
            </a:br>
            <a:r>
              <a:rPr lang="en-US" dirty="0" smtClean="0"/>
              <a:t>Powered by Brilliant Application</a:t>
            </a:r>
            <a:r>
              <a:rPr lang="en-US" dirty="0" smtClean="0"/>
              <a:t/>
            </a:r>
            <a:br>
              <a:rPr lang="en-US" dirty="0" smtClean="0"/>
            </a:br>
            <a:r>
              <a:rPr lang="en-US" b="1" cap="all" dirty="0"/>
              <a:t/>
            </a:r>
            <a:br>
              <a:rPr lang="en-US" b="1" cap="all" dirty="0"/>
            </a:b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2"/>
          <p:cNvSpPr>
            <a:spLocks noGrp="1"/>
          </p:cNvSpPr>
          <p:nvPr>
            <p:ph idx="1"/>
          </p:nvPr>
        </p:nvSpPr>
        <p:spPr>
          <a:xfrm>
            <a:off x="457200" y="304800"/>
            <a:ext cx="8229600" cy="4191000"/>
          </a:xfrm>
        </p:spPr>
        <p:txBody>
          <a:bodyPr/>
          <a:lstStyle/>
          <a:p>
            <a:pPr algn="just"/>
            <a:r>
              <a:rPr lang="en-US" dirty="0" smtClean="0">
                <a:latin typeface="Cambria" pitchFamily="18" charset="0"/>
              </a:rPr>
              <a:t>There are various devices that can store data on a computer. For example, hard disk drives </a:t>
            </a:r>
            <a:r>
              <a:rPr lang="en-US" b="1" dirty="0" smtClean="0">
                <a:latin typeface="Cambria" pitchFamily="18" charset="0"/>
              </a:rPr>
              <a:t>(HDD), </a:t>
            </a:r>
            <a:r>
              <a:rPr lang="en-US" dirty="0" smtClean="0">
                <a:latin typeface="Cambria" pitchFamily="18" charset="0"/>
              </a:rPr>
              <a:t>solid state drives </a:t>
            </a:r>
            <a:r>
              <a:rPr lang="en-US" b="1" dirty="0" smtClean="0">
                <a:latin typeface="Cambria" pitchFamily="18" charset="0"/>
              </a:rPr>
              <a:t>(SSD), </a:t>
            </a:r>
            <a:r>
              <a:rPr lang="en-US" dirty="0" smtClean="0">
                <a:latin typeface="Cambria" pitchFamily="18" charset="0"/>
              </a:rPr>
              <a:t>random access memory </a:t>
            </a:r>
            <a:r>
              <a:rPr lang="en-US" b="1" dirty="0" smtClean="0">
                <a:latin typeface="Cambria" pitchFamily="18" charset="0"/>
              </a:rPr>
              <a:t>(RAM) </a:t>
            </a:r>
            <a:r>
              <a:rPr lang="en-US" dirty="0" smtClean="0">
                <a:latin typeface="Cambria" pitchFamily="18" charset="0"/>
              </a:rPr>
              <a:t>modules, optical disks and drives, etc. We will go over key characteristics that are important from the software’s point of view.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https://ds055uzetaobb.cloudfront.net/brioche/uploads/EsIGhe5khe-group.svg?width=1500"/>
          <p:cNvPicPr>
            <a:picLocks noChangeAspect="1" noChangeArrowheads="1"/>
          </p:cNvPicPr>
          <p:nvPr/>
        </p:nvPicPr>
        <p:blipFill>
          <a:blip r:embed="rId2" cstate="print"/>
          <a:srcRect/>
          <a:stretch>
            <a:fillRect/>
          </a:stretch>
        </p:blipFill>
        <p:spPr bwMode="auto">
          <a:xfrm>
            <a:off x="914400" y="762000"/>
            <a:ext cx="6477000" cy="576897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ntent Placeholder 2"/>
          <p:cNvSpPr>
            <a:spLocks noGrp="1"/>
          </p:cNvSpPr>
          <p:nvPr>
            <p:ph idx="1"/>
          </p:nvPr>
        </p:nvSpPr>
        <p:spPr>
          <a:xfrm>
            <a:off x="457200" y="304800"/>
            <a:ext cx="8229600" cy="5821363"/>
          </a:xfrm>
        </p:spPr>
        <p:txBody>
          <a:bodyPr/>
          <a:lstStyle/>
          <a:p>
            <a:pPr algn="just"/>
            <a:r>
              <a:rPr lang="en-US" dirty="0" smtClean="0">
                <a:latin typeface="Cambria" pitchFamily="18" charset="0"/>
              </a:rPr>
              <a:t>CDs, DVDs, and </a:t>
            </a:r>
            <a:r>
              <a:rPr lang="en-US" dirty="0" err="1" smtClean="0">
                <a:latin typeface="Cambria" pitchFamily="18" charset="0"/>
              </a:rPr>
              <a:t>Blu</a:t>
            </a:r>
            <a:r>
              <a:rPr lang="en-US" dirty="0" smtClean="0">
                <a:latin typeface="Cambria" pitchFamily="18" charset="0"/>
              </a:rPr>
              <a:t>-rays are optical disks that can hold  </a:t>
            </a:r>
            <a:r>
              <a:rPr lang="en-US" b="1" dirty="0" smtClean="0">
                <a:latin typeface="Cambria" pitchFamily="18" charset="0"/>
              </a:rPr>
              <a:t>(700MB−50 GB)</a:t>
            </a:r>
            <a:r>
              <a:rPr lang="en-US" dirty="0" smtClean="0">
                <a:latin typeface="Cambria" pitchFamily="18" charset="0"/>
              </a:rPr>
              <a:t> of data, and are often used to distribute music, movies, and game software. ROM disks such as </a:t>
            </a:r>
            <a:r>
              <a:rPr lang="en-US" b="1" dirty="0" smtClean="0">
                <a:latin typeface="Cambria" pitchFamily="18" charset="0"/>
              </a:rPr>
              <a:t>DVD-ROM</a:t>
            </a:r>
            <a:r>
              <a:rPr lang="en-US" dirty="0" smtClean="0">
                <a:latin typeface="Cambria" pitchFamily="18" charset="0"/>
              </a:rPr>
              <a:t> are read-only and the stored data cannot be changed or overwritten. Rewritable disks such as </a:t>
            </a:r>
            <a:r>
              <a:rPr lang="en-US" b="1" dirty="0" smtClean="0">
                <a:latin typeface="Cambria" pitchFamily="18" charset="0"/>
              </a:rPr>
              <a:t>DVD-RAM</a:t>
            </a:r>
            <a:r>
              <a:rPr lang="en-US" dirty="0" smtClean="0">
                <a:latin typeface="Cambria" pitchFamily="18" charset="0"/>
              </a:rPr>
              <a:t> disks are read-write and the stored data can be changed or overwritten.</a:t>
            </a:r>
          </a:p>
        </p:txBody>
      </p:sp>
      <p:sp>
        <p:nvSpPr>
          <p:cNvPr id="59395" name="AutoShape 2" descr="https://ds055uzetaobb.cloudfront.net/brioche/uploads/6kIsH6LZIX-dvd.svg?width=1500"/>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pic>
        <p:nvPicPr>
          <p:cNvPr id="123908" name="Picture 4" descr="https://ds055uzetaobb.cloudfront.net/brioche/uploads/6kIsH6LZIX-dvd.svg?width=1500"/>
          <p:cNvPicPr>
            <a:picLocks noChangeAspect="1" noChangeArrowheads="1"/>
          </p:cNvPicPr>
          <p:nvPr/>
        </p:nvPicPr>
        <p:blipFill>
          <a:blip r:embed="rId2" cstate="print"/>
          <a:srcRect/>
          <a:stretch>
            <a:fillRect/>
          </a:stretch>
        </p:blipFill>
        <p:spPr bwMode="auto">
          <a:xfrm>
            <a:off x="5562600" y="4267200"/>
            <a:ext cx="1905000" cy="21939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23908"/>
                                        </p:tgtEl>
                                        <p:attrNameLst>
                                          <p:attrName>style.visibility</p:attrName>
                                        </p:attrNameLst>
                                      </p:cBhvr>
                                      <p:to>
                                        <p:strVal val="visible"/>
                                      </p:to>
                                    </p:set>
                                    <p:animEffect transition="in" filter="wipe(down)">
                                      <p:cBhvr>
                                        <p:cTn id="7" dur="580">
                                          <p:stCondLst>
                                            <p:cond delay="0"/>
                                          </p:stCondLst>
                                        </p:cTn>
                                        <p:tgtEl>
                                          <p:spTgt spid="123908"/>
                                        </p:tgtEl>
                                      </p:cBhvr>
                                    </p:animEffect>
                                    <p:anim calcmode="lin" valueType="num">
                                      <p:cBhvr>
                                        <p:cTn id="8" dur="1822" tmFilter="0,0; 0.14,0.36; 0.43,0.73; 0.71,0.91; 1.0,1.0">
                                          <p:stCondLst>
                                            <p:cond delay="0"/>
                                          </p:stCondLst>
                                        </p:cTn>
                                        <p:tgtEl>
                                          <p:spTgt spid="12390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390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390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390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3908"/>
                                        </p:tgtEl>
                                        <p:attrNameLst>
                                          <p:attrName>ppt_y</p:attrName>
                                        </p:attrNameLst>
                                      </p:cBhvr>
                                      <p:tavLst>
                                        <p:tav tm="0" fmla="#ppt_y-sin(pi*$)/81">
                                          <p:val>
                                            <p:fltVal val="0"/>
                                          </p:val>
                                        </p:tav>
                                        <p:tav tm="100000">
                                          <p:val>
                                            <p:fltVal val="1"/>
                                          </p:val>
                                        </p:tav>
                                      </p:tavLst>
                                    </p:anim>
                                    <p:animScale>
                                      <p:cBhvr>
                                        <p:cTn id="13" dur="26">
                                          <p:stCondLst>
                                            <p:cond delay="650"/>
                                          </p:stCondLst>
                                        </p:cTn>
                                        <p:tgtEl>
                                          <p:spTgt spid="123908"/>
                                        </p:tgtEl>
                                      </p:cBhvr>
                                      <p:to x="100000" y="60000"/>
                                    </p:animScale>
                                    <p:animScale>
                                      <p:cBhvr>
                                        <p:cTn id="14" dur="166" decel="50000">
                                          <p:stCondLst>
                                            <p:cond delay="676"/>
                                          </p:stCondLst>
                                        </p:cTn>
                                        <p:tgtEl>
                                          <p:spTgt spid="123908"/>
                                        </p:tgtEl>
                                      </p:cBhvr>
                                      <p:to x="100000" y="100000"/>
                                    </p:animScale>
                                    <p:animScale>
                                      <p:cBhvr>
                                        <p:cTn id="15" dur="26">
                                          <p:stCondLst>
                                            <p:cond delay="1312"/>
                                          </p:stCondLst>
                                        </p:cTn>
                                        <p:tgtEl>
                                          <p:spTgt spid="123908"/>
                                        </p:tgtEl>
                                      </p:cBhvr>
                                      <p:to x="100000" y="80000"/>
                                    </p:animScale>
                                    <p:animScale>
                                      <p:cBhvr>
                                        <p:cTn id="16" dur="166" decel="50000">
                                          <p:stCondLst>
                                            <p:cond delay="1338"/>
                                          </p:stCondLst>
                                        </p:cTn>
                                        <p:tgtEl>
                                          <p:spTgt spid="123908"/>
                                        </p:tgtEl>
                                      </p:cBhvr>
                                      <p:to x="100000" y="100000"/>
                                    </p:animScale>
                                    <p:animScale>
                                      <p:cBhvr>
                                        <p:cTn id="17" dur="26">
                                          <p:stCondLst>
                                            <p:cond delay="1642"/>
                                          </p:stCondLst>
                                        </p:cTn>
                                        <p:tgtEl>
                                          <p:spTgt spid="123908"/>
                                        </p:tgtEl>
                                      </p:cBhvr>
                                      <p:to x="100000" y="90000"/>
                                    </p:animScale>
                                    <p:animScale>
                                      <p:cBhvr>
                                        <p:cTn id="18" dur="166" decel="50000">
                                          <p:stCondLst>
                                            <p:cond delay="1668"/>
                                          </p:stCondLst>
                                        </p:cTn>
                                        <p:tgtEl>
                                          <p:spTgt spid="123908"/>
                                        </p:tgtEl>
                                      </p:cBhvr>
                                      <p:to x="100000" y="100000"/>
                                    </p:animScale>
                                    <p:animScale>
                                      <p:cBhvr>
                                        <p:cTn id="19" dur="26">
                                          <p:stCondLst>
                                            <p:cond delay="1808"/>
                                          </p:stCondLst>
                                        </p:cTn>
                                        <p:tgtEl>
                                          <p:spTgt spid="123908"/>
                                        </p:tgtEl>
                                      </p:cBhvr>
                                      <p:to x="100000" y="95000"/>
                                    </p:animScale>
                                    <p:animScale>
                                      <p:cBhvr>
                                        <p:cTn id="20" dur="166" decel="50000">
                                          <p:stCondLst>
                                            <p:cond delay="1834"/>
                                          </p:stCondLst>
                                        </p:cTn>
                                        <p:tgtEl>
                                          <p:spTgt spid="12390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p:cNvSpPr>
            <a:spLocks noGrp="1"/>
          </p:cNvSpPr>
          <p:nvPr>
            <p:ph idx="1"/>
          </p:nvPr>
        </p:nvSpPr>
        <p:spPr>
          <a:xfrm>
            <a:off x="457200" y="304800"/>
            <a:ext cx="8229600" cy="2667000"/>
          </a:xfrm>
        </p:spPr>
        <p:txBody>
          <a:bodyPr/>
          <a:lstStyle/>
          <a:p>
            <a:pPr algn="just"/>
            <a:r>
              <a:rPr lang="en-US" dirty="0" smtClean="0">
                <a:solidFill>
                  <a:srgbClr val="FF0000"/>
                </a:solidFill>
                <a:latin typeface="Cambria" pitchFamily="18" charset="0"/>
              </a:rPr>
              <a:t>Assume that there is a video game software distributed on DVD-ROM disks. From the following, what is correct regarding the typical use of optical disks when distributing video game software?</a:t>
            </a:r>
          </a:p>
        </p:txBody>
      </p:sp>
      <p:pic>
        <p:nvPicPr>
          <p:cNvPr id="60419" name="Picture 1"/>
          <p:cNvPicPr>
            <a:picLocks noChangeAspect="1" noChangeArrowheads="1"/>
          </p:cNvPicPr>
          <p:nvPr/>
        </p:nvPicPr>
        <p:blipFill>
          <a:blip r:embed="rId2" cstate="print"/>
          <a:srcRect/>
          <a:stretch>
            <a:fillRect/>
          </a:stretch>
        </p:blipFill>
        <p:spPr bwMode="auto">
          <a:xfrm>
            <a:off x="2438400" y="3048000"/>
            <a:ext cx="3962400" cy="3611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2"/>
          <p:cNvSpPr>
            <a:spLocks noGrp="1"/>
          </p:cNvSpPr>
          <p:nvPr>
            <p:ph idx="1"/>
          </p:nvPr>
        </p:nvSpPr>
        <p:spPr>
          <a:xfrm>
            <a:off x="457200" y="304800"/>
            <a:ext cx="8229600" cy="5821363"/>
          </a:xfrm>
        </p:spPr>
        <p:txBody>
          <a:bodyPr/>
          <a:lstStyle/>
          <a:p>
            <a:pPr algn="just"/>
            <a:r>
              <a:rPr lang="en-US" dirty="0" smtClean="0">
                <a:solidFill>
                  <a:srgbClr val="00B050"/>
                </a:solidFill>
                <a:latin typeface="Cambria" pitchFamily="18" charset="0"/>
              </a:rPr>
              <a:t>Correct answer: </a:t>
            </a:r>
            <a:r>
              <a:rPr lang="en-US" b="1" dirty="0" smtClean="0">
                <a:solidFill>
                  <a:srgbClr val="00B050"/>
                </a:solidFill>
                <a:latin typeface="Cambria" pitchFamily="18" charset="0"/>
              </a:rPr>
              <a:t>Game results or play data can be saved on other writable media but not on the read-only DVD-ROM disk</a:t>
            </a:r>
            <a:endParaRPr lang="en-US" dirty="0" smtClean="0">
              <a:solidFill>
                <a:srgbClr val="00B050"/>
              </a:solidFill>
              <a:latin typeface="Cambria" pitchFamily="18" charset="0"/>
            </a:endParaRPr>
          </a:p>
          <a:p>
            <a:pPr algn="just"/>
            <a:r>
              <a:rPr lang="en-US" dirty="0" smtClean="0">
                <a:latin typeface="Cambria" pitchFamily="18" charset="0"/>
              </a:rPr>
              <a:t>The cost to produce optical disks is low considering the large amount of content that they can hold. Since DVD-ROM disks are read-only, the content stored on it cannot be changed. Game results or play data are often saved on other media such as memory cards, hard disk drives, etc.</a:t>
            </a:r>
          </a:p>
          <a:p>
            <a:endParaRPr 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2"/>
          <p:cNvSpPr>
            <a:spLocks noGrp="1"/>
          </p:cNvSpPr>
          <p:nvPr>
            <p:ph idx="1"/>
          </p:nvPr>
        </p:nvSpPr>
        <p:spPr>
          <a:xfrm>
            <a:off x="457200" y="304800"/>
            <a:ext cx="8229600" cy="3962400"/>
          </a:xfrm>
        </p:spPr>
        <p:txBody>
          <a:bodyPr/>
          <a:lstStyle/>
          <a:p>
            <a:pPr algn="just"/>
            <a:r>
              <a:rPr lang="en-US" sz="2800" b="1" dirty="0" smtClean="0">
                <a:latin typeface="Cambria" pitchFamily="18" charset="0"/>
              </a:rPr>
              <a:t>HDDs are spinning magnetic disks </a:t>
            </a:r>
            <a:r>
              <a:rPr lang="en-US" sz="2800" dirty="0" smtClean="0">
                <a:latin typeface="Cambria" pitchFamily="18" charset="0"/>
              </a:rPr>
              <a:t>that can hold up to a few TB of data. They are often used as the main storage on computers to hold files and folders. The data access speed is fast for sequential accesses and becomes slower for random access. </a:t>
            </a:r>
            <a:r>
              <a:rPr lang="en-US" sz="2800" b="1" dirty="0" smtClean="0">
                <a:latin typeface="Cambria" pitchFamily="18" charset="0"/>
              </a:rPr>
              <a:t>Sequential access is reading or writing from a continuous chunk of data. Random access is reading or writing from different places on the disk.</a:t>
            </a:r>
          </a:p>
        </p:txBody>
      </p:sp>
      <p:pic>
        <p:nvPicPr>
          <p:cNvPr id="62467" name="Picture 2" descr="https://ds055uzetaobb.cloudfront.net/brioche/uploads/UnkrGQKv1j-hdd.svg?width=1500"/>
          <p:cNvPicPr>
            <a:picLocks noChangeAspect="1" noChangeArrowheads="1"/>
          </p:cNvPicPr>
          <p:nvPr/>
        </p:nvPicPr>
        <p:blipFill>
          <a:blip r:embed="rId2" cstate="print"/>
          <a:srcRect/>
          <a:stretch>
            <a:fillRect/>
          </a:stretch>
        </p:blipFill>
        <p:spPr bwMode="auto">
          <a:xfrm>
            <a:off x="4114800" y="3886200"/>
            <a:ext cx="3992563" cy="2771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3657600"/>
          </a:xfrm>
        </p:spPr>
        <p:txBody>
          <a:bodyPr>
            <a:normAutofit fontScale="92500" lnSpcReduction="20000"/>
          </a:bodyPr>
          <a:lstStyle/>
          <a:p>
            <a:pPr algn="just">
              <a:defRPr/>
            </a:pPr>
            <a:r>
              <a:rPr lang="en-US" sz="2800" b="1" dirty="0" smtClean="0">
                <a:solidFill>
                  <a:srgbClr val="FF0000"/>
                </a:solidFill>
                <a:latin typeface="Cambria" pitchFamily="18" charset="0"/>
              </a:rPr>
              <a:t>Given an HDD where the sequential access speed is 100 MB/s, which has an overhead of 10 ms when accessing a different place (random access overhead), and assuming that files are placed randomly within the drive and each file is stored continuously without any fragmentation, which of the following is correct regarding the speed of (A) and (B)?</a:t>
            </a:r>
          </a:p>
          <a:p>
            <a:pPr algn="just">
              <a:defRPr/>
            </a:pPr>
            <a:r>
              <a:rPr lang="en-US" sz="2800" dirty="0" smtClean="0">
                <a:latin typeface="Cambria" pitchFamily="18" charset="0"/>
              </a:rPr>
              <a:t>(A) read 200 files, 50 KB each (10 MB total)</a:t>
            </a:r>
          </a:p>
          <a:p>
            <a:pPr algn="just">
              <a:defRPr/>
            </a:pPr>
            <a:r>
              <a:rPr lang="en-US" sz="2800" dirty="0" smtClean="0">
                <a:latin typeface="Cambria" pitchFamily="18" charset="0"/>
              </a:rPr>
              <a:t>(B) read 20 files, 500 KB each (10 MB total)</a:t>
            </a:r>
          </a:p>
          <a:p>
            <a:pPr algn="just">
              <a:defRPr/>
            </a:pPr>
            <a:endParaRPr lang="en-US" sz="2800" dirty="0" smtClean="0">
              <a:latin typeface="Cambria" pitchFamily="18" charset="0"/>
            </a:endParaRPr>
          </a:p>
          <a:p>
            <a:pPr>
              <a:defRPr/>
            </a:pPr>
            <a:endParaRPr lang="en-US" dirty="0"/>
          </a:p>
        </p:txBody>
      </p:sp>
      <p:pic>
        <p:nvPicPr>
          <p:cNvPr id="63491" name="Picture 1"/>
          <p:cNvPicPr>
            <a:picLocks noChangeAspect="1" noChangeArrowheads="1"/>
          </p:cNvPicPr>
          <p:nvPr/>
        </p:nvPicPr>
        <p:blipFill>
          <a:blip r:embed="rId2" cstate="print"/>
          <a:srcRect/>
          <a:stretch>
            <a:fillRect/>
          </a:stretch>
        </p:blipFill>
        <p:spPr bwMode="auto">
          <a:xfrm>
            <a:off x="2133600" y="3962400"/>
            <a:ext cx="4419600" cy="2841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z="6000" smtClean="0"/>
              <a:t>Solution:</a:t>
            </a:r>
          </a:p>
        </p:txBody>
      </p:sp>
      <p:pic>
        <p:nvPicPr>
          <p:cNvPr id="28675" name="Picture 5" descr="Fig"/>
          <p:cNvPicPr>
            <a:picLocks noGrp="1" noChangeAspect="1" noChangeArrowheads="1"/>
          </p:cNvPicPr>
          <p:nvPr>
            <p:ph idx="1"/>
          </p:nvPr>
        </p:nvPicPr>
        <p:blipFill>
          <a:blip r:embed="rId2" cstate="print"/>
          <a:srcRect/>
          <a:stretch>
            <a:fillRect/>
          </a:stretch>
        </p:blipFill>
        <p:spPr>
          <a:xfrm>
            <a:off x="838200" y="1828800"/>
            <a:ext cx="7391400" cy="3962400"/>
          </a:xfrm>
          <a:noFill/>
        </p:spPr>
      </p:pic>
      <p:sp>
        <p:nvSpPr>
          <p:cNvPr id="5" name="TextBox 4"/>
          <p:cNvSpPr txBox="1">
            <a:spLocks noChangeArrowheads="1"/>
          </p:cNvSpPr>
          <p:nvPr/>
        </p:nvSpPr>
        <p:spPr bwMode="auto">
          <a:xfrm>
            <a:off x="1143000" y="2209800"/>
            <a:ext cx="533400" cy="369888"/>
          </a:xfrm>
          <a:prstGeom prst="rect">
            <a:avLst/>
          </a:prstGeom>
          <a:noFill/>
          <a:ln w="9525">
            <a:noFill/>
            <a:miter lim="800000"/>
            <a:headEnd/>
            <a:tailEnd/>
          </a:ln>
        </p:spPr>
        <p:txBody>
          <a:bodyPr>
            <a:spAutoFit/>
          </a:bodyPr>
          <a:lstStyle/>
          <a:p>
            <a:r>
              <a:rPr lang="en-US"/>
              <a:t>0</a:t>
            </a:r>
          </a:p>
        </p:txBody>
      </p:sp>
      <p:sp>
        <p:nvSpPr>
          <p:cNvPr id="6" name="TextBox 5"/>
          <p:cNvSpPr txBox="1">
            <a:spLocks noChangeArrowheads="1"/>
          </p:cNvSpPr>
          <p:nvPr/>
        </p:nvSpPr>
        <p:spPr bwMode="auto">
          <a:xfrm>
            <a:off x="6019800" y="5486400"/>
            <a:ext cx="533400" cy="369888"/>
          </a:xfrm>
          <a:prstGeom prst="rect">
            <a:avLst/>
          </a:prstGeom>
          <a:noFill/>
          <a:ln w="9525">
            <a:noFill/>
            <a:miter lim="800000"/>
            <a:headEnd/>
            <a:tailEnd/>
          </a:ln>
        </p:spPr>
        <p:txBody>
          <a:bodyPr>
            <a:spAutoFit/>
          </a:bodyPr>
          <a:lstStyle/>
          <a:p>
            <a:r>
              <a:rPr lang="en-US"/>
              <a:t>1</a:t>
            </a:r>
          </a:p>
        </p:txBody>
      </p:sp>
      <p:sp>
        <p:nvSpPr>
          <p:cNvPr id="7" name="TextBox 6"/>
          <p:cNvSpPr txBox="1">
            <a:spLocks noChangeArrowheads="1"/>
          </p:cNvSpPr>
          <p:nvPr/>
        </p:nvSpPr>
        <p:spPr bwMode="auto">
          <a:xfrm>
            <a:off x="990600" y="5791200"/>
            <a:ext cx="533400" cy="369888"/>
          </a:xfrm>
          <a:prstGeom prst="rect">
            <a:avLst/>
          </a:prstGeom>
          <a:noFill/>
          <a:ln w="9525">
            <a:noFill/>
            <a:miter lim="800000"/>
            <a:headEnd/>
            <a:tailEnd/>
          </a:ln>
        </p:spPr>
        <p:txBody>
          <a:bodyPr>
            <a:spAutoFit/>
          </a:bodyPr>
          <a:lstStyle/>
          <a:p>
            <a:r>
              <a:rPr lang="en-US"/>
              <a:t>0</a:t>
            </a:r>
          </a:p>
        </p:txBody>
      </p:sp>
      <p:sp>
        <p:nvSpPr>
          <p:cNvPr id="8" name="TextBox 7"/>
          <p:cNvSpPr txBox="1">
            <a:spLocks noChangeArrowheads="1"/>
          </p:cNvSpPr>
          <p:nvPr/>
        </p:nvSpPr>
        <p:spPr bwMode="auto">
          <a:xfrm>
            <a:off x="6172200" y="1905000"/>
            <a:ext cx="533400" cy="369888"/>
          </a:xfrm>
          <a:prstGeom prst="rect">
            <a:avLst/>
          </a:prstGeom>
          <a:noFill/>
          <a:ln w="9525">
            <a:noFill/>
            <a:miter lim="800000"/>
            <a:headEnd/>
            <a:tailEnd/>
          </a:ln>
        </p:spPr>
        <p:txBody>
          <a:bodyPr>
            <a:spAutoFit/>
          </a:bodyPr>
          <a:lstStyle/>
          <a:p>
            <a:r>
              <a:rPr lang="en-US"/>
              <a:t>0</a:t>
            </a:r>
          </a:p>
        </p:txBody>
      </p:sp>
      <p:sp>
        <p:nvSpPr>
          <p:cNvPr id="9" name="TextBox 8"/>
          <p:cNvSpPr txBox="1">
            <a:spLocks noChangeArrowheads="1"/>
          </p:cNvSpPr>
          <p:nvPr/>
        </p:nvSpPr>
        <p:spPr bwMode="auto">
          <a:xfrm>
            <a:off x="1828800" y="4114800"/>
            <a:ext cx="533400" cy="369888"/>
          </a:xfrm>
          <a:prstGeom prst="rect">
            <a:avLst/>
          </a:prstGeom>
          <a:noFill/>
          <a:ln w="9525">
            <a:noFill/>
            <a:miter lim="800000"/>
            <a:headEnd/>
            <a:tailEnd/>
          </a:ln>
        </p:spPr>
        <p:txBody>
          <a:bodyPr>
            <a:spAutoFit/>
          </a:bodyPr>
          <a:lstStyle/>
          <a:p>
            <a:r>
              <a:rPr lang="en-US"/>
              <a:t>0</a:t>
            </a:r>
          </a:p>
        </p:txBody>
      </p:sp>
      <p:sp>
        <p:nvSpPr>
          <p:cNvPr id="28681" name="TextBox 9"/>
          <p:cNvSpPr txBox="1">
            <a:spLocks noChangeArrowheads="1"/>
          </p:cNvSpPr>
          <p:nvPr/>
        </p:nvSpPr>
        <p:spPr bwMode="auto">
          <a:xfrm>
            <a:off x="1828800" y="3200400"/>
            <a:ext cx="533400" cy="369888"/>
          </a:xfrm>
          <a:prstGeom prst="rect">
            <a:avLst/>
          </a:prstGeom>
          <a:noFill/>
          <a:ln w="9525">
            <a:noFill/>
            <a:miter lim="800000"/>
            <a:headEnd/>
            <a:tailEnd/>
          </a:ln>
        </p:spPr>
        <p:txBody>
          <a:bodyPr>
            <a:spAutoFit/>
          </a:bodyPr>
          <a:lstStyle/>
          <a:p>
            <a:r>
              <a:rPr lang="en-US"/>
              <a:t>1</a:t>
            </a:r>
          </a:p>
        </p:txBody>
      </p:sp>
      <p:sp>
        <p:nvSpPr>
          <p:cNvPr id="11" name="TextBox 10"/>
          <p:cNvSpPr txBox="1">
            <a:spLocks noChangeArrowheads="1"/>
          </p:cNvSpPr>
          <p:nvPr/>
        </p:nvSpPr>
        <p:spPr bwMode="auto">
          <a:xfrm>
            <a:off x="3810000" y="1752600"/>
            <a:ext cx="533400" cy="369888"/>
          </a:xfrm>
          <a:prstGeom prst="rect">
            <a:avLst/>
          </a:prstGeom>
          <a:noFill/>
          <a:ln w="9525">
            <a:noFill/>
            <a:miter lim="800000"/>
            <a:headEnd/>
            <a:tailEnd/>
          </a:ln>
        </p:spPr>
        <p:txBody>
          <a:bodyPr>
            <a:spAutoFit/>
          </a:bodyPr>
          <a:lstStyle/>
          <a:p>
            <a:r>
              <a:rPr lang="en-US"/>
              <a:t>1</a:t>
            </a:r>
          </a:p>
        </p:txBody>
      </p:sp>
      <p:sp>
        <p:nvSpPr>
          <p:cNvPr id="12" name="TextBox 11"/>
          <p:cNvSpPr txBox="1">
            <a:spLocks noChangeArrowheads="1"/>
          </p:cNvSpPr>
          <p:nvPr/>
        </p:nvSpPr>
        <p:spPr bwMode="auto">
          <a:xfrm>
            <a:off x="3733800" y="5486400"/>
            <a:ext cx="533400" cy="369888"/>
          </a:xfrm>
          <a:prstGeom prst="rect">
            <a:avLst/>
          </a:prstGeom>
          <a:noFill/>
          <a:ln w="9525">
            <a:noFill/>
            <a:miter lim="800000"/>
            <a:headEnd/>
            <a:tailEnd/>
          </a:ln>
        </p:spPr>
        <p:txBody>
          <a:bodyPr>
            <a:spAutoFit/>
          </a:bodyPr>
          <a:lstStyle/>
          <a:p>
            <a:r>
              <a:rPr lang="en-US"/>
              <a:t>0</a:t>
            </a:r>
          </a:p>
        </p:txBody>
      </p:sp>
      <p:sp>
        <p:nvSpPr>
          <p:cNvPr id="28684" name="TextBox 13"/>
          <p:cNvSpPr txBox="1">
            <a:spLocks noChangeArrowheads="1"/>
          </p:cNvSpPr>
          <p:nvPr/>
        </p:nvSpPr>
        <p:spPr bwMode="auto">
          <a:xfrm>
            <a:off x="7467600" y="5638800"/>
            <a:ext cx="533400" cy="369888"/>
          </a:xfrm>
          <a:prstGeom prst="rect">
            <a:avLst/>
          </a:prstGeom>
          <a:noFill/>
          <a:ln w="9525">
            <a:noFill/>
            <a:miter lim="800000"/>
            <a:headEnd/>
            <a:tailEnd/>
          </a:ln>
        </p:spPr>
        <p:txBody>
          <a:bodyPr>
            <a:spAutoFit/>
          </a:bodyPr>
          <a:lstStyle/>
          <a:p>
            <a:r>
              <a:rPr lang="en-US"/>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1" grpId="0"/>
      <p:bldP spid="1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1"/>
          <p:cNvPicPr>
            <a:picLocks noChangeAspect="1" noChangeArrowheads="1"/>
          </p:cNvPicPr>
          <p:nvPr/>
        </p:nvPicPr>
        <p:blipFill>
          <a:blip r:embed="rId2" cstate="print"/>
          <a:srcRect/>
          <a:stretch>
            <a:fillRect/>
          </a:stretch>
        </p:blipFill>
        <p:spPr bwMode="auto">
          <a:xfrm>
            <a:off x="762000" y="457200"/>
            <a:ext cx="7620000" cy="579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lgn="just">
              <a:defRPr/>
            </a:pPr>
            <a:r>
              <a:rPr lang="en-US" dirty="0" smtClean="0">
                <a:solidFill>
                  <a:srgbClr val="0070C0"/>
                </a:solidFill>
                <a:latin typeface="Cambria" pitchFamily="18" charset="0"/>
              </a:rPr>
              <a:t>RAM is a semiconductor module that stores data within an integrated circuit that can hold up to a few GB of data. RAM is typically about 100 times faster than HDDs, and about 100 times more expensive for the same amount of data capacity</a:t>
            </a:r>
            <a:r>
              <a:rPr lang="en-US" dirty="0" smtClean="0">
                <a:latin typeface="Cambria" pitchFamily="18" charset="0"/>
              </a:rPr>
              <a:t>. RAM does not have a significant speed decrease on random access. </a:t>
            </a:r>
            <a:r>
              <a:rPr lang="en-US" b="1" dirty="0" smtClean="0">
                <a:latin typeface="Cambria" pitchFamily="18" charset="0"/>
              </a:rPr>
              <a:t>RAM is a volatile memory which can only hold data when power is provided, and will lose data when power is removed. </a:t>
            </a:r>
            <a:r>
              <a:rPr lang="en-US" dirty="0" smtClean="0">
                <a:latin typeface="Cambria" pitchFamily="18" charset="0"/>
              </a:rPr>
              <a:t>Devices like HDDs and DVDs are non-volatile since they can hold data when power is removed.</a:t>
            </a:r>
            <a:endParaRPr lang="en-US" dirty="0">
              <a:latin typeface="Cambria"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2"/>
          <p:cNvSpPr>
            <a:spLocks noGrp="1"/>
          </p:cNvSpPr>
          <p:nvPr>
            <p:ph idx="1"/>
          </p:nvPr>
        </p:nvSpPr>
        <p:spPr>
          <a:xfrm>
            <a:off x="457200" y="304800"/>
            <a:ext cx="8229600" cy="1143000"/>
          </a:xfrm>
        </p:spPr>
        <p:txBody>
          <a:bodyPr/>
          <a:lstStyle/>
          <a:p>
            <a:pPr algn="just"/>
            <a:r>
              <a:rPr lang="en-US" dirty="0" smtClean="0">
                <a:solidFill>
                  <a:srgbClr val="FF0000"/>
                </a:solidFill>
                <a:latin typeface="Cambria" pitchFamily="18" charset="0"/>
              </a:rPr>
              <a:t>From the following, what is correct regarding volatility of devices?</a:t>
            </a:r>
          </a:p>
        </p:txBody>
      </p:sp>
      <p:pic>
        <p:nvPicPr>
          <p:cNvPr id="66563" name="Picture 1"/>
          <p:cNvPicPr>
            <a:picLocks noChangeAspect="1" noChangeArrowheads="1"/>
          </p:cNvPicPr>
          <p:nvPr/>
        </p:nvPicPr>
        <p:blipFill>
          <a:blip r:embed="rId2" cstate="print"/>
          <a:srcRect/>
          <a:stretch>
            <a:fillRect/>
          </a:stretch>
        </p:blipFill>
        <p:spPr bwMode="auto">
          <a:xfrm>
            <a:off x="1371600" y="1490663"/>
            <a:ext cx="6553200" cy="4757737"/>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1371600" y="5181600"/>
            <a:ext cx="6553200" cy="1476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lgn="just">
              <a:defRPr/>
            </a:pPr>
            <a:r>
              <a:rPr lang="en-US" dirty="0" smtClean="0">
                <a:latin typeface="Cambria" pitchFamily="18" charset="0"/>
              </a:rPr>
              <a:t>Considering characteristics such as data capacity, access speed, volatility, read-only or read-write, the modern computer architecture uses HDDs or SSDs to store permanent data, and RAM for intermediate data</a:t>
            </a:r>
            <a:r>
              <a:rPr lang="en-US" b="1" dirty="0" smtClean="0">
                <a:solidFill>
                  <a:srgbClr val="00B050"/>
                </a:solidFill>
                <a:latin typeface="Cambria" pitchFamily="18" charset="0"/>
              </a:rPr>
              <a:t>. Programs will load files from the HDD or SSD to RAM, use RAM to calculate, and store necessary data in files on the HDD or SSD.</a:t>
            </a:r>
            <a:r>
              <a:rPr lang="en-US" dirty="0" smtClean="0">
                <a:latin typeface="Cambria" pitchFamily="18" charset="0"/>
              </a:rPr>
              <a:t> RAM is accessed frequently from programs, and therefore it is called the “main memory”. In practical programming environments, when we use the word “memory”, we often mean RAM.</a:t>
            </a:r>
          </a:p>
          <a:p>
            <a:pPr>
              <a:defRPr/>
            </a:pPr>
            <a:endParaRPr lang="en-US" dirty="0">
              <a:latin typeface="Cambria"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ntent Placeholder 2"/>
          <p:cNvSpPr>
            <a:spLocks noGrp="1"/>
          </p:cNvSpPr>
          <p:nvPr>
            <p:ph idx="1"/>
          </p:nvPr>
        </p:nvSpPr>
        <p:spPr>
          <a:xfrm>
            <a:off x="457200" y="304800"/>
            <a:ext cx="8229600" cy="5821363"/>
          </a:xfrm>
        </p:spPr>
        <p:txBody>
          <a:bodyPr/>
          <a:lstStyle/>
          <a:p>
            <a:pPr algn="just"/>
            <a:r>
              <a:rPr lang="en-US" dirty="0" smtClean="0">
                <a:solidFill>
                  <a:srgbClr val="FF0000"/>
                </a:solidFill>
                <a:latin typeface="Cambria" pitchFamily="18" charset="0"/>
              </a:rPr>
              <a:t>Given RAM and HDD where the access speed is 10 GB/s and 100 MB/s respectively, we want to read a 3MB file 25 times. Ignoring random access overhead and the cost of writing to RAM, which answer is correct regarding the speed of (A) and (B)?</a:t>
            </a:r>
          </a:p>
          <a:p>
            <a:pPr algn="just"/>
            <a:r>
              <a:rPr lang="en-US" dirty="0" smtClean="0">
                <a:latin typeface="Cambria" pitchFamily="18" charset="0"/>
              </a:rPr>
              <a:t>(A) load the file from the HDD to RAM once, and read from RAM 25 times.</a:t>
            </a:r>
          </a:p>
          <a:p>
            <a:pPr algn="just"/>
            <a:r>
              <a:rPr lang="en-US" dirty="0" smtClean="0">
                <a:latin typeface="Cambria" pitchFamily="18" charset="0"/>
              </a:rPr>
              <a:t>(B) read directly from the HDD 25 times.</a:t>
            </a:r>
          </a:p>
          <a:p>
            <a:endParaRPr lang="en-US" dirty="0" smtClean="0">
              <a:latin typeface="Cambria"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2" cstate="print"/>
          <a:srcRect/>
          <a:stretch>
            <a:fillRect/>
          </a:stretch>
        </p:blipFill>
        <p:spPr bwMode="auto">
          <a:xfrm>
            <a:off x="1295400" y="685800"/>
            <a:ext cx="6781800" cy="3381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ntent Placeholder 2"/>
          <p:cNvSpPr>
            <a:spLocks noGrp="1"/>
          </p:cNvSpPr>
          <p:nvPr>
            <p:ph idx="1"/>
          </p:nvPr>
        </p:nvSpPr>
        <p:spPr>
          <a:xfrm>
            <a:off x="457200" y="304800"/>
            <a:ext cx="8229600" cy="5821363"/>
          </a:xfrm>
        </p:spPr>
        <p:txBody>
          <a:bodyPr/>
          <a:lstStyle/>
          <a:p>
            <a:endParaRPr lang="en-US" smtClean="0">
              <a:latin typeface="Cambria" pitchFamily="18" charset="0"/>
            </a:endParaRPr>
          </a:p>
        </p:txBody>
      </p:sp>
      <p:pic>
        <p:nvPicPr>
          <p:cNvPr id="70659" name="Picture 3"/>
          <p:cNvPicPr>
            <a:picLocks noChangeAspect="1" noChangeArrowheads="1"/>
          </p:cNvPicPr>
          <p:nvPr/>
        </p:nvPicPr>
        <p:blipFill>
          <a:blip r:embed="rId2" cstate="print"/>
          <a:srcRect/>
          <a:stretch>
            <a:fillRect/>
          </a:stretch>
        </p:blipFill>
        <p:spPr bwMode="auto">
          <a:xfrm>
            <a:off x="457200" y="304800"/>
            <a:ext cx="8382000" cy="617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idx="1"/>
          </p:nvPr>
        </p:nvSpPr>
        <p:spPr>
          <a:xfrm>
            <a:off x="457200" y="1600200"/>
            <a:ext cx="7467600" cy="685800"/>
          </a:xfrm>
        </p:spPr>
        <p:txBody>
          <a:bodyPr/>
          <a:lstStyle/>
          <a:p>
            <a:pPr eaLnBrk="1" hangingPunct="1"/>
            <a:r>
              <a:rPr lang="en-US" sz="6000" b="1" smtClean="0"/>
              <a:t>Any Questions?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04800" y="381000"/>
            <a:ext cx="8610600" cy="1143000"/>
          </a:xfrm>
        </p:spPr>
        <p:txBody>
          <a:bodyPr/>
          <a:lstStyle/>
          <a:p>
            <a:pPr>
              <a:tabLst>
                <a:tab pos="1947863" algn="l"/>
              </a:tabLst>
            </a:pPr>
            <a:r>
              <a:rPr lang="en-US" b="1" smtClean="0"/>
              <a:t>1.4 Representing Information as Bit Patterns</a:t>
            </a:r>
          </a:p>
        </p:txBody>
      </p:sp>
      <p:sp>
        <p:nvSpPr>
          <p:cNvPr id="29699" name="Rectangle 3"/>
          <p:cNvSpPr>
            <a:spLocks noGrp="1" noChangeArrowheads="1"/>
          </p:cNvSpPr>
          <p:nvPr>
            <p:ph idx="1"/>
          </p:nvPr>
        </p:nvSpPr>
        <p:spPr>
          <a:xfrm>
            <a:off x="381000" y="1447800"/>
            <a:ext cx="8305800" cy="1600200"/>
          </a:xfrm>
        </p:spPr>
        <p:txBody>
          <a:bodyPr/>
          <a:lstStyle/>
          <a:p>
            <a:r>
              <a:rPr lang="en-US" smtClean="0"/>
              <a:t>Now that we know how to store single bits, we can consider how </a:t>
            </a:r>
            <a:r>
              <a:rPr lang="en-US" i="1" smtClean="0"/>
              <a:t>information</a:t>
            </a:r>
            <a:r>
              <a:rPr lang="en-US" smtClean="0"/>
              <a:t> can be encoded as </a:t>
            </a:r>
            <a:r>
              <a:rPr lang="en-US" i="1" smtClean="0"/>
              <a:t>bit patterns</a:t>
            </a:r>
            <a:endParaRPr lang="en-US" u="sng" smtClean="0"/>
          </a:p>
        </p:txBody>
      </p:sp>
      <p:sp>
        <p:nvSpPr>
          <p:cNvPr id="71684" name="Rectangle 4"/>
          <p:cNvSpPr>
            <a:spLocks noChangeArrowheads="1"/>
          </p:cNvSpPr>
          <p:nvPr/>
        </p:nvSpPr>
        <p:spPr bwMode="auto">
          <a:xfrm>
            <a:off x="381000" y="2971800"/>
            <a:ext cx="8458200" cy="3429000"/>
          </a:xfrm>
          <a:prstGeom prst="rect">
            <a:avLst/>
          </a:prstGeom>
          <a:noFill/>
          <a:ln w="9525">
            <a:noFill/>
            <a:miter lim="800000"/>
            <a:headEnd/>
            <a:tailEnd/>
          </a:ln>
        </p:spPr>
        <p:txBody>
          <a:bodyPr/>
          <a:lstStyle/>
          <a:p>
            <a:pPr marL="342900" indent="-342900">
              <a:spcBef>
                <a:spcPct val="20000"/>
              </a:spcBef>
              <a:buFontTx/>
              <a:buChar char="•"/>
            </a:pPr>
            <a:r>
              <a:rPr lang="en-US" sz="3200">
                <a:solidFill>
                  <a:srgbClr val="000000"/>
                </a:solidFill>
                <a:latin typeface="Times New Roman" pitchFamily="18" charset="0"/>
              </a:rPr>
              <a:t>Different encoding systems exist for different types of information</a:t>
            </a:r>
          </a:p>
          <a:p>
            <a:pPr marL="742950" lvl="1" indent="-285750">
              <a:spcBef>
                <a:spcPct val="20000"/>
              </a:spcBef>
              <a:buFontTx/>
              <a:buChar char="–"/>
            </a:pPr>
            <a:r>
              <a:rPr lang="en-US" sz="2800">
                <a:solidFill>
                  <a:srgbClr val="000000"/>
                </a:solidFill>
                <a:latin typeface="Times New Roman" pitchFamily="18" charset="0"/>
              </a:rPr>
              <a:t>numbers, text, images, sound, …</a:t>
            </a:r>
          </a:p>
          <a:p>
            <a:pPr marL="342900" indent="-342900">
              <a:spcBef>
                <a:spcPct val="20000"/>
              </a:spcBef>
              <a:buFontTx/>
              <a:buChar char="•"/>
            </a:pPr>
            <a:r>
              <a:rPr lang="en-US" sz="3200">
                <a:solidFill>
                  <a:srgbClr val="000000"/>
                </a:solidFill>
                <a:latin typeface="Times New Roman" pitchFamily="18" charset="0"/>
              </a:rPr>
              <a:t>Encoding systems more and more standardized</a:t>
            </a:r>
          </a:p>
          <a:p>
            <a:pPr marL="742950" lvl="1" indent="-285750">
              <a:spcBef>
                <a:spcPct val="20000"/>
              </a:spcBef>
              <a:buFontTx/>
              <a:buChar char="–"/>
            </a:pPr>
            <a:r>
              <a:rPr lang="en-US" sz="2800">
                <a:solidFill>
                  <a:srgbClr val="000000"/>
                </a:solidFill>
                <a:latin typeface="Times New Roman" pitchFamily="18" charset="0"/>
              </a:rPr>
              <a:t>American National Standards Institute (ANSI)</a:t>
            </a:r>
          </a:p>
          <a:p>
            <a:pPr marL="742950" lvl="1" indent="-285750">
              <a:spcBef>
                <a:spcPct val="20000"/>
              </a:spcBef>
              <a:buFontTx/>
              <a:buChar char="–"/>
            </a:pPr>
            <a:r>
              <a:rPr lang="en-US" sz="2800">
                <a:solidFill>
                  <a:srgbClr val="000000"/>
                </a:solidFill>
                <a:latin typeface="Times New Roman" pitchFamily="18" charset="0"/>
              </a:rPr>
              <a:t>International Organization for Standardization (ISO)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68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168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7168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168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168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tabLst>
                <a:tab pos="1947863" algn="l"/>
              </a:tabLst>
            </a:pPr>
            <a:r>
              <a:rPr lang="en-US" sz="4000" b="1" smtClean="0"/>
              <a:t>1.4 Representing Text</a:t>
            </a:r>
          </a:p>
        </p:txBody>
      </p:sp>
      <p:sp>
        <p:nvSpPr>
          <p:cNvPr id="30723" name="Rectangle 3"/>
          <p:cNvSpPr>
            <a:spLocks noGrp="1" noChangeArrowheads="1"/>
          </p:cNvSpPr>
          <p:nvPr>
            <p:ph idx="1"/>
          </p:nvPr>
        </p:nvSpPr>
        <p:spPr>
          <a:xfrm>
            <a:off x="381000" y="1447800"/>
            <a:ext cx="8305800" cy="1143000"/>
          </a:xfrm>
        </p:spPr>
        <p:txBody>
          <a:bodyPr/>
          <a:lstStyle/>
          <a:p>
            <a:r>
              <a:rPr lang="en-US" smtClean="0"/>
              <a:t>Each symbol represented by a unique bit </a:t>
            </a:r>
            <a:r>
              <a:rPr lang="en-US" i="1" smtClean="0"/>
              <a:t>pattern</a:t>
            </a:r>
            <a:endParaRPr lang="en-US" u="sng" smtClean="0"/>
          </a:p>
        </p:txBody>
      </p:sp>
      <p:sp>
        <p:nvSpPr>
          <p:cNvPr id="72708" name="Rectangle 4"/>
          <p:cNvSpPr>
            <a:spLocks noChangeArrowheads="1"/>
          </p:cNvSpPr>
          <p:nvPr/>
        </p:nvSpPr>
        <p:spPr bwMode="auto">
          <a:xfrm>
            <a:off x="381000" y="2514600"/>
            <a:ext cx="8458200" cy="3886200"/>
          </a:xfrm>
          <a:prstGeom prst="rect">
            <a:avLst/>
          </a:prstGeom>
          <a:noFill/>
          <a:ln w="9525">
            <a:noFill/>
            <a:miter lim="800000"/>
            <a:headEnd/>
            <a:tailEnd/>
          </a:ln>
        </p:spPr>
        <p:txBody>
          <a:bodyPr/>
          <a:lstStyle/>
          <a:p>
            <a:pPr marL="342900" indent="-342900">
              <a:spcBef>
                <a:spcPct val="20000"/>
              </a:spcBef>
              <a:buFontTx/>
              <a:buChar char="•"/>
            </a:pPr>
            <a:r>
              <a:rPr lang="en-US" sz="3200">
                <a:solidFill>
                  <a:srgbClr val="000000"/>
                </a:solidFill>
                <a:latin typeface="Times New Roman" pitchFamily="18" charset="0"/>
              </a:rPr>
              <a:t>Text represented by long </a:t>
            </a:r>
            <a:r>
              <a:rPr lang="en-US" sz="3200" i="1">
                <a:solidFill>
                  <a:srgbClr val="000000"/>
                </a:solidFill>
                <a:latin typeface="Times New Roman" pitchFamily="18" charset="0"/>
              </a:rPr>
              <a:t>stream of patterns</a:t>
            </a:r>
            <a:endParaRPr lang="en-US" sz="3200">
              <a:solidFill>
                <a:srgbClr val="000000"/>
              </a:solidFill>
              <a:latin typeface="Times New Roman" pitchFamily="18" charset="0"/>
            </a:endParaRPr>
          </a:p>
          <a:p>
            <a:pPr marL="342900" indent="-342900">
              <a:spcBef>
                <a:spcPct val="20000"/>
              </a:spcBef>
              <a:buFontTx/>
              <a:buChar char="•"/>
            </a:pPr>
            <a:r>
              <a:rPr lang="en-US" sz="3200">
                <a:solidFill>
                  <a:srgbClr val="000000"/>
                </a:solidFill>
                <a:latin typeface="Times New Roman" pitchFamily="18" charset="0"/>
              </a:rPr>
              <a:t>Today’s standard coding system:</a:t>
            </a:r>
          </a:p>
          <a:p>
            <a:pPr marL="742950" lvl="1" indent="-285750">
              <a:spcBef>
                <a:spcPct val="20000"/>
              </a:spcBef>
              <a:buFontTx/>
              <a:buChar char="–"/>
            </a:pPr>
            <a:r>
              <a:rPr lang="en-US" sz="2800">
                <a:solidFill>
                  <a:srgbClr val="000000"/>
                </a:solidFill>
                <a:latin typeface="Times New Roman" pitchFamily="18" charset="0"/>
              </a:rPr>
              <a:t>ASCII (</a:t>
            </a:r>
            <a:r>
              <a:rPr lang="en-US" sz="2000">
                <a:solidFill>
                  <a:srgbClr val="000000"/>
                </a:solidFill>
                <a:latin typeface="Times New Roman" pitchFamily="18" charset="0"/>
              </a:rPr>
              <a:t>American Standard Code for Information Interchange</a:t>
            </a:r>
            <a:r>
              <a:rPr lang="en-US" sz="2800">
                <a:solidFill>
                  <a:srgbClr val="000000"/>
                </a:solidFill>
                <a:latin typeface="Times New Roman" pitchFamily="18" charset="0"/>
              </a:rPr>
              <a:t>)</a:t>
            </a:r>
          </a:p>
          <a:p>
            <a:pPr marL="742950" lvl="1" indent="-285750">
              <a:spcBef>
                <a:spcPct val="20000"/>
              </a:spcBef>
              <a:buFontTx/>
              <a:buChar char="–"/>
            </a:pPr>
            <a:r>
              <a:rPr lang="en-US" sz="2800">
                <a:solidFill>
                  <a:srgbClr val="000000"/>
                </a:solidFill>
                <a:latin typeface="Times New Roman" pitchFamily="18" charset="0"/>
              </a:rPr>
              <a:t>Bit patterns of length 7 (</a:t>
            </a:r>
            <a:r>
              <a:rPr lang="en-US" sz="2000">
                <a:solidFill>
                  <a:srgbClr val="000000"/>
                </a:solidFill>
                <a:latin typeface="Times New Roman" pitchFamily="18" charset="0"/>
              </a:rPr>
              <a:t>generally extended by 1 bit</a:t>
            </a:r>
            <a:r>
              <a:rPr lang="en-US" sz="2800">
                <a:solidFill>
                  <a:srgbClr val="000000"/>
                </a:solidFill>
                <a:latin typeface="Times New Roman" pitchFamily="18" charset="0"/>
              </a:rPr>
              <a:t>)</a:t>
            </a:r>
          </a:p>
          <a:p>
            <a:pPr marL="742950" lvl="1" indent="-285750">
              <a:spcBef>
                <a:spcPct val="20000"/>
              </a:spcBef>
              <a:buFontTx/>
              <a:buChar char="–"/>
            </a:pPr>
            <a:r>
              <a:rPr lang="en-US" sz="2800">
                <a:solidFill>
                  <a:srgbClr val="000000"/>
                </a:solidFill>
                <a:latin typeface="Times New Roman" pitchFamily="18" charset="0"/>
              </a:rPr>
              <a:t>See ASCII-table in Appendix A.</a:t>
            </a:r>
          </a:p>
        </p:txBody>
      </p:sp>
      <p:pic>
        <p:nvPicPr>
          <p:cNvPr id="72709" name="Picture 5" descr="Fig"/>
          <p:cNvPicPr>
            <a:picLocks noChangeAspect="1" noChangeArrowheads="1"/>
          </p:cNvPicPr>
          <p:nvPr/>
        </p:nvPicPr>
        <p:blipFill>
          <a:blip r:embed="rId2" cstate="print"/>
          <a:srcRect/>
          <a:stretch>
            <a:fillRect/>
          </a:stretch>
        </p:blipFill>
        <p:spPr bwMode="auto">
          <a:xfrm>
            <a:off x="381000" y="5410200"/>
            <a:ext cx="8305800" cy="806450"/>
          </a:xfrm>
          <a:prstGeom prst="rect">
            <a:avLst/>
          </a:prstGeom>
          <a:noFill/>
          <a:ln w="9525">
            <a:solidFill>
              <a:schemeClr val="bg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7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70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270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270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270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727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build="p" autoUpdateAnimBg="0"/>
      <p:bldP spid="72709"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z="6000" b="1" smtClean="0"/>
              <a:t>ASCII</a:t>
            </a:r>
          </a:p>
        </p:txBody>
      </p:sp>
      <p:sp>
        <p:nvSpPr>
          <p:cNvPr id="31747" name="Content Placeholder 2"/>
          <p:cNvSpPr>
            <a:spLocks noGrp="1"/>
          </p:cNvSpPr>
          <p:nvPr>
            <p:ph idx="1"/>
          </p:nvPr>
        </p:nvSpPr>
        <p:spPr/>
        <p:txBody>
          <a:bodyPr/>
          <a:lstStyle/>
          <a:p>
            <a:pPr algn="just"/>
            <a:r>
              <a:rPr lang="en-US" sz="2800" smtClean="0"/>
              <a:t>ASCII stands for American Standard Code for Information Interchange. Computers can only understand numbers, so an ASCII code is the numerical representation of a character such as 'a' or '@' or an action of some sort. ASCII was developed a long time ago and now the non-printing characters are rarely used for their original purpose. Below is the ASCII character table and this includes descriptions of the first 32 non-printing characters.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z="6000" b="1" smtClean="0"/>
              <a:t>ASCII</a:t>
            </a:r>
          </a:p>
        </p:txBody>
      </p:sp>
      <p:sp>
        <p:nvSpPr>
          <p:cNvPr id="32771" name="Content Placeholder 2"/>
          <p:cNvSpPr>
            <a:spLocks noGrp="1"/>
          </p:cNvSpPr>
          <p:nvPr>
            <p:ph idx="1"/>
          </p:nvPr>
        </p:nvSpPr>
        <p:spPr/>
        <p:txBody>
          <a:bodyPr/>
          <a:lstStyle/>
          <a:p>
            <a:pPr algn="just"/>
            <a:r>
              <a:rPr lang="en-US" sz="2800" smtClean="0"/>
              <a:t>ASCII was actually designed for use with teletypes and so the descriptions are somewhat obscure. If someone says they want your CV however in ASCII format, all this means is they want 'plain' text with no formatting such as tabs, bold or underscoring - the raw format that any computer can understand. This is usually so they can easily import the file into their own applications without issues. Notepad.exe creates ASCII text, or in MS Word you can save a file as 'text only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endParaRPr lang="en-US" smtClean="0"/>
          </a:p>
        </p:txBody>
      </p:sp>
      <p:pic>
        <p:nvPicPr>
          <p:cNvPr id="33795" name="Content Placeholder 3" descr="asciifull.gif"/>
          <p:cNvPicPr>
            <a:picLocks noGrp="1" noChangeAspect="1"/>
          </p:cNvPicPr>
          <p:nvPr>
            <p:ph idx="1"/>
          </p:nvPr>
        </p:nvPicPr>
        <p:blipFill>
          <a:blip r:embed="rId2" cstate="print"/>
          <a:srcRect/>
          <a:stretch>
            <a:fillRect/>
          </a:stretch>
        </p:blipFill>
        <p:spPr>
          <a:xfrm>
            <a:off x="228600" y="0"/>
            <a:ext cx="8686800" cy="6553200"/>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TotalTime>
  <Words>1683</Words>
  <Application>Microsoft Office PowerPoint</Application>
  <PresentationFormat>On-screen Show (4:3)</PresentationFormat>
  <Paragraphs>179</Paragraphs>
  <Slides>47</Slides>
  <Notes>3</Notes>
  <HiddenSlides>0</HiddenSlides>
  <MMClips>0</MMClips>
  <ScaleCrop>false</ScaleCrop>
  <HeadingPairs>
    <vt:vector size="4" baseType="variant">
      <vt:variant>
        <vt:lpstr>Theme</vt:lpstr>
      </vt:variant>
      <vt:variant>
        <vt:i4>2</vt:i4>
      </vt:variant>
      <vt:variant>
        <vt:lpstr>Slide Titles</vt:lpstr>
      </vt:variant>
      <vt:variant>
        <vt:i4>47</vt:i4>
      </vt:variant>
    </vt:vector>
  </HeadingPairs>
  <TitlesOfParts>
    <vt:vector size="49" baseType="lpstr">
      <vt:lpstr>Default Design</vt:lpstr>
      <vt:lpstr>1_Default Design</vt:lpstr>
      <vt:lpstr>Week 4th  </vt:lpstr>
      <vt:lpstr>Slide 2</vt:lpstr>
      <vt:lpstr>Solution:</vt:lpstr>
      <vt:lpstr>Solution:</vt:lpstr>
      <vt:lpstr>1.4 Representing Information as Bit Patterns</vt:lpstr>
      <vt:lpstr>1.4 Representing Text</vt:lpstr>
      <vt:lpstr>ASCII</vt:lpstr>
      <vt:lpstr>ASCII</vt:lpstr>
      <vt:lpstr>Slide 9</vt:lpstr>
      <vt:lpstr>Extended ASCII Codes</vt:lpstr>
      <vt:lpstr>1.4 Representing Numbers</vt:lpstr>
      <vt:lpstr>1.4 Decoding the Binary Representation 100101</vt:lpstr>
      <vt:lpstr>1.4 Obtaining the binary representation of 13</vt:lpstr>
      <vt:lpstr>1.5 The Binary System: Addition</vt:lpstr>
      <vt:lpstr>1.5 Fractions in the Binary System</vt:lpstr>
      <vt:lpstr> Fraction Decimal to Fraction Binary Conversion Convert .625 into Binary:</vt:lpstr>
      <vt:lpstr>Fraction Decimal to Fraction Binary Conversion: Convert .625 into Binary:</vt:lpstr>
      <vt:lpstr>Fraction Decimal to Fraction Binary Conversion: Convert .625 into Binary:</vt:lpstr>
      <vt:lpstr>Fraction Decimal to Fraction Binary Conversion: Convert .625 into Binary:</vt:lpstr>
      <vt:lpstr>1.6 Storing Integers:  Two’s Complement Notation</vt:lpstr>
      <vt:lpstr>1.6 Addition in two’s complement notation</vt:lpstr>
      <vt:lpstr>Chapter 1: Problem 23  Here's a message in ASCII. What does it say?                  01010111  01101000  01100001  01110100  00100000  01100100                 01101111  01100101  01110011  00100000  01101001  01110100                 00100000  01110011  00110001  01111001  00111111</vt:lpstr>
      <vt:lpstr>Chapter 1: Problem 28  a.  Write the number 14 by representing the 1 and 4 in ASCII.  b.  Write the number 14 in binary representation.</vt:lpstr>
      <vt:lpstr>Parts of Floating-point Notation</vt:lpstr>
      <vt:lpstr>1.7 Storing Fractions: Floating-point Notation</vt:lpstr>
      <vt:lpstr>1.7  Truncation Errors: Coding the value 2 5/8</vt:lpstr>
      <vt:lpstr>1.7  Truncation Errors (cont’d)</vt:lpstr>
      <vt:lpstr>Slide 28</vt:lpstr>
      <vt:lpstr>Chapter 1: Conclusions</vt:lpstr>
      <vt:lpstr>File Systems</vt:lpstr>
      <vt:lpstr>Slide 31</vt:lpstr>
      <vt:lpstr>Retrieving Data From A Computer  Prepared by Dr Syed Khaldoon Khurshid Powered by Brilliant Application  </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 Representing Information as Bit Patterns</dc:title>
  <dc:creator>Khaldoon</dc:creator>
  <cp:lastModifiedBy>Administrator</cp:lastModifiedBy>
  <cp:revision>29</cp:revision>
  <dcterms:created xsi:type="dcterms:W3CDTF">2006-08-16T00:00:00Z</dcterms:created>
  <dcterms:modified xsi:type="dcterms:W3CDTF">2021-12-01T06:32:23Z</dcterms:modified>
</cp:coreProperties>
</file>