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1"/>
  </p:notesMasterIdLst>
  <p:sldIdLst>
    <p:sldId id="31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80" r:id="rId26"/>
    <p:sldId id="281" r:id="rId27"/>
    <p:sldId id="282" r:id="rId28"/>
    <p:sldId id="283" r:id="rId29"/>
    <p:sldId id="30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 autoAdjust="0"/>
    <p:restoredTop sz="94660"/>
  </p:normalViewPr>
  <p:slideViewPr>
    <p:cSldViewPr>
      <p:cViewPr varScale="1">
        <p:scale>
          <a:sx n="64" d="100"/>
          <a:sy n="64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76984-318B-4BA6-9441-701D203CB9C0}" type="datetimeFigureOut">
              <a:rPr lang="en-US" smtClean="0"/>
              <a:pPr/>
              <a:t>11-Dec-21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C3750-190F-4940-A247-FD053D03F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D83D3-C7FC-4576-BB56-9C18B431999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</a:t>
            </a:r>
            <a:endParaRPr lang="en-US" baseline="0" dirty="0" smtClean="0"/>
          </a:p>
          <a:p>
            <a:r>
              <a:rPr lang="en-US" baseline="0" dirty="0" smtClean="0"/>
              <a:t>Richard </a:t>
            </a:r>
            <a:r>
              <a:rPr lang="en-US" baseline="0" dirty="0" err="1" smtClean="0"/>
              <a:t>Fayman</a:t>
            </a:r>
            <a:r>
              <a:rPr lang="en-US" baseline="0" dirty="0" smtClean="0"/>
              <a:t> -&gt; Biography -&gt; Interesting to read-&gt; Physics lectures</a:t>
            </a:r>
          </a:p>
          <a:p>
            <a:r>
              <a:rPr lang="en-US" baseline="0" dirty="0" smtClean="0"/>
              <a:t>Algorithms are eating our work-&gt; Ted Talk.</a:t>
            </a:r>
          </a:p>
          <a:p>
            <a:r>
              <a:rPr lang="en-US" baseline="0" dirty="0" smtClean="0"/>
              <a:t>Computer Limitations -&gt; Travel’s sale man problem.</a:t>
            </a:r>
          </a:p>
          <a:p>
            <a:r>
              <a:rPr lang="en-US" baseline="0" dirty="0" smtClean="0"/>
              <a:t>Contents are books, Grading  -&gt; not required</a:t>
            </a:r>
          </a:p>
          <a:p>
            <a:r>
              <a:rPr lang="en-US" baseline="0" dirty="0" smtClean="0"/>
              <a:t>Less Text should be replaced by Images.</a:t>
            </a:r>
          </a:p>
          <a:p>
            <a:r>
              <a:rPr lang="en-US" baseline="0" dirty="0" smtClean="0"/>
              <a:t>Slides makes students passive.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FEE760-BA2C-4724-9832-F8CED7574AE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CA31-8E2B-4EA0-A35B-130D365E2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21F7-2AF7-4608-B93E-C7F2FEB004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0220D-F1A0-49F9-B71C-C7174A4269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9846-C7C6-4852-B4D9-75CD83581D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D262F-0438-4068-9A0F-1992FDFA4C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EB59-0433-4372-A9C2-5D06623C5D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2680D-1268-469C-8AFE-36911E4501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AE4E-C6D8-4C08-9FF5-E757F666AE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1B138-9C61-4D2F-9B3D-E325507161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D1B2-8B0D-41B9-BB40-5C13205BDB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4648-A673-462D-B4AD-A9453FD766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2E6E-58C2-48B7-881F-2FAE8343A4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42A9-948E-4F40-B9C2-90EDE9AAF1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CDDE6-8E53-419C-BF45-18B4F2A662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1EDCF-9DE4-4A70-A2A2-9ADEA6D45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B7FF1-96C4-44C9-AB87-55881CB8C5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9AA0-015D-4B6F-99A0-FE306BD169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E7AB2-00B5-4F12-A5B7-CD6CE851C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74C86-1175-4486-97DC-654F887D7C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3FC16-E3D8-4ECD-B2D8-9C4376D535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53A5-F4FC-4318-92DF-CCC3C2A324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1000-074C-4C93-8436-DCCF3BB674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181FA2-9DA2-4EFD-B337-4273F05C0C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3333CC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3333CC"/>
                </a:solidFill>
              </a:rPr>
              <a:t>Slide 2-</a:t>
            </a:r>
            <a:fld id="{210D5E83-6696-4EFD-86EA-CBA00FE51167}" type="slidenum">
              <a:rPr lang="en-US" sz="1600">
                <a:solidFill>
                  <a:srgbClr val="3333CC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600">
              <a:solidFill>
                <a:srgbClr val="3333CC"/>
              </a:solidFill>
            </a:endParaRPr>
          </a:p>
        </p:txBody>
      </p:sp>
      <p:pic>
        <p:nvPicPr>
          <p:cNvPr id="2056" name="Picture 11" descr="brookshear_mech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3000" y="0"/>
            <a:ext cx="38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4026DD-003C-43AC-8A31-59D82680773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3333CC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3333CC"/>
                </a:solidFill>
              </a:rPr>
              <a:t>Slide 0-</a:t>
            </a:r>
            <a:fld id="{C4405B10-D0FE-4CC8-A1FC-8A84C0F9B9FB}" type="slidenum">
              <a:rPr lang="en-US" sz="1600">
                <a:solidFill>
                  <a:srgbClr val="3333CC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600">
              <a:solidFill>
                <a:srgbClr val="3333CC"/>
              </a:solidFill>
            </a:endParaRPr>
          </a:p>
        </p:txBody>
      </p:sp>
      <p:pic>
        <p:nvPicPr>
          <p:cNvPr id="1032" name="Picture 11" descr="brookshear_mech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3000" y="0"/>
            <a:ext cx="38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sz="7200" b="1" smtClean="0">
                <a:latin typeface="+mn-lt"/>
              </a:rPr>
              <a:t>Week 5</a:t>
            </a:r>
            <a:r>
              <a:rPr lang="en-US" sz="7200" b="1" baseline="30000" smtClean="0">
                <a:latin typeface="+mn-lt"/>
              </a:rPr>
              <a:t>th</a:t>
            </a:r>
            <a:r>
              <a:rPr lang="en-US" sz="7200" b="1" smtClean="0">
                <a:latin typeface="+mn-lt"/>
              </a:rPr>
              <a:t> </a:t>
            </a:r>
            <a:r>
              <a:rPr lang="en-US" sz="7200" b="1" dirty="0" smtClean="0">
                <a:latin typeface="+mn-lt"/>
              </a:rPr>
              <a:t/>
            </a:r>
            <a:br>
              <a:rPr lang="en-US" sz="7200" b="1" dirty="0" smtClean="0">
                <a:latin typeface="+mn-lt"/>
              </a:rPr>
            </a:br>
            <a:endParaRPr lang="en-US" sz="72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4800600"/>
            <a:ext cx="65820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Prepared by Dr </a:t>
            </a:r>
            <a:r>
              <a:rPr lang="en-US" sz="2800" b="1" dirty="0" err="1" smtClean="0"/>
              <a:t>Syed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Khaldoon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Khurshid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Powered by Brilliant Application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2362200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If you didn't know whether or not there was a solution to the puzzle of the bridges of </a:t>
            </a:r>
            <a:r>
              <a:rPr lang="en-US" sz="2800" b="1" dirty="0" err="1" smtClean="0">
                <a:solidFill>
                  <a:srgbClr val="0070C0"/>
                </a:solidFill>
              </a:rPr>
              <a:t>Königsberg</a:t>
            </a:r>
            <a:r>
              <a:rPr lang="en-US" sz="2800" b="1" dirty="0" smtClean="0">
                <a:solidFill>
                  <a:srgbClr val="0070C0"/>
                </a:solidFill>
              </a:rPr>
              <a:t>, you could try to find one by moving around randomly. Start at a random place, and then move across a random bridge until you succeed or get stuck.</a:t>
            </a:r>
          </a:p>
        </p:txBody>
      </p:sp>
      <p:pic>
        <p:nvPicPr>
          <p:cNvPr id="4" name="Picture 3" descr="Seven Bridge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819400"/>
            <a:ext cx="8077200" cy="3410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019800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Repeating this process over and over will always eventually find a path if there is a path to be found. However, repeatedly performing random explorations is not a good way for us to convince ourselves that no path exists. </a:t>
            </a:r>
            <a:r>
              <a:rPr lang="en-US" sz="2800" b="1" dirty="0" smtClean="0">
                <a:solidFill>
                  <a:srgbClr val="002060"/>
                </a:solidFill>
              </a:rPr>
              <a:t>We can never be sure that there's not some solution we've missed by getting unlucky!</a:t>
            </a:r>
          </a:p>
          <a:p>
            <a:pPr algn="just"/>
            <a:r>
              <a:rPr lang="en-US" sz="2800" dirty="0" smtClean="0"/>
              <a:t>You might try to imagine a </a:t>
            </a:r>
            <a:r>
              <a:rPr lang="en-US" sz="4000" b="1" dirty="0" smtClean="0">
                <a:solidFill>
                  <a:srgbClr val="002060"/>
                </a:solidFill>
              </a:rPr>
              <a:t>systematic way </a:t>
            </a:r>
            <a:r>
              <a:rPr lang="en-US" sz="2800" dirty="0" smtClean="0"/>
              <a:t>to explore the city, </a:t>
            </a:r>
            <a:r>
              <a:rPr lang="en-US" sz="2800" b="1" dirty="0" smtClean="0"/>
              <a:t>a method that ensures you will try </a:t>
            </a:r>
            <a:r>
              <a:rPr lang="en-US" sz="2800" b="1" i="1" dirty="0" smtClean="0"/>
              <a:t>every possible combination of bridges</a:t>
            </a:r>
            <a:r>
              <a:rPr lang="en-US" sz="2800" b="1" dirty="0" smtClean="0"/>
              <a:t>. </a:t>
            </a:r>
            <a:r>
              <a:rPr lang="en-US" sz="2800" dirty="0" smtClean="0"/>
              <a:t>One systematic way of exploring that computer scientists use is called </a:t>
            </a:r>
            <a:r>
              <a:rPr lang="en-US" sz="3600" b="1" i="1" dirty="0" smtClean="0">
                <a:solidFill>
                  <a:srgbClr val="002060"/>
                </a:solidFill>
              </a:rPr>
              <a:t>depth-first search</a:t>
            </a:r>
            <a:r>
              <a:rPr lang="en-US" sz="2800" dirty="0" smtClean="0"/>
              <a:t>, but that's a topic for a different lecture/ discussion.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543800" cy="5867400"/>
          </a:xfrm>
        </p:spPr>
        <p:txBody>
          <a:bodyPr/>
          <a:lstStyle/>
          <a:p>
            <a:pPr algn="just"/>
            <a:r>
              <a:rPr lang="en-US" sz="3600" dirty="0" smtClean="0"/>
              <a:t>In computer science, it's sometimes useful to look for a </a:t>
            </a:r>
            <a:r>
              <a:rPr lang="en-US" sz="3600" b="1" i="1" dirty="0" smtClean="0">
                <a:solidFill>
                  <a:srgbClr val="002060"/>
                </a:solidFill>
              </a:rPr>
              <a:t>brute force solution</a:t>
            </a:r>
            <a:r>
              <a:rPr lang="en-US" sz="3600" dirty="0" smtClean="0"/>
              <a:t>. </a:t>
            </a:r>
          </a:p>
          <a:p>
            <a:pPr algn="just"/>
            <a:r>
              <a:rPr lang="en-US" sz="3600" dirty="0" smtClean="0">
                <a:solidFill>
                  <a:srgbClr val="0070C0"/>
                </a:solidFill>
              </a:rPr>
              <a:t>If you can describe what all the possible solutions look like, and if you can check what it means for a solution to be correct or valid, then just check all the possible solutions until you find one that works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1722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In the case of the bridges of </a:t>
            </a:r>
            <a:r>
              <a:rPr lang="en-US" sz="3600" dirty="0" err="1" smtClean="0">
                <a:solidFill>
                  <a:srgbClr val="0070C0"/>
                </a:solidFill>
              </a:rPr>
              <a:t>Königsberg</a:t>
            </a:r>
            <a:r>
              <a:rPr lang="en-US" sz="3600" dirty="0" smtClean="0">
                <a:solidFill>
                  <a:srgbClr val="0070C0"/>
                </a:solidFill>
              </a:rPr>
              <a:t>, we can number the seven bridges 1, 2, 3, 4, 5, 6, and 7.</a:t>
            </a:r>
          </a:p>
        </p:txBody>
      </p:sp>
      <p:pic>
        <p:nvPicPr>
          <p:cNvPr id="4" name="Picture 3" descr="Seven Bridges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28088"/>
            <a:ext cx="7848600" cy="3791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1722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</a:rPr>
              <a:t>Any solution to the puzzle is going to be some sequence of seven bridges that includes each of the seven bridges: that is, a </a:t>
            </a:r>
            <a:r>
              <a:rPr lang="en-US" sz="4000" b="1" dirty="0" smtClean="0">
                <a:solidFill>
                  <a:srgbClr val="002060"/>
                </a:solidFill>
              </a:rPr>
              <a:t>permutation</a:t>
            </a:r>
            <a:r>
              <a:rPr lang="en-US" sz="2800" dirty="0" smtClean="0">
                <a:solidFill>
                  <a:srgbClr val="0070C0"/>
                </a:solidFill>
              </a:rPr>
              <a:t> of the sequence 1, 2, 3, 4, 5, 6, 7.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We can list each possible permutation, and then check each permutation in turn to see if that sequence of bridges represents a path that we can physically walk (without crossing a river). If even one of these sequences is possible to carry out, then it represents a solution to the puzzle.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373380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81000"/>
            <a:ext cx="43434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312420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3622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886200"/>
            <a:ext cx="3429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962400"/>
            <a:ext cx="39719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001000" cy="23622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How many bridge permutations would we need to check in order to be sure that there is no way to walk the seven bridges of </a:t>
            </a:r>
            <a:r>
              <a:rPr lang="en-US" dirty="0" err="1" smtClean="0">
                <a:solidFill>
                  <a:srgbClr val="FF0000"/>
                </a:solidFill>
              </a:rPr>
              <a:t>Königsberg</a:t>
            </a:r>
            <a:r>
              <a:rPr lang="en-US" dirty="0" smtClean="0">
                <a:solidFill>
                  <a:srgbClr val="FF0000"/>
                </a:solidFill>
              </a:rPr>
              <a:t> exactly once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algn="just"/>
            <a:endParaRPr lang="en-US" b="1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7584053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Correct answer:</a:t>
            </a:r>
            <a:r>
              <a:rPr lang="en-US" sz="2800" dirty="0">
                <a:solidFill>
                  <a:srgbClr val="002060"/>
                </a:solidFill>
              </a:rPr>
              <a:t> About 5,000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The number of permutations of 7 elements is 7! =1×2×3×4×5×6×7=5040. </a:t>
            </a:r>
          </a:p>
          <a:p>
            <a:pPr marL="342900" indent="-342900" algn="just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This is probably too many to check by hand, but with a computer we can check each of these examples pretty quickly!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096000"/>
          </a:xfrm>
        </p:spPr>
        <p:txBody>
          <a:bodyPr/>
          <a:lstStyle/>
          <a:p>
            <a:pPr algn="just"/>
            <a:r>
              <a:rPr lang="en-US" dirty="0" smtClean="0"/>
              <a:t>Imagine that a computer can check 5040 different permutations of bridges every second. (That would mean that it only takes a second to check all the permutations of bridges in </a:t>
            </a:r>
            <a:r>
              <a:rPr lang="en-US" dirty="0" err="1" smtClean="0"/>
              <a:t>Königsberg</a:t>
            </a:r>
            <a:r>
              <a:rPr lang="en-US" dirty="0" smtClean="0"/>
              <a:t>.)</a:t>
            </a:r>
          </a:p>
          <a:p>
            <a:pPr algn="just"/>
            <a:r>
              <a:rPr lang="en-US" sz="4400" dirty="0" smtClean="0">
                <a:solidFill>
                  <a:srgbClr val="FF0000"/>
                </a:solidFill>
              </a:rPr>
              <a:t>A 2006 study of Pittsburgh, Pennsylvania determined that the city had 446 bridges.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19812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we use the same approach to see whether all the bridges in Pittsburgh can be crossed once without leaving any roadways, how long would that take?</a:t>
            </a:r>
          </a:p>
          <a:p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37719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077200" cy="60198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Correct answer:</a:t>
            </a:r>
            <a:r>
              <a:rPr lang="en-US" b="1" dirty="0" smtClean="0"/>
              <a:t> More time than is left before the predicted heat death of the universe</a:t>
            </a:r>
          </a:p>
          <a:p>
            <a:pPr algn="just"/>
            <a:r>
              <a:rPr lang="en-US" dirty="0" smtClean="0"/>
              <a:t>The factorial function n! measures the number of permutations of  n elements, and the factorial function gets way bigger as n gets bigger.</a:t>
            </a:r>
          </a:p>
          <a:p>
            <a:pPr algn="just"/>
            <a:r>
              <a:rPr lang="en-US" dirty="0" smtClean="0"/>
              <a:t>The easy way to guess the answer is to use the rule of thumb that the factorial function gets really big, really fast.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33600"/>
            <a:ext cx="8610600" cy="1143000"/>
          </a:xfrm>
        </p:spPr>
        <p:txBody>
          <a:bodyPr/>
          <a:lstStyle/>
          <a:p>
            <a:pPr algn="ctr"/>
            <a:r>
              <a:rPr lang="en-US" sz="8000" b="1" dirty="0" smtClean="0"/>
              <a:t>Searching for solutions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5438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Conclusion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It isn't too hard to figure out if any specific sequence of bridges represents a valid way through </a:t>
            </a:r>
            <a:r>
              <a:rPr lang="en-US" b="1" dirty="0" err="1" smtClean="0">
                <a:solidFill>
                  <a:srgbClr val="002060"/>
                </a:solidFill>
              </a:rPr>
              <a:t>Königsberg</a:t>
            </a:r>
            <a:r>
              <a:rPr lang="en-US" b="1" dirty="0" smtClean="0">
                <a:solidFill>
                  <a:srgbClr val="002060"/>
                </a:solidFill>
              </a:rPr>
              <a:t>. We can therefore solve the puzzle of the bridges of </a:t>
            </a:r>
            <a:r>
              <a:rPr lang="en-US" b="1" dirty="0" err="1" smtClean="0">
                <a:solidFill>
                  <a:srgbClr val="002060"/>
                </a:solidFill>
              </a:rPr>
              <a:t>Königsberg</a:t>
            </a:r>
            <a:r>
              <a:rPr lang="en-US" b="1" dirty="0" smtClean="0">
                <a:solidFill>
                  <a:srgbClr val="002060"/>
                </a:solidFill>
              </a:rPr>
              <a:t> by listing all the permutations of bridges and checking whether each combination works.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This brute force solution is not a particularly satisfying solution! It certainly doesn't help us once there are a couple more bridges.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3333CC"/>
                </a:solidFill>
              </a:rPr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B050"/>
                </a:solidFill>
              </a:rPr>
              <a:t>For many important puzzles in computer science, the best way we know how to find an ideal solution is by brute force: listing all the possible solutions and then quickly checking each possible solution.</a:t>
            </a:r>
            <a:r>
              <a:rPr lang="en-US" sz="2800" dirty="0" smtClean="0"/>
              <a:t> (Maybe that's because there isn't any better way, but maybe that's because there is a better way and we just haven't thought of it yet! For most of the important problems involving brute force search, we don't know!)</a:t>
            </a:r>
          </a:p>
          <a:p>
            <a:pPr algn="just"/>
            <a:r>
              <a:rPr lang="en-US" sz="2800" b="1" dirty="0" smtClean="0">
                <a:solidFill>
                  <a:srgbClr val="002060"/>
                </a:solidFill>
              </a:rPr>
              <a:t>Solving problems with brute force is an important tool in the computer science toolbox. However, brute force problem solving gets a lot harder when the solutions get only a little bit more complex.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gray">
          <a:xfrm>
            <a:off x="0" y="0"/>
            <a:ext cx="8763000" cy="1676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5400" b="1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4800" b="1">
                <a:solidFill>
                  <a:srgbClr val="FFFFFF"/>
                </a:solidFill>
                <a:latin typeface="Arial" charset="0"/>
              </a:rPr>
              <a:t>                             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FFFF"/>
                </a:solidFill>
                <a:latin typeface="Arial" charset="0"/>
              </a:rPr>
              <a:t>C H A P T E R</a:t>
            </a:r>
            <a:r>
              <a:rPr lang="en-US" sz="3600" b="1">
                <a:solidFill>
                  <a:srgbClr val="FFFFFF"/>
                </a:solidFill>
                <a:latin typeface="Arial" charset="0"/>
              </a:rPr>
              <a:t>   </a:t>
            </a:r>
            <a:r>
              <a:rPr lang="en-US" sz="7200" b="1">
                <a:solidFill>
                  <a:srgbClr val="FFFFFF"/>
                </a:solidFill>
                <a:latin typeface="Arial" charset="0"/>
              </a:rPr>
              <a:t>2</a:t>
            </a:r>
            <a:endParaRPr lang="en-US" sz="54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505200" y="1905000"/>
            <a:ext cx="525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Cambria" pitchFamily="18" charset="0"/>
              </a:rPr>
              <a:t>Data Manipulation</a:t>
            </a:r>
            <a:endParaRPr lang="en-US" sz="4400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4101" name="Picture 9" descr="datamanipulati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13" r="12903" b="36897"/>
          <a:stretch>
            <a:fillRect/>
          </a:stretch>
        </p:blipFill>
        <p:spPr bwMode="auto">
          <a:xfrm>
            <a:off x="990600" y="3200400"/>
            <a:ext cx="4572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52600" y="3048000"/>
            <a:ext cx="6904038" cy="3124200"/>
            <a:chOff x="1104" y="1920"/>
            <a:chExt cx="4349" cy="1968"/>
          </a:xfrm>
        </p:grpSpPr>
        <p:sp>
          <p:nvSpPr>
            <p:cNvPr id="4103" name="Oval 10"/>
            <p:cNvSpPr>
              <a:spLocks noChangeArrowheads="1"/>
            </p:cNvSpPr>
            <p:nvPr/>
          </p:nvSpPr>
          <p:spPr bwMode="auto">
            <a:xfrm>
              <a:off x="1104" y="1920"/>
              <a:ext cx="1056" cy="1968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160" y="2880"/>
              <a:ext cx="1344" cy="28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504" y="3024"/>
              <a:ext cx="19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9900"/>
                  </a:solidFill>
                </a:rPr>
                <a:t>Central Processing Unit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9900"/>
                  </a:solidFill>
                </a:rPr>
                <a:t>(CPU)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pPr eaLnBrk="1" hangingPunct="1">
              <a:tabLst>
                <a:tab pos="1876425" algn="l"/>
              </a:tabLst>
            </a:pPr>
            <a:r>
              <a:rPr lang="en-US" b="1" dirty="0" smtClean="0"/>
              <a:t>2.1: The ‘Von Neumann Architecture’:</a:t>
            </a:r>
            <a:br>
              <a:rPr lang="en-US" b="1" dirty="0" smtClean="0"/>
            </a:br>
            <a:r>
              <a:rPr lang="en-US" b="1" dirty="0" smtClean="0"/>
              <a:t>       CPU and Main Memory connected via a Bus</a:t>
            </a:r>
          </a:p>
        </p:txBody>
      </p:sp>
      <p:pic>
        <p:nvPicPr>
          <p:cNvPr id="5123" name="Picture 5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2133600"/>
            <a:ext cx="6172200" cy="3536950"/>
          </a:xfrm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1371600"/>
            <a:ext cx="4038600" cy="1219200"/>
            <a:chOff x="192" y="1008"/>
            <a:chExt cx="2544" cy="768"/>
          </a:xfrm>
        </p:grpSpPr>
        <p:sp>
          <p:nvSpPr>
            <p:cNvPr id="5137" name="Oval 7"/>
            <p:cNvSpPr>
              <a:spLocks noChangeArrowheads="1"/>
            </p:cNvSpPr>
            <p:nvPr/>
          </p:nvSpPr>
          <p:spPr bwMode="auto">
            <a:xfrm>
              <a:off x="1152" y="1344"/>
              <a:ext cx="1584" cy="432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8" name="Line 8"/>
            <p:cNvSpPr>
              <a:spLocks noChangeShapeType="1"/>
            </p:cNvSpPr>
            <p:nvPr/>
          </p:nvSpPr>
          <p:spPr bwMode="auto">
            <a:xfrm flipH="1" flipV="1">
              <a:off x="960" y="1248"/>
              <a:ext cx="192" cy="288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192" y="1008"/>
              <a:ext cx="1726" cy="237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99FF"/>
                  </a:solidFill>
                </a:rPr>
                <a:t>isolated from main memory</a:t>
              </a: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81000" y="3276600"/>
            <a:ext cx="2438400" cy="2814638"/>
            <a:chOff x="240" y="2064"/>
            <a:chExt cx="1536" cy="1773"/>
          </a:xfrm>
        </p:grpSpPr>
        <p:sp>
          <p:nvSpPr>
            <p:cNvPr id="5134" name="Oval 11"/>
            <p:cNvSpPr>
              <a:spLocks noChangeArrowheads="1"/>
            </p:cNvSpPr>
            <p:nvPr/>
          </p:nvSpPr>
          <p:spPr bwMode="auto">
            <a:xfrm>
              <a:off x="768" y="2064"/>
              <a:ext cx="1008" cy="480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864" y="2544"/>
              <a:ext cx="336" cy="1056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240" y="3600"/>
              <a:ext cx="1158" cy="237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99FF"/>
                  </a:solidFill>
                </a:rPr>
                <a:t>data manipulation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657600" y="3276600"/>
            <a:ext cx="3089275" cy="2814638"/>
            <a:chOff x="2304" y="2064"/>
            <a:chExt cx="1946" cy="1773"/>
          </a:xfrm>
        </p:grpSpPr>
        <p:sp>
          <p:nvSpPr>
            <p:cNvPr id="5131" name="Oval 15"/>
            <p:cNvSpPr>
              <a:spLocks noChangeArrowheads="1"/>
            </p:cNvSpPr>
            <p:nvPr/>
          </p:nvSpPr>
          <p:spPr bwMode="auto">
            <a:xfrm>
              <a:off x="2304" y="2064"/>
              <a:ext cx="576" cy="480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2" name="Line 16"/>
            <p:cNvSpPr>
              <a:spLocks noChangeShapeType="1"/>
            </p:cNvSpPr>
            <p:nvPr/>
          </p:nvSpPr>
          <p:spPr bwMode="auto">
            <a:xfrm>
              <a:off x="2640" y="2544"/>
              <a:ext cx="384" cy="1056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2688" y="3600"/>
              <a:ext cx="1562" cy="237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99FF"/>
                  </a:solidFill>
                </a:rPr>
                <a:t>coordination of activities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286000" y="5334000"/>
            <a:ext cx="1851025" cy="1214438"/>
            <a:chOff x="1440" y="3360"/>
            <a:chExt cx="1166" cy="765"/>
          </a:xfrm>
        </p:grpSpPr>
        <p:sp>
          <p:nvSpPr>
            <p:cNvPr id="5128" name="Oval 19"/>
            <p:cNvSpPr>
              <a:spLocks noChangeArrowheads="1"/>
            </p:cNvSpPr>
            <p:nvPr/>
          </p:nvSpPr>
          <p:spPr bwMode="auto">
            <a:xfrm>
              <a:off x="1680" y="3360"/>
              <a:ext cx="672" cy="288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1440" y="3888"/>
              <a:ext cx="1166" cy="237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99FF"/>
                  </a:solidFill>
                </a:rPr>
                <a:t>temporary storage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>
              <a:off x="2016" y="3648"/>
              <a:ext cx="0" cy="24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z="3600" b="1" dirty="0" smtClean="0"/>
              <a:t>2.1: Central role of the Control Unit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 perform an operation on data stored in main memory, the control unit must</a:t>
            </a:r>
            <a:endParaRPr lang="en-US" u="sng" dirty="0" smtClean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2514600"/>
            <a:ext cx="830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transfer the data from main memory into registers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inform the arithmetic/logic unit which registers hold the data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activate appropriate arithmetic/logic unit circuitry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tell the arithmetic/logic unit which register should receive the result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transfer the result from that register to main memory.</a:t>
            </a:r>
            <a:endParaRPr lang="en-US" sz="280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z="4000" b="1" dirty="0" smtClean="0"/>
              <a:t>2.1: Flexibility of Execution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Early computers were not flexible</a:t>
            </a:r>
          </a:p>
          <a:p>
            <a:pPr lvl="1" eaLnBrk="1" hangingPunct="1"/>
            <a:r>
              <a:rPr lang="en-US" smtClean="0"/>
              <a:t>operations were built into control unit</a:t>
            </a:r>
            <a:endParaRPr lang="en-US" u="sng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2514600"/>
            <a:ext cx="830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 u="sng">
              <a:solidFill>
                <a:srgbClr val="000000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81000" y="2514600"/>
            <a:ext cx="830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>
                <a:solidFill>
                  <a:srgbClr val="000000"/>
                </a:solidFill>
              </a:rPr>
              <a:t>Programs now encoded/stored in main memory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known as: </a:t>
            </a:r>
            <a:r>
              <a:rPr lang="en-US" sz="2800" i="1">
                <a:solidFill>
                  <a:srgbClr val="000000"/>
                </a:solidFill>
              </a:rPr>
              <a:t>stored-program concept</a:t>
            </a:r>
            <a:endParaRPr lang="en-US" sz="280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3200">
                <a:solidFill>
                  <a:srgbClr val="000000"/>
                </a:solidFill>
              </a:rPr>
              <a:t>As a consequence, the control unit must also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fetch (extract) the program from main memory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decode the set of instructions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>
                <a:solidFill>
                  <a:srgbClr val="000000"/>
                </a:solidFill>
              </a:rPr>
              <a:t>execute each instruction in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2" autoUpdateAnimBg="0"/>
      <p:bldP spid="4710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685800"/>
          </a:xfrm>
        </p:spPr>
        <p:txBody>
          <a:bodyPr/>
          <a:lstStyle/>
          <a:p>
            <a:pPr eaLnBrk="1" hangingPunct="1"/>
            <a:r>
              <a:rPr lang="en-US" sz="6000" b="1" smtClean="0"/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/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96000"/>
          </a:xfrm>
        </p:spPr>
        <p:txBody>
          <a:bodyPr/>
          <a:lstStyle/>
          <a:p>
            <a:r>
              <a:rPr lang="en-US" dirty="0" smtClean="0"/>
              <a:t>The Russian city of Kaliningrad lies about 30 kilometers north of Poland, where the </a:t>
            </a:r>
            <a:r>
              <a:rPr lang="en-US" dirty="0" err="1" smtClean="0"/>
              <a:t>Pregolya</a:t>
            </a:r>
            <a:r>
              <a:rPr lang="en-US" dirty="0" smtClean="0"/>
              <a:t> river meets the Baltic Sea.</a:t>
            </a:r>
            <a:endParaRPr lang="en-US" dirty="0"/>
          </a:p>
        </p:txBody>
      </p:sp>
      <p:pic>
        <p:nvPicPr>
          <p:cNvPr id="4" name="Picture 3" descr="Seven Bridges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15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05800" cy="49530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    The city has a famous place in mathematical history dating back to the eighteenth century, when the city was named </a:t>
            </a:r>
            <a:r>
              <a:rPr lang="en-US" sz="2400" dirty="0" err="1" smtClean="0"/>
              <a:t>Königsberg</a:t>
            </a:r>
            <a:r>
              <a:rPr lang="en-US" sz="2400" dirty="0" smtClean="0"/>
              <a:t> and had seven bridges connecting two river islands in the heart of the city.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even Bridge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077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172200"/>
          </a:xfrm>
        </p:spPr>
        <p:txBody>
          <a:bodyPr/>
          <a:lstStyle/>
          <a:p>
            <a:pPr algn="just"/>
            <a:r>
              <a:rPr lang="en-US" sz="2000" dirty="0" smtClean="0"/>
              <a:t>This arrangement of </a:t>
            </a:r>
            <a:r>
              <a:rPr lang="en-US" sz="2000" dirty="0" err="1" smtClean="0"/>
              <a:t>Königsberg's</a:t>
            </a:r>
            <a:r>
              <a:rPr lang="en-US" sz="2000" dirty="0" smtClean="0"/>
              <a:t> seven bridges led people to ask a simple yes-or-no question. Could you start anywhere in the city and cross every bridge </a:t>
            </a:r>
            <a:r>
              <a:rPr lang="en-US" sz="2000" b="1" dirty="0" smtClean="0"/>
              <a:t>exactly once</a:t>
            </a:r>
            <a:r>
              <a:rPr lang="en-US" sz="2000" dirty="0" smtClean="0"/>
              <a:t>? (No swimming allowed!)</a:t>
            </a:r>
          </a:p>
        </p:txBody>
      </p:sp>
      <p:pic>
        <p:nvPicPr>
          <p:cNvPr id="4" name="Content Placeholder 3" descr="Seven Bridge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600200"/>
            <a:ext cx="8305800" cy="466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ven Bridges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305800" cy="5270398"/>
          </a:xfr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It's easy to attempt the puzzle and get stuck. Here is a path through the city that gets stuck after crossing four bridges.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7848600" cy="6019800"/>
          </a:xfrm>
        </p:spPr>
        <p:txBody>
          <a:bodyPr/>
          <a:lstStyle/>
          <a:p>
            <a:pPr algn="just"/>
            <a:r>
              <a:rPr lang="en-US" sz="4000" dirty="0" smtClean="0">
                <a:solidFill>
                  <a:srgbClr val="0070C0"/>
                </a:solidFill>
              </a:rPr>
              <a:t>It turns out that it was not possible to cross all seven bridges of </a:t>
            </a:r>
            <a:r>
              <a:rPr lang="en-US" sz="4000" dirty="0" err="1" smtClean="0">
                <a:solidFill>
                  <a:srgbClr val="0070C0"/>
                </a:solidFill>
              </a:rPr>
              <a:t>Königsberg</a:t>
            </a:r>
            <a:r>
              <a:rPr lang="en-US" sz="4000" dirty="0" smtClean="0">
                <a:solidFill>
                  <a:srgbClr val="0070C0"/>
                </a:solidFill>
              </a:rPr>
              <a:t> exactly once</a:t>
            </a:r>
            <a:r>
              <a:rPr lang="en-US" sz="4000" dirty="0" smtClean="0"/>
              <a:t>, even if you can start and end </a:t>
            </a:r>
            <a:r>
              <a:rPr lang="en-US" sz="4000" dirty="0" smtClean="0"/>
              <a:t>anywhere.</a:t>
            </a:r>
          </a:p>
          <a:p>
            <a:pPr algn="just"/>
            <a:r>
              <a:rPr lang="en-US" sz="4000" b="1" dirty="0" smtClean="0"/>
              <a:t>The </a:t>
            </a:r>
            <a:r>
              <a:rPr lang="en-US" sz="4000" b="1" dirty="0" smtClean="0"/>
              <a:t>interesting computer science enters the picture when you try to explain </a:t>
            </a:r>
            <a:r>
              <a:rPr lang="en-US" sz="4000" b="1" i="1" dirty="0" smtClean="0"/>
              <a:t>why</a:t>
            </a:r>
            <a:r>
              <a:rPr lang="en-US" sz="4000" b="1" dirty="0" smtClean="0"/>
              <a:t> you can't achieve this goal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848600" cy="163068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Can you find a path that crosses six bridges before getting stuck? Remember, you're not allowed to cross any bridge twice.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even Bridge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2362200"/>
            <a:ext cx="8305800" cy="420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077200" cy="61722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</a:rPr>
              <a:t>Let's turn the problem on its head to make sure we understand it. If you're allowed to start anywhere, but you can't cross any single bridge twice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what is the </a:t>
            </a:r>
            <a:r>
              <a:rPr lang="en-US" sz="2800" b="1" i="1" dirty="0" smtClean="0">
                <a:solidFill>
                  <a:srgbClr val="FF0000"/>
                </a:solidFill>
              </a:rPr>
              <a:t>fewest</a:t>
            </a:r>
            <a:r>
              <a:rPr lang="en-US" sz="2800" b="1" dirty="0" smtClean="0">
                <a:solidFill>
                  <a:srgbClr val="FF0000"/>
                </a:solidFill>
              </a:rPr>
              <a:t> number of bridges you can cross before getting stuck?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26" name="AutoShape 2" descr="https://ds055uzetaobb.cloudfront.net/brioche/uploads/jWKiq5ptUFZ7OWmrXHRkDX-Course---Computer-Science-Essentials---Reillustration-943-16143-EGvYPb.png?width=1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5" name="Picture 4" descr="Seven Bridge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90800"/>
            <a:ext cx="91440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832</Words>
  <Application>Microsoft Office PowerPoint</Application>
  <PresentationFormat>On-screen Show (4:3)</PresentationFormat>
  <Paragraphs>75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1_Default Design</vt:lpstr>
      <vt:lpstr>Default Design</vt:lpstr>
      <vt:lpstr>Week 5th  </vt:lpstr>
      <vt:lpstr>Searching for solutions</vt:lpstr>
      <vt:lpstr>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</vt:lpstr>
      <vt:lpstr>Conclusion</vt:lpstr>
      <vt:lpstr>Slide 24</vt:lpstr>
      <vt:lpstr>2.1: The ‘Von Neumann Architecture’:        CPU and Main Memory connected via a Bus</vt:lpstr>
      <vt:lpstr>2.1: Central role of the Control Unit</vt:lpstr>
      <vt:lpstr>2.1: Flexibility of Execution</vt:lpstr>
      <vt:lpstr>Slide 28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solutions</dc:title>
  <dc:creator>Administrator</dc:creator>
  <cp:lastModifiedBy>Administrator</cp:lastModifiedBy>
  <cp:revision>11</cp:revision>
  <dcterms:created xsi:type="dcterms:W3CDTF">2019-10-29T10:29:09Z</dcterms:created>
  <dcterms:modified xsi:type="dcterms:W3CDTF">2021-12-11T06:06:31Z</dcterms:modified>
</cp:coreProperties>
</file>